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420" r:id="rId2"/>
    <p:sldId id="480" r:id="rId3"/>
    <p:sldId id="556" r:id="rId4"/>
    <p:sldId id="557" r:id="rId5"/>
    <p:sldId id="558" r:id="rId6"/>
    <p:sldId id="559" r:id="rId7"/>
    <p:sldId id="560" r:id="rId8"/>
    <p:sldId id="561" r:id="rId9"/>
    <p:sldId id="562" r:id="rId10"/>
    <p:sldId id="490" r:id="rId11"/>
    <p:sldId id="564" r:id="rId12"/>
    <p:sldId id="566" r:id="rId13"/>
    <p:sldId id="567" r:id="rId14"/>
    <p:sldId id="569" r:id="rId15"/>
    <p:sldId id="568" r:id="rId16"/>
    <p:sldId id="571" r:id="rId17"/>
    <p:sldId id="497" r:id="rId18"/>
    <p:sldId id="572" r:id="rId19"/>
    <p:sldId id="573" r:id="rId20"/>
    <p:sldId id="577" r:id="rId21"/>
    <p:sldId id="576" r:id="rId22"/>
    <p:sldId id="578" r:id="rId23"/>
    <p:sldId id="575" r:id="rId24"/>
    <p:sldId id="574" r:id="rId25"/>
    <p:sldId id="579" r:id="rId26"/>
    <p:sldId id="580" r:id="rId27"/>
    <p:sldId id="504" r:id="rId28"/>
    <p:sldId id="581" r:id="rId29"/>
    <p:sldId id="582" r:id="rId30"/>
    <p:sldId id="583" r:id="rId31"/>
    <p:sldId id="584" r:id="rId32"/>
    <p:sldId id="585" r:id="rId33"/>
    <p:sldId id="586" r:id="rId34"/>
    <p:sldId id="511" r:id="rId35"/>
    <p:sldId id="587" r:id="rId36"/>
    <p:sldId id="622" r:id="rId37"/>
    <p:sldId id="623" r:id="rId38"/>
    <p:sldId id="588" r:id="rId39"/>
    <p:sldId id="589" r:id="rId40"/>
    <p:sldId id="590" r:id="rId41"/>
    <p:sldId id="591" r:id="rId42"/>
    <p:sldId id="592" r:id="rId43"/>
    <p:sldId id="518" r:id="rId44"/>
    <p:sldId id="593" r:id="rId45"/>
    <p:sldId id="594" r:id="rId46"/>
    <p:sldId id="595" r:id="rId47"/>
    <p:sldId id="597" r:id="rId48"/>
    <p:sldId id="596" r:id="rId49"/>
    <p:sldId id="598" r:id="rId50"/>
    <p:sldId id="599" r:id="rId51"/>
    <p:sldId id="600" r:id="rId52"/>
    <p:sldId id="601" r:id="rId53"/>
    <p:sldId id="602" r:id="rId54"/>
    <p:sldId id="603" r:id="rId55"/>
    <p:sldId id="604" r:id="rId56"/>
    <p:sldId id="532" r:id="rId57"/>
    <p:sldId id="533" r:id="rId58"/>
    <p:sldId id="534" r:id="rId59"/>
    <p:sldId id="624" r:id="rId60"/>
    <p:sldId id="606" r:id="rId61"/>
    <p:sldId id="605" r:id="rId62"/>
    <p:sldId id="607" r:id="rId63"/>
    <p:sldId id="608" r:id="rId64"/>
    <p:sldId id="609" r:id="rId65"/>
    <p:sldId id="610" r:id="rId66"/>
    <p:sldId id="611" r:id="rId67"/>
    <p:sldId id="612" r:id="rId68"/>
    <p:sldId id="613" r:id="rId69"/>
    <p:sldId id="614" r:id="rId70"/>
    <p:sldId id="615" r:id="rId71"/>
    <p:sldId id="616" r:id="rId72"/>
    <p:sldId id="617" r:id="rId73"/>
    <p:sldId id="618" r:id="rId74"/>
    <p:sldId id="619" r:id="rId75"/>
    <p:sldId id="620" r:id="rId76"/>
    <p:sldId id="621" r:id="rId77"/>
    <p:sldId id="554" r:id="rId78"/>
    <p:sldId id="555" r:id="rId79"/>
  </p:sldIdLst>
  <p:sldSz cx="9144000" cy="6858000" type="screen4x3"/>
  <p:notesSz cx="7102475" cy="10233025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E62"/>
    <a:srgbClr val="FFFF00"/>
    <a:srgbClr val="00CC00"/>
    <a:srgbClr val="0060AA"/>
    <a:srgbClr val="32BAEC"/>
    <a:srgbClr val="004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50" y="72"/>
      </p:cViewPr>
      <p:guideLst>
        <p:guide orient="horz" pos="216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2046" y="-7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37" tIns="49518" rIns="99037" bIns="4951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094" y="0"/>
            <a:ext cx="3077739" cy="511651"/>
          </a:xfrm>
          <a:prstGeom prst="rect">
            <a:avLst/>
          </a:prstGeom>
        </p:spPr>
        <p:txBody>
          <a:bodyPr vert="horz" lIns="99037" tIns="49518" rIns="99037" bIns="49518" rtlCol="0"/>
          <a:lstStyle>
            <a:lvl1pPr algn="r">
              <a:defRPr sz="1300"/>
            </a:lvl1pPr>
          </a:lstStyle>
          <a:p>
            <a:fld id="{9BC53FA6-2BDA-467D-9652-1EF17710C1F3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19600"/>
            <a:ext cx="3077739" cy="511651"/>
          </a:xfrm>
          <a:prstGeom prst="rect">
            <a:avLst/>
          </a:prstGeom>
        </p:spPr>
        <p:txBody>
          <a:bodyPr vert="horz" lIns="99037" tIns="49518" rIns="99037" bIns="4951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094" y="9719600"/>
            <a:ext cx="3077739" cy="511651"/>
          </a:xfrm>
          <a:prstGeom prst="rect">
            <a:avLst/>
          </a:prstGeom>
        </p:spPr>
        <p:txBody>
          <a:bodyPr vert="horz" lIns="99037" tIns="49518" rIns="99037" bIns="49518" rtlCol="0" anchor="b"/>
          <a:lstStyle>
            <a:lvl1pPr algn="r">
              <a:defRPr sz="1300"/>
            </a:lvl1pPr>
          </a:lstStyle>
          <a:p>
            <a:fld id="{B0D9393F-BA45-4FC7-B5BB-17829CE9A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286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37" tIns="49518" rIns="99037" bIns="4951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094" y="0"/>
            <a:ext cx="3077739" cy="513428"/>
          </a:xfrm>
          <a:prstGeom prst="rect">
            <a:avLst/>
          </a:prstGeom>
        </p:spPr>
        <p:txBody>
          <a:bodyPr vert="horz" lIns="99037" tIns="49518" rIns="99037" bIns="49518" rtlCol="0"/>
          <a:lstStyle>
            <a:lvl1pPr algn="r">
              <a:defRPr sz="1300"/>
            </a:lvl1pPr>
          </a:lstStyle>
          <a:p>
            <a:fld id="{C2004A31-8B72-4BD1-856D-942E810FA485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7" tIns="49518" rIns="99037" bIns="4951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37" tIns="49518" rIns="99037" bIns="49518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37" tIns="49518" rIns="99037" bIns="4951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094" y="9719598"/>
            <a:ext cx="3077739" cy="513427"/>
          </a:xfrm>
          <a:prstGeom prst="rect">
            <a:avLst/>
          </a:prstGeom>
        </p:spPr>
        <p:txBody>
          <a:bodyPr vert="horz" lIns="99037" tIns="49518" rIns="99037" bIns="49518" rtlCol="0" anchor="b"/>
          <a:lstStyle>
            <a:lvl1pPr algn="r">
              <a:defRPr sz="1300"/>
            </a:lvl1pPr>
          </a:lstStyle>
          <a:p>
            <a:fld id="{1C0D6AD5-4015-4A1D-B645-8BC1B16797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20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6AD5-4015-4A1D-B645-8BC1B16797A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89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6AD5-4015-4A1D-B645-8BC1B16797A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27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6AD5-4015-4A1D-B645-8BC1B16797A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08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6AD5-4015-4A1D-B645-8BC1B16797A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853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988576">
            <a:off x="789054" y="-677709"/>
            <a:ext cx="2071432" cy="8556318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42222" y="6220048"/>
            <a:ext cx="2091907" cy="50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 userDrawn="1"/>
        </p:nvSpPr>
        <p:spPr>
          <a:xfrm>
            <a:off x="4178595" y="1775637"/>
            <a:ext cx="40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du titre 1"/>
          <p:cNvSpPr>
            <a:spLocks noGrp="1"/>
          </p:cNvSpPr>
          <p:nvPr>
            <p:ph type="title"/>
          </p:nvPr>
        </p:nvSpPr>
        <p:spPr>
          <a:xfrm>
            <a:off x="4031321" y="1775636"/>
            <a:ext cx="4537808" cy="2626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4483100" y="6412615"/>
            <a:ext cx="3275031" cy="308418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G. Hénaff – Fatigue of </a:t>
            </a:r>
            <a:r>
              <a:rPr lang="fr-FR" dirty="0" err="1" smtClean="0"/>
              <a:t>Materials</a:t>
            </a:r>
            <a:r>
              <a:rPr lang="fr-FR" dirty="0" smtClean="0"/>
              <a:t> &amp; </a:t>
            </a:r>
            <a:r>
              <a:rPr lang="fr-FR" dirty="0" err="1" smtClean="0"/>
              <a:t>STructures</a:t>
            </a:r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7511921" y="6412615"/>
            <a:ext cx="1265237" cy="307975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30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988576">
            <a:off x="-1049089" y="-1288950"/>
            <a:ext cx="2071432" cy="7931260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pic>
        <p:nvPicPr>
          <p:cNvPr id="9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867" y="6464620"/>
            <a:ext cx="1136173" cy="2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titre 1"/>
          <p:cNvSpPr>
            <a:spLocks noGrp="1"/>
          </p:cNvSpPr>
          <p:nvPr>
            <p:ph type="title"/>
          </p:nvPr>
        </p:nvSpPr>
        <p:spPr>
          <a:xfrm>
            <a:off x="2104539" y="358038"/>
            <a:ext cx="4899228" cy="77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5710238" y="6464620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333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988576">
            <a:off x="-1649621" y="-868774"/>
            <a:ext cx="2071432" cy="4500307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4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867" y="6464620"/>
            <a:ext cx="1136173" cy="2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>
          <a:xfrm>
            <a:off x="1679237" y="358038"/>
            <a:ext cx="4899228" cy="77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5710238" y="6464620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363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7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3317912" y="6460217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981294" y="6455814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985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3339353"/>
            <a:ext cx="7772400" cy="192741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58" y="5860927"/>
            <a:ext cx="1295642" cy="6737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051" y="0"/>
            <a:ext cx="9186863" cy="2209802"/>
          </a:xfrm>
          <a:prstGeom prst="rect">
            <a:avLst/>
          </a:prstGeom>
        </p:spPr>
      </p:pic>
      <p:sp>
        <p:nvSpPr>
          <p:cNvPr id="9" name="Rectangle 2"/>
          <p:cNvSpPr>
            <a:spLocks/>
          </p:cNvSpPr>
          <p:nvPr userDrawn="1"/>
        </p:nvSpPr>
        <p:spPr bwMode="auto">
          <a:xfrm rot="10800000" flipH="1">
            <a:off x="-19050" y="1328737"/>
            <a:ext cx="9186863" cy="881063"/>
          </a:xfrm>
          <a:prstGeom prst="rect">
            <a:avLst/>
          </a:prstGeom>
          <a:solidFill>
            <a:srgbClr val="006FAE">
              <a:alpha val="84999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solidFill>
                <a:srgbClr val="35BAEC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22313" y="1425582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4597400" y="6534661"/>
            <a:ext cx="2676087" cy="202298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G. Hénaff – Corrosion of Engineering </a:t>
            </a:r>
            <a:r>
              <a:rPr lang="fr-FR" dirty="0" err="1" smtClean="0"/>
              <a:t>Materials</a:t>
            </a:r>
            <a:endParaRPr lang="fr-FR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sp>
        <p:nvSpPr>
          <p:cNvPr id="6" name="ZoneTexte 5"/>
          <p:cNvSpPr txBox="1"/>
          <p:nvPr userDrawn="1"/>
        </p:nvSpPr>
        <p:spPr>
          <a:xfrm>
            <a:off x="8203976" y="638502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068AC7C-7C44-4535-ACCB-81E1A03C2B0F}" type="slidenum">
              <a:rPr lang="fr-FR" sz="1400" smtClean="0">
                <a:solidFill>
                  <a:schemeClr val="bg1">
                    <a:lumMod val="50000"/>
                  </a:schemeClr>
                </a:solidFill>
              </a:rPr>
              <a:t>‹N°›</a:t>
            </a:fld>
            <a:endParaRPr lang="fr-F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0800" y="6321649"/>
            <a:ext cx="1657109" cy="3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95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31633"/>
      </p:ext>
    </p:extLst>
  </p:cSld>
  <p:clrMapOvr>
    <a:masterClrMapping/>
  </p:clrMapOvr>
  <p:transition spd="med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916387"/>
      </p:ext>
    </p:extLst>
  </p:cSld>
  <p:clrMapOvr>
    <a:masterClrMapping/>
  </p:clrMapOvr>
  <p:transition spd="med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G. Hénaff – 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4D5AF-26A9-5048-9DEE-27480EDE92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06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7" r:id="rId3"/>
    <p:sldLayoutId id="2147483661" r:id="rId4"/>
    <p:sldLayoutId id="2147483651" r:id="rId5"/>
    <p:sldLayoutId id="2147483672" r:id="rId6"/>
    <p:sldLayoutId id="2147483674" r:id="rId7"/>
    <p:sldLayoutId id="2147483676" r:id="rId8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8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6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5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7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8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7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0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58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37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4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72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46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78.emf"/><Relationship Id="rId4" Type="http://schemas.openxmlformats.org/officeDocument/2006/relationships/oleObject" Target="../embeddings/Document_Microsoft_Word_97_-_20031.doc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79.emf"/><Relationship Id="rId4" Type="http://schemas.openxmlformats.org/officeDocument/2006/relationships/oleObject" Target="../embeddings/Document_Microsoft_Word_97_-_20032.doc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386556" y="1380552"/>
            <a:ext cx="8421687" cy="1362075"/>
          </a:xfrm>
        </p:spPr>
        <p:txBody>
          <a:bodyPr>
            <a:normAutofit/>
          </a:bodyPr>
          <a:lstStyle/>
          <a:p>
            <a:r>
              <a:rPr lang="fr-FR" sz="3600" dirty="0" smtClean="0"/>
              <a:t>Fatigue Design of Structures</a:t>
            </a:r>
            <a:endParaRPr lang="fr-FR" sz="36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G. Hénaff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A0EEDFE1-87E8-4879-B1FB-0DD055AB1AFA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2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Damage </a:t>
            </a:r>
            <a:r>
              <a:rPr lang="fr-FR" dirty="0" err="1" smtClean="0"/>
              <a:t>Tolerance</a:t>
            </a:r>
            <a:endParaRPr lang="fr-FR" dirty="0" smtClean="0"/>
          </a:p>
        </p:txBody>
      </p:sp>
      <p:sp>
        <p:nvSpPr>
          <p:cNvPr id="11267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91901800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Objectives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99699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Any structure must be able to withstand, at any time during its use, a limit load fixed </a:t>
            </a:r>
            <a:r>
              <a:rPr lang="en-US" dirty="0" smtClean="0"/>
              <a:t>during the initial design</a:t>
            </a:r>
            <a:r>
              <a:rPr lang="en-US" dirty="0"/>
              <a:t>. Thus, an exceptional effort </a:t>
            </a:r>
            <a:r>
              <a:rPr lang="en-US" dirty="0" smtClean="0"/>
              <a:t>with a </a:t>
            </a:r>
            <a:r>
              <a:rPr lang="en-US" dirty="0"/>
              <a:t>low probability is considered, but this </a:t>
            </a:r>
            <a:r>
              <a:rPr lang="en-US" dirty="0" smtClean="0"/>
              <a:t>should not lead to the ruin </a:t>
            </a:r>
            <a:r>
              <a:rPr lang="en-US" dirty="0"/>
              <a:t>of the structure. The limit load will therefore be defined as the product of the exceptional effort by a safety factor (typically 1.5).</a:t>
            </a:r>
          </a:p>
          <a:p>
            <a:endParaRPr lang="en-US" dirty="0"/>
          </a:p>
          <a:p>
            <a:r>
              <a:rPr lang="en-US" dirty="0"/>
              <a:t>In the presence of cracks, the resistance is </a:t>
            </a:r>
            <a:r>
              <a:rPr lang="en-US" dirty="0" smtClean="0"/>
              <a:t>lower </a:t>
            </a:r>
            <a:r>
              <a:rPr lang="en-US" dirty="0"/>
              <a:t>than the initial resistance </a:t>
            </a:r>
            <a:r>
              <a:rPr lang="en-US" dirty="0" smtClean="0"/>
              <a:t>estimated </a:t>
            </a:r>
            <a:r>
              <a:rPr lang="en-US" dirty="0"/>
              <a:t>during design.</a:t>
            </a:r>
          </a:p>
          <a:p>
            <a:endParaRPr lang="en-US" dirty="0"/>
          </a:p>
          <a:p>
            <a:r>
              <a:rPr lang="en-US" dirty="0"/>
              <a:t>Damage tolerance thus determines the ability of a structure to withstand the presence of damage in the form of cracks without catastrophic </a:t>
            </a:r>
            <a:r>
              <a:rPr lang="en-US" dirty="0" smtClean="0"/>
              <a:t>consequences, </a:t>
            </a:r>
            <a:r>
              <a:rPr lang="en-US" dirty="0"/>
              <a:t>even for exceptional effort until the </a:t>
            </a:r>
            <a:r>
              <a:rPr lang="en-US" dirty="0" smtClean="0"/>
              <a:t>damaged </a:t>
            </a:r>
            <a:r>
              <a:rPr lang="en-US" dirty="0"/>
              <a:t>part is detected and repaired or </a:t>
            </a:r>
            <a:r>
              <a:rPr lang="en-US" dirty="0" smtClean="0"/>
              <a:t>the </a:t>
            </a:r>
            <a:r>
              <a:rPr lang="en-US" dirty="0"/>
              <a:t>structure reaches the end of its </a:t>
            </a:r>
            <a:r>
              <a:rPr lang="en-US" dirty="0" smtClean="0"/>
              <a:t>life.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3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Outputs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40642"/>
            <a:ext cx="8229600" cy="497802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DT Analysis must provide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  </a:t>
            </a:r>
            <a:r>
              <a:rPr lang="en-US" dirty="0" smtClean="0"/>
              <a:t>the evolution </a:t>
            </a:r>
            <a:r>
              <a:rPr lang="en-US" dirty="0"/>
              <a:t>of residual strength as a function of crack size;</a:t>
            </a:r>
          </a:p>
          <a:p>
            <a:endParaRPr lang="en-US" dirty="0"/>
          </a:p>
          <a:p>
            <a:r>
              <a:rPr lang="en-US" dirty="0"/>
              <a:t>  </a:t>
            </a:r>
            <a:r>
              <a:rPr lang="en-US" dirty="0" smtClean="0"/>
              <a:t>the permissible </a:t>
            </a:r>
            <a:r>
              <a:rPr lang="en-US" dirty="0"/>
              <a:t>crack </a:t>
            </a:r>
            <a:r>
              <a:rPr lang="en-US" dirty="0" smtClean="0"/>
              <a:t>size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  </a:t>
            </a:r>
            <a:r>
              <a:rPr lang="en-US" dirty="0" smtClean="0"/>
              <a:t>the propagation </a:t>
            </a:r>
            <a:r>
              <a:rPr lang="en-US" dirty="0"/>
              <a:t>time from the detection threshold;</a:t>
            </a:r>
          </a:p>
          <a:p>
            <a:endParaRPr lang="en-US" dirty="0"/>
          </a:p>
          <a:p>
            <a:r>
              <a:rPr lang="en-US" dirty="0"/>
              <a:t>  </a:t>
            </a:r>
            <a:r>
              <a:rPr lang="en-US" dirty="0" smtClean="0"/>
              <a:t>the permissible </a:t>
            </a:r>
            <a:r>
              <a:rPr lang="en-US" dirty="0"/>
              <a:t>initial defect size in a new structure;</a:t>
            </a:r>
          </a:p>
          <a:p>
            <a:endParaRPr lang="en-US" dirty="0"/>
          </a:p>
          <a:p>
            <a:r>
              <a:rPr lang="en-US" dirty="0"/>
              <a:t>  </a:t>
            </a:r>
            <a:r>
              <a:rPr lang="en-US" dirty="0" smtClean="0"/>
              <a:t>the interval </a:t>
            </a:r>
            <a:r>
              <a:rPr lang="en-US" dirty="0"/>
              <a:t>of inspection or replacement.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Tasks</a:t>
            </a:r>
            <a:r>
              <a:rPr lang="fr-FR" dirty="0" smtClean="0"/>
              <a:t> of the DT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50938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Define the range of use of the structure</a:t>
            </a:r>
          </a:p>
          <a:p>
            <a:endParaRPr lang="en-US" dirty="0"/>
          </a:p>
          <a:p>
            <a:r>
              <a:rPr lang="en-US" dirty="0"/>
              <a:t>  Develop the spectrum of load factors</a:t>
            </a:r>
          </a:p>
          <a:p>
            <a:endParaRPr lang="en-US" dirty="0"/>
          </a:p>
          <a:p>
            <a:r>
              <a:rPr lang="en-US" dirty="0"/>
              <a:t>  Identify critical points</a:t>
            </a:r>
          </a:p>
          <a:p>
            <a:endParaRPr lang="en-US" dirty="0"/>
          </a:p>
          <a:p>
            <a:r>
              <a:rPr lang="en-US" dirty="0"/>
              <a:t>  Establishing the stress spectrum for each point</a:t>
            </a:r>
          </a:p>
          <a:p>
            <a:endParaRPr lang="en-US" dirty="0"/>
          </a:p>
          <a:p>
            <a:r>
              <a:rPr lang="en-US" dirty="0"/>
              <a:t>  Identify the environment for each point</a:t>
            </a:r>
          </a:p>
          <a:p>
            <a:endParaRPr lang="en-US" dirty="0"/>
          </a:p>
          <a:p>
            <a:r>
              <a:rPr lang="en-US" dirty="0"/>
              <a:t>  Establishing the cracking data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4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Tasks</a:t>
            </a:r>
            <a:r>
              <a:rPr lang="fr-FR" dirty="0" smtClean="0"/>
              <a:t> of the DT </a:t>
            </a:r>
            <a:r>
              <a:rPr lang="fr-FR" dirty="0" err="1" smtClean="0"/>
              <a:t>analysis</a:t>
            </a:r>
            <a:r>
              <a:rPr lang="fr-FR" dirty="0" smtClean="0"/>
              <a:t> (</a:t>
            </a:r>
            <a:r>
              <a:rPr lang="fr-FR" i="1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50938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Validate </a:t>
            </a:r>
            <a:r>
              <a:rPr lang="en-US" dirty="0" smtClean="0"/>
              <a:t>the crack growth </a:t>
            </a:r>
            <a:r>
              <a:rPr lang="en-US" dirty="0"/>
              <a:t>analysis;</a:t>
            </a:r>
          </a:p>
          <a:p>
            <a:endParaRPr lang="en-US" dirty="0"/>
          </a:p>
          <a:p>
            <a:r>
              <a:rPr lang="en-US" dirty="0" smtClean="0"/>
              <a:t>Determine </a:t>
            </a:r>
            <a:r>
              <a:rPr lang="en-US" dirty="0"/>
              <a:t>the </a:t>
            </a:r>
            <a:r>
              <a:rPr lang="en-US" dirty="0" smtClean="0"/>
              <a:t>fracture toughness </a:t>
            </a:r>
            <a:r>
              <a:rPr lang="en-US" dirty="0"/>
              <a:t>for each material and geometry;</a:t>
            </a:r>
          </a:p>
          <a:p>
            <a:endParaRPr lang="en-US" dirty="0"/>
          </a:p>
          <a:p>
            <a:r>
              <a:rPr lang="en-US" dirty="0"/>
              <a:t> </a:t>
            </a:r>
            <a:r>
              <a:rPr lang="en-US" dirty="0" smtClean="0"/>
              <a:t>Validate the residual </a:t>
            </a:r>
            <a:r>
              <a:rPr lang="en-US" dirty="0"/>
              <a:t>resistance analysis methods;</a:t>
            </a:r>
          </a:p>
          <a:p>
            <a:endParaRPr lang="en-US" dirty="0"/>
          </a:p>
          <a:p>
            <a:r>
              <a:rPr lang="en-US" dirty="0" smtClean="0"/>
              <a:t>Bring </a:t>
            </a:r>
            <a:r>
              <a:rPr lang="en-US" dirty="0"/>
              <a:t>together </a:t>
            </a:r>
            <a:r>
              <a:rPr lang="en-US" dirty="0" smtClean="0"/>
              <a:t>all the </a:t>
            </a:r>
            <a:r>
              <a:rPr lang="en-US" dirty="0"/>
              <a:t>partners concerned and collectively </a:t>
            </a:r>
            <a:r>
              <a:rPr lang="en-US" dirty="0" smtClean="0"/>
              <a:t>define the </a:t>
            </a:r>
            <a:r>
              <a:rPr lang="en-US" dirty="0"/>
              <a:t>inspection methods and their periodicity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4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9358"/>
            <a:ext cx="8229600" cy="1143000"/>
          </a:xfrm>
        </p:spPr>
        <p:txBody>
          <a:bodyPr/>
          <a:lstStyle/>
          <a:p>
            <a:r>
              <a:rPr lang="fr-FR" dirty="0" smtClean="0"/>
              <a:t>DT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87" name="Group 265"/>
          <p:cNvGrpSpPr>
            <a:grpSpLocks/>
          </p:cNvGrpSpPr>
          <p:nvPr/>
        </p:nvGrpSpPr>
        <p:grpSpPr bwMode="auto">
          <a:xfrm>
            <a:off x="3779069" y="2701480"/>
            <a:ext cx="1559689" cy="1404753"/>
            <a:chOff x="1740" y="2408"/>
            <a:chExt cx="758" cy="682"/>
          </a:xfrm>
        </p:grpSpPr>
        <p:sp>
          <p:nvSpPr>
            <p:cNvPr id="88" name="Text Box 262"/>
            <p:cNvSpPr txBox="1">
              <a:spLocks noChangeArrowheads="1"/>
            </p:cNvSpPr>
            <p:nvPr/>
          </p:nvSpPr>
          <p:spPr bwMode="auto">
            <a:xfrm>
              <a:off x="1745" y="2408"/>
              <a:ext cx="73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Propagation computation</a:t>
              </a:r>
              <a:endPara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89" name="Group 264"/>
            <p:cNvGrpSpPr>
              <a:grpSpLocks/>
            </p:cNvGrpSpPr>
            <p:nvPr/>
          </p:nvGrpSpPr>
          <p:grpSpPr bwMode="auto">
            <a:xfrm>
              <a:off x="1740" y="2412"/>
              <a:ext cx="758" cy="678"/>
              <a:chOff x="1740" y="2412"/>
              <a:chExt cx="758" cy="678"/>
            </a:xfrm>
          </p:grpSpPr>
          <p:sp>
            <p:nvSpPr>
              <p:cNvPr id="90" name="Rectangle 261"/>
              <p:cNvSpPr>
                <a:spLocks noChangeArrowheads="1"/>
              </p:cNvSpPr>
              <p:nvPr/>
            </p:nvSpPr>
            <p:spPr bwMode="auto">
              <a:xfrm>
                <a:off x="1740" y="2412"/>
                <a:ext cx="758" cy="67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Line 263"/>
              <p:cNvSpPr>
                <a:spLocks noChangeShapeType="1"/>
              </p:cNvSpPr>
              <p:nvPr/>
            </p:nvSpPr>
            <p:spPr bwMode="auto">
              <a:xfrm flipV="1">
                <a:off x="1740" y="2626"/>
                <a:ext cx="758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92" name="Line 267"/>
          <p:cNvSpPr>
            <a:spLocks noChangeShapeType="1"/>
          </p:cNvSpPr>
          <p:nvPr/>
        </p:nvSpPr>
        <p:spPr bwMode="auto">
          <a:xfrm flipV="1">
            <a:off x="6545233" y="4308492"/>
            <a:ext cx="1119354" cy="823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3" name="Group 270"/>
          <p:cNvGrpSpPr>
            <a:grpSpLocks/>
          </p:cNvGrpSpPr>
          <p:nvPr/>
        </p:nvGrpSpPr>
        <p:grpSpPr bwMode="auto">
          <a:xfrm>
            <a:off x="6545233" y="3760597"/>
            <a:ext cx="987666" cy="556134"/>
            <a:chOff x="3076" y="2922"/>
            <a:chExt cx="480" cy="270"/>
          </a:xfrm>
        </p:grpSpPr>
        <p:sp>
          <p:nvSpPr>
            <p:cNvPr id="94" name="Line 266"/>
            <p:cNvSpPr>
              <a:spLocks noChangeShapeType="1"/>
            </p:cNvSpPr>
            <p:nvPr/>
          </p:nvSpPr>
          <p:spPr bwMode="auto">
            <a:xfrm>
              <a:off x="3076" y="2922"/>
              <a:ext cx="0" cy="2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268"/>
            <p:cNvSpPr>
              <a:spLocks/>
            </p:cNvSpPr>
            <p:nvPr/>
          </p:nvSpPr>
          <p:spPr bwMode="auto">
            <a:xfrm>
              <a:off x="3116" y="2940"/>
              <a:ext cx="440" cy="188"/>
            </a:xfrm>
            <a:custGeom>
              <a:avLst/>
              <a:gdLst>
                <a:gd name="T0" fmla="*/ 0 w 440"/>
                <a:gd name="T1" fmla="*/ 0 h 188"/>
                <a:gd name="T2" fmla="*/ 44 w 440"/>
                <a:gd name="T3" fmla="*/ 58 h 188"/>
                <a:gd name="T4" fmla="*/ 118 w 440"/>
                <a:gd name="T5" fmla="*/ 102 h 188"/>
                <a:gd name="T6" fmla="*/ 186 w 440"/>
                <a:gd name="T7" fmla="*/ 132 h 188"/>
                <a:gd name="T8" fmla="*/ 322 w 440"/>
                <a:gd name="T9" fmla="*/ 168 h 188"/>
                <a:gd name="T10" fmla="*/ 440 w 440"/>
                <a:gd name="T11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0" h="188">
                  <a:moveTo>
                    <a:pt x="0" y="0"/>
                  </a:moveTo>
                  <a:cubicBezTo>
                    <a:pt x="12" y="20"/>
                    <a:pt x="24" y="41"/>
                    <a:pt x="44" y="58"/>
                  </a:cubicBezTo>
                  <a:cubicBezTo>
                    <a:pt x="64" y="75"/>
                    <a:pt x="94" y="90"/>
                    <a:pt x="118" y="102"/>
                  </a:cubicBezTo>
                  <a:cubicBezTo>
                    <a:pt x="142" y="114"/>
                    <a:pt x="152" y="121"/>
                    <a:pt x="186" y="132"/>
                  </a:cubicBezTo>
                  <a:cubicBezTo>
                    <a:pt x="220" y="143"/>
                    <a:pt x="280" y="159"/>
                    <a:pt x="322" y="168"/>
                  </a:cubicBezTo>
                  <a:cubicBezTo>
                    <a:pt x="364" y="177"/>
                    <a:pt x="402" y="182"/>
                    <a:pt x="440" y="18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6" name="Text Box 269"/>
          <p:cNvSpPr txBox="1">
            <a:spLocks noChangeArrowheads="1"/>
          </p:cNvSpPr>
          <p:nvPr/>
        </p:nvSpPr>
        <p:spPr bwMode="auto">
          <a:xfrm>
            <a:off x="6264790" y="3645046"/>
            <a:ext cx="339086" cy="31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</a:t>
            </a:r>
            <a:endParaRPr kumimoji="0" lang="en-GB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97" name="Group 273"/>
          <p:cNvGrpSpPr>
            <a:grpSpLocks/>
          </p:cNvGrpSpPr>
          <p:nvPr/>
        </p:nvGrpSpPr>
        <p:grpSpPr bwMode="auto">
          <a:xfrm>
            <a:off x="6294201" y="3229180"/>
            <a:ext cx="1452692" cy="1342961"/>
            <a:chOff x="2954" y="2664"/>
            <a:chExt cx="706" cy="652"/>
          </a:xfrm>
        </p:grpSpPr>
        <p:sp>
          <p:nvSpPr>
            <p:cNvPr id="98" name="Rectangle 271"/>
            <p:cNvSpPr>
              <a:spLocks noChangeArrowheads="1"/>
            </p:cNvSpPr>
            <p:nvPr/>
          </p:nvSpPr>
          <p:spPr bwMode="auto">
            <a:xfrm>
              <a:off x="2956" y="2664"/>
              <a:ext cx="702" cy="6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Line 272"/>
            <p:cNvSpPr>
              <a:spLocks noChangeShapeType="1"/>
            </p:cNvSpPr>
            <p:nvPr/>
          </p:nvSpPr>
          <p:spPr bwMode="auto">
            <a:xfrm>
              <a:off x="2954" y="2822"/>
              <a:ext cx="706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0" name="Text Box 277"/>
          <p:cNvSpPr txBox="1">
            <a:spLocks noChangeArrowheads="1"/>
          </p:cNvSpPr>
          <p:nvPr/>
        </p:nvSpPr>
        <p:spPr bwMode="auto">
          <a:xfrm>
            <a:off x="7335365" y="4209624"/>
            <a:ext cx="320991" cy="317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</a:t>
            </a: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1" name="Text Box 278"/>
          <p:cNvSpPr txBox="1">
            <a:spLocks noChangeArrowheads="1"/>
          </p:cNvSpPr>
          <p:nvPr/>
        </p:nvSpPr>
        <p:spPr bwMode="auto">
          <a:xfrm>
            <a:off x="6375394" y="3235153"/>
            <a:ext cx="130195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Residual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strength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02" name="Group 292"/>
          <p:cNvGrpSpPr>
            <a:grpSpLocks/>
          </p:cNvGrpSpPr>
          <p:nvPr/>
        </p:nvGrpSpPr>
        <p:grpSpPr bwMode="auto">
          <a:xfrm>
            <a:off x="6285970" y="1111753"/>
            <a:ext cx="1617303" cy="1464487"/>
            <a:chOff x="2950" y="1636"/>
            <a:chExt cx="786" cy="711"/>
          </a:xfrm>
        </p:grpSpPr>
        <p:sp>
          <p:nvSpPr>
            <p:cNvPr id="103" name="Rectangle 280"/>
            <p:cNvSpPr>
              <a:spLocks noChangeArrowheads="1"/>
            </p:cNvSpPr>
            <p:nvPr/>
          </p:nvSpPr>
          <p:spPr bwMode="auto">
            <a:xfrm>
              <a:off x="2952" y="1636"/>
              <a:ext cx="702" cy="67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Line 281"/>
            <p:cNvSpPr>
              <a:spLocks noChangeShapeType="1"/>
            </p:cNvSpPr>
            <p:nvPr/>
          </p:nvSpPr>
          <p:spPr bwMode="auto">
            <a:xfrm>
              <a:off x="2950" y="1878"/>
              <a:ext cx="706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Text Box 282"/>
            <p:cNvSpPr txBox="1">
              <a:spLocks noChangeArrowheads="1"/>
            </p:cNvSpPr>
            <p:nvPr/>
          </p:nvSpPr>
          <p:spPr bwMode="auto">
            <a:xfrm>
              <a:off x="2959" y="1640"/>
              <a:ext cx="690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Fracture </a:t>
              </a: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toughness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data</a:t>
              </a:r>
              <a:endPara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283"/>
            <p:cNvSpPr>
              <a:spLocks noChangeShapeType="1"/>
            </p:cNvSpPr>
            <p:nvPr/>
          </p:nvSpPr>
          <p:spPr bwMode="auto">
            <a:xfrm>
              <a:off x="3056" y="1934"/>
              <a:ext cx="2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Line 284"/>
            <p:cNvSpPr>
              <a:spLocks noChangeShapeType="1"/>
            </p:cNvSpPr>
            <p:nvPr/>
          </p:nvSpPr>
          <p:spPr bwMode="auto">
            <a:xfrm>
              <a:off x="3056" y="2222"/>
              <a:ext cx="55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285"/>
            <p:cNvSpPr>
              <a:spLocks/>
            </p:cNvSpPr>
            <p:nvPr/>
          </p:nvSpPr>
          <p:spPr bwMode="auto">
            <a:xfrm>
              <a:off x="3080" y="1946"/>
              <a:ext cx="510" cy="208"/>
            </a:xfrm>
            <a:custGeom>
              <a:avLst/>
              <a:gdLst>
                <a:gd name="T0" fmla="*/ 0 w 510"/>
                <a:gd name="T1" fmla="*/ 0 h 208"/>
                <a:gd name="T2" fmla="*/ 60 w 510"/>
                <a:gd name="T3" fmla="*/ 8 h 208"/>
                <a:gd name="T4" fmla="*/ 140 w 510"/>
                <a:gd name="T5" fmla="*/ 50 h 208"/>
                <a:gd name="T6" fmla="*/ 208 w 510"/>
                <a:gd name="T7" fmla="*/ 116 h 208"/>
                <a:gd name="T8" fmla="*/ 292 w 510"/>
                <a:gd name="T9" fmla="*/ 156 h 208"/>
                <a:gd name="T10" fmla="*/ 432 w 510"/>
                <a:gd name="T11" fmla="*/ 194 h 208"/>
                <a:gd name="T12" fmla="*/ 510 w 510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0" h="208">
                  <a:moveTo>
                    <a:pt x="0" y="0"/>
                  </a:moveTo>
                  <a:cubicBezTo>
                    <a:pt x="18" y="0"/>
                    <a:pt x="37" y="0"/>
                    <a:pt x="60" y="8"/>
                  </a:cubicBezTo>
                  <a:cubicBezTo>
                    <a:pt x="83" y="16"/>
                    <a:pt x="115" y="32"/>
                    <a:pt x="140" y="50"/>
                  </a:cubicBezTo>
                  <a:cubicBezTo>
                    <a:pt x="165" y="68"/>
                    <a:pt x="183" y="98"/>
                    <a:pt x="208" y="116"/>
                  </a:cubicBezTo>
                  <a:cubicBezTo>
                    <a:pt x="233" y="134"/>
                    <a:pt x="255" y="143"/>
                    <a:pt x="292" y="156"/>
                  </a:cubicBezTo>
                  <a:cubicBezTo>
                    <a:pt x="329" y="169"/>
                    <a:pt x="396" y="185"/>
                    <a:pt x="432" y="194"/>
                  </a:cubicBezTo>
                  <a:cubicBezTo>
                    <a:pt x="468" y="203"/>
                    <a:pt x="489" y="205"/>
                    <a:pt x="510" y="20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Line 286"/>
            <p:cNvSpPr>
              <a:spLocks noChangeShapeType="1"/>
            </p:cNvSpPr>
            <p:nvPr/>
          </p:nvSpPr>
          <p:spPr bwMode="auto">
            <a:xfrm>
              <a:off x="3086" y="1946"/>
              <a:ext cx="374" cy="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Line 287"/>
            <p:cNvSpPr>
              <a:spLocks noChangeShapeType="1"/>
            </p:cNvSpPr>
            <p:nvPr/>
          </p:nvSpPr>
          <p:spPr bwMode="auto">
            <a:xfrm>
              <a:off x="3204" y="2152"/>
              <a:ext cx="374" cy="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Text Box 288"/>
            <p:cNvSpPr txBox="1">
              <a:spLocks noChangeArrowheads="1"/>
            </p:cNvSpPr>
            <p:nvPr/>
          </p:nvSpPr>
          <p:spPr bwMode="auto">
            <a:xfrm>
              <a:off x="3414" y="1862"/>
              <a:ext cx="182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K</a:t>
              </a:r>
              <a:r>
                <a:rPr kumimoji="0" lang="fr-FR" sz="10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c</a:t>
              </a:r>
              <a:endParaRPr kumimoji="0" lang="en-GB" sz="1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Text Box 289"/>
            <p:cNvSpPr txBox="1">
              <a:spLocks noChangeArrowheads="1"/>
            </p:cNvSpPr>
            <p:nvPr/>
          </p:nvSpPr>
          <p:spPr bwMode="auto">
            <a:xfrm>
              <a:off x="3058" y="2083"/>
              <a:ext cx="197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K</a:t>
              </a:r>
              <a:r>
                <a:rPr kumimoji="0" lang="fr-FR" sz="1000" b="1" i="0" u="none" strike="noStrike" kern="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Ic</a:t>
              </a:r>
              <a:endParaRPr kumimoji="0" lang="en-GB" sz="1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Text Box 290"/>
            <p:cNvSpPr txBox="1">
              <a:spLocks noChangeArrowheads="1"/>
            </p:cNvSpPr>
            <p:nvPr/>
          </p:nvSpPr>
          <p:spPr bwMode="auto">
            <a:xfrm>
              <a:off x="3304" y="2192"/>
              <a:ext cx="432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Thickness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Text Box 291"/>
            <p:cNvSpPr txBox="1">
              <a:spLocks noChangeArrowheads="1"/>
            </p:cNvSpPr>
            <p:nvPr/>
          </p:nvSpPr>
          <p:spPr bwMode="auto">
            <a:xfrm>
              <a:off x="2950" y="1886"/>
              <a:ext cx="12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K</a:t>
              </a:r>
              <a:endParaRPr kumimoji="0" lang="en-GB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6" name="Rectangle 259"/>
          <p:cNvSpPr>
            <a:spLocks noChangeArrowheads="1"/>
          </p:cNvSpPr>
          <p:nvPr/>
        </p:nvSpPr>
        <p:spPr bwMode="auto">
          <a:xfrm>
            <a:off x="3832870" y="1197238"/>
            <a:ext cx="14485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Computation of SIF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7" name="Rectangle 275"/>
          <p:cNvSpPr>
            <a:spLocks noChangeArrowheads="1"/>
          </p:cNvSpPr>
          <p:nvPr/>
        </p:nvSpPr>
        <p:spPr bwMode="auto">
          <a:xfrm>
            <a:off x="3832869" y="1197238"/>
            <a:ext cx="1444462" cy="91017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8" name="Line 276"/>
          <p:cNvSpPr>
            <a:spLocks noChangeShapeType="1"/>
          </p:cNvSpPr>
          <p:nvPr/>
        </p:nvSpPr>
        <p:spPr bwMode="auto">
          <a:xfrm>
            <a:off x="3828754" y="1516267"/>
            <a:ext cx="1452692" cy="41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19" name="Object 2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81902"/>
              </p:ext>
            </p:extLst>
          </p:nvPr>
        </p:nvGraphicFramePr>
        <p:xfrm>
          <a:off x="4182667" y="1633673"/>
          <a:ext cx="855977" cy="313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49" name="Equation" r:id="rId3" imgW="660240" imgH="241200" progId="Equation.3">
                  <p:embed/>
                </p:oleObj>
              </mc:Choice>
              <mc:Fallback>
                <p:oleObj name="Equation" r:id="rId3" imgW="660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667" y="1633673"/>
                        <a:ext cx="855977" cy="313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0" name="Group 306"/>
          <p:cNvGrpSpPr>
            <a:grpSpLocks/>
          </p:cNvGrpSpPr>
          <p:nvPr/>
        </p:nvGrpSpPr>
        <p:grpSpPr bwMode="auto">
          <a:xfrm>
            <a:off x="1553405" y="1087035"/>
            <a:ext cx="1481499" cy="1489204"/>
            <a:chOff x="650" y="1624"/>
            <a:chExt cx="720" cy="723"/>
          </a:xfrm>
        </p:grpSpPr>
        <p:grpSp>
          <p:nvGrpSpPr>
            <p:cNvPr id="121" name="Group 305"/>
            <p:cNvGrpSpPr>
              <a:grpSpLocks/>
            </p:cNvGrpSpPr>
            <p:nvPr/>
          </p:nvGrpSpPr>
          <p:grpSpPr bwMode="auto">
            <a:xfrm>
              <a:off x="650" y="1624"/>
              <a:ext cx="720" cy="723"/>
              <a:chOff x="650" y="1624"/>
              <a:chExt cx="720" cy="723"/>
            </a:xfrm>
          </p:grpSpPr>
          <p:grpSp>
            <p:nvGrpSpPr>
              <p:cNvPr id="123" name="Group 295"/>
              <p:cNvGrpSpPr>
                <a:grpSpLocks/>
              </p:cNvGrpSpPr>
              <p:nvPr/>
            </p:nvGrpSpPr>
            <p:grpSpPr bwMode="auto">
              <a:xfrm>
                <a:off x="664" y="1624"/>
                <a:ext cx="706" cy="718"/>
                <a:chOff x="2954" y="2664"/>
                <a:chExt cx="706" cy="652"/>
              </a:xfrm>
            </p:grpSpPr>
            <p:sp>
              <p:nvSpPr>
                <p:cNvPr id="129" name="Rectangle 296"/>
                <p:cNvSpPr>
                  <a:spLocks noChangeArrowheads="1"/>
                </p:cNvSpPr>
                <p:nvPr/>
              </p:nvSpPr>
              <p:spPr bwMode="auto">
                <a:xfrm>
                  <a:off x="2956" y="2664"/>
                  <a:ext cx="702" cy="652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0" name="Line 297"/>
                <p:cNvSpPr>
                  <a:spLocks noChangeShapeType="1"/>
                </p:cNvSpPr>
                <p:nvPr/>
              </p:nvSpPr>
              <p:spPr bwMode="auto">
                <a:xfrm>
                  <a:off x="2954" y="2822"/>
                  <a:ext cx="706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24" name="Line 298"/>
              <p:cNvSpPr>
                <a:spLocks noChangeShapeType="1"/>
              </p:cNvSpPr>
              <p:nvPr/>
            </p:nvSpPr>
            <p:spPr bwMode="auto">
              <a:xfrm>
                <a:off x="772" y="1872"/>
                <a:ext cx="2" cy="3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Line 299"/>
              <p:cNvSpPr>
                <a:spLocks noChangeShapeType="1"/>
              </p:cNvSpPr>
              <p:nvPr/>
            </p:nvSpPr>
            <p:spPr bwMode="auto">
              <a:xfrm>
                <a:off x="772" y="2228"/>
                <a:ext cx="552" cy="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Freeform 300"/>
              <p:cNvSpPr>
                <a:spLocks/>
              </p:cNvSpPr>
              <p:nvPr/>
            </p:nvSpPr>
            <p:spPr bwMode="auto">
              <a:xfrm>
                <a:off x="810" y="1942"/>
                <a:ext cx="486" cy="256"/>
              </a:xfrm>
              <a:custGeom>
                <a:avLst/>
                <a:gdLst>
                  <a:gd name="T0" fmla="*/ 0 w 486"/>
                  <a:gd name="T1" fmla="*/ 244 h 256"/>
                  <a:gd name="T2" fmla="*/ 24 w 486"/>
                  <a:gd name="T3" fmla="*/ 198 h 256"/>
                  <a:gd name="T4" fmla="*/ 40 w 486"/>
                  <a:gd name="T5" fmla="*/ 244 h 256"/>
                  <a:gd name="T6" fmla="*/ 56 w 486"/>
                  <a:gd name="T7" fmla="*/ 192 h 256"/>
                  <a:gd name="T8" fmla="*/ 66 w 486"/>
                  <a:gd name="T9" fmla="*/ 252 h 256"/>
                  <a:gd name="T10" fmla="*/ 82 w 486"/>
                  <a:gd name="T11" fmla="*/ 196 h 256"/>
                  <a:gd name="T12" fmla="*/ 94 w 486"/>
                  <a:gd name="T13" fmla="*/ 256 h 256"/>
                  <a:gd name="T14" fmla="*/ 162 w 486"/>
                  <a:gd name="T15" fmla="*/ 22 h 256"/>
                  <a:gd name="T16" fmla="*/ 182 w 486"/>
                  <a:gd name="T17" fmla="*/ 74 h 256"/>
                  <a:gd name="T18" fmla="*/ 196 w 486"/>
                  <a:gd name="T19" fmla="*/ 14 h 256"/>
                  <a:gd name="T20" fmla="*/ 208 w 486"/>
                  <a:gd name="T21" fmla="*/ 72 h 256"/>
                  <a:gd name="T22" fmla="*/ 230 w 486"/>
                  <a:gd name="T23" fmla="*/ 16 h 256"/>
                  <a:gd name="T24" fmla="*/ 250 w 486"/>
                  <a:gd name="T25" fmla="*/ 68 h 256"/>
                  <a:gd name="T26" fmla="*/ 266 w 486"/>
                  <a:gd name="T27" fmla="*/ 16 h 256"/>
                  <a:gd name="T28" fmla="*/ 282 w 486"/>
                  <a:gd name="T29" fmla="*/ 70 h 256"/>
                  <a:gd name="T30" fmla="*/ 306 w 486"/>
                  <a:gd name="T31" fmla="*/ 0 h 256"/>
                  <a:gd name="T32" fmla="*/ 322 w 486"/>
                  <a:gd name="T33" fmla="*/ 88 h 256"/>
                  <a:gd name="T34" fmla="*/ 344 w 486"/>
                  <a:gd name="T35" fmla="*/ 18 h 256"/>
                  <a:gd name="T36" fmla="*/ 354 w 486"/>
                  <a:gd name="T37" fmla="*/ 50 h 256"/>
                  <a:gd name="T38" fmla="*/ 374 w 486"/>
                  <a:gd name="T39" fmla="*/ 8 h 256"/>
                  <a:gd name="T40" fmla="*/ 414 w 486"/>
                  <a:gd name="T41" fmla="*/ 248 h 256"/>
                  <a:gd name="T42" fmla="*/ 430 w 486"/>
                  <a:gd name="T43" fmla="*/ 190 h 256"/>
                  <a:gd name="T44" fmla="*/ 438 w 486"/>
                  <a:gd name="T45" fmla="*/ 240 h 256"/>
                  <a:gd name="T46" fmla="*/ 452 w 486"/>
                  <a:gd name="T47" fmla="*/ 182 h 256"/>
                  <a:gd name="T48" fmla="*/ 466 w 486"/>
                  <a:gd name="T49" fmla="*/ 236 h 256"/>
                  <a:gd name="T50" fmla="*/ 486 w 486"/>
                  <a:gd name="T51" fmla="*/ 18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6" h="256">
                    <a:moveTo>
                      <a:pt x="0" y="244"/>
                    </a:moveTo>
                    <a:lnTo>
                      <a:pt x="24" y="198"/>
                    </a:lnTo>
                    <a:lnTo>
                      <a:pt x="40" y="244"/>
                    </a:lnTo>
                    <a:lnTo>
                      <a:pt x="56" y="192"/>
                    </a:lnTo>
                    <a:lnTo>
                      <a:pt x="66" y="252"/>
                    </a:lnTo>
                    <a:lnTo>
                      <a:pt x="82" y="196"/>
                    </a:lnTo>
                    <a:lnTo>
                      <a:pt x="94" y="256"/>
                    </a:lnTo>
                    <a:lnTo>
                      <a:pt x="162" y="22"/>
                    </a:lnTo>
                    <a:lnTo>
                      <a:pt x="182" y="74"/>
                    </a:lnTo>
                    <a:lnTo>
                      <a:pt x="196" y="14"/>
                    </a:lnTo>
                    <a:lnTo>
                      <a:pt x="208" y="72"/>
                    </a:lnTo>
                    <a:lnTo>
                      <a:pt x="230" y="16"/>
                    </a:lnTo>
                    <a:lnTo>
                      <a:pt x="250" y="68"/>
                    </a:lnTo>
                    <a:lnTo>
                      <a:pt x="266" y="16"/>
                    </a:lnTo>
                    <a:lnTo>
                      <a:pt x="282" y="70"/>
                    </a:lnTo>
                    <a:lnTo>
                      <a:pt x="306" y="0"/>
                    </a:lnTo>
                    <a:lnTo>
                      <a:pt x="322" y="88"/>
                    </a:lnTo>
                    <a:lnTo>
                      <a:pt x="344" y="18"/>
                    </a:lnTo>
                    <a:lnTo>
                      <a:pt x="354" y="50"/>
                    </a:lnTo>
                    <a:lnTo>
                      <a:pt x="374" y="8"/>
                    </a:lnTo>
                    <a:lnTo>
                      <a:pt x="414" y="248"/>
                    </a:lnTo>
                    <a:lnTo>
                      <a:pt x="430" y="190"/>
                    </a:lnTo>
                    <a:lnTo>
                      <a:pt x="438" y="240"/>
                    </a:lnTo>
                    <a:lnTo>
                      <a:pt x="452" y="182"/>
                    </a:lnTo>
                    <a:lnTo>
                      <a:pt x="466" y="236"/>
                    </a:lnTo>
                    <a:lnTo>
                      <a:pt x="486" y="18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Text Box 301"/>
              <p:cNvSpPr txBox="1">
                <a:spLocks noChangeArrowheads="1"/>
              </p:cNvSpPr>
              <p:nvPr/>
            </p:nvSpPr>
            <p:spPr bwMode="auto">
              <a:xfrm>
                <a:off x="650" y="1827"/>
                <a:ext cx="165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sym typeface="Symbol" panose="05050102010706020507" pitchFamily="18" charset="2"/>
                  </a:rPr>
                  <a:t>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Text Box 302"/>
              <p:cNvSpPr txBox="1">
                <a:spLocks noChangeArrowheads="1"/>
              </p:cNvSpPr>
              <p:nvPr/>
            </p:nvSpPr>
            <p:spPr bwMode="auto">
              <a:xfrm>
                <a:off x="1214" y="2192"/>
                <a:ext cx="145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</a:t>
                </a:r>
                <a:endParaRPr kumimoji="0" lang="en-GB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2" name="Text Box 304"/>
            <p:cNvSpPr txBox="1">
              <a:spLocks noChangeArrowheads="1"/>
            </p:cNvSpPr>
            <p:nvPr/>
          </p:nvSpPr>
          <p:spPr bwMode="auto">
            <a:xfrm>
              <a:off x="738" y="1644"/>
              <a:ext cx="549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Load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spectrum</a:t>
              </a:r>
              <a:endPara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1" name="Text Box 317"/>
          <p:cNvSpPr txBox="1">
            <a:spLocks noChangeArrowheads="1"/>
          </p:cNvSpPr>
          <p:nvPr/>
        </p:nvSpPr>
        <p:spPr bwMode="auto">
          <a:xfrm>
            <a:off x="1865855" y="4220811"/>
            <a:ext cx="9156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da/dN data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32" name="Group 357"/>
          <p:cNvGrpSpPr>
            <a:grpSpLocks/>
          </p:cNvGrpSpPr>
          <p:nvPr/>
        </p:nvGrpSpPr>
        <p:grpSpPr bwMode="auto">
          <a:xfrm>
            <a:off x="1602788" y="4206503"/>
            <a:ext cx="1456807" cy="1444954"/>
            <a:chOff x="674" y="3112"/>
            <a:chExt cx="708" cy="728"/>
          </a:xfrm>
        </p:grpSpPr>
        <p:grpSp>
          <p:nvGrpSpPr>
            <p:cNvPr id="133" name="Group 309"/>
            <p:cNvGrpSpPr>
              <a:grpSpLocks/>
            </p:cNvGrpSpPr>
            <p:nvPr/>
          </p:nvGrpSpPr>
          <p:grpSpPr bwMode="auto">
            <a:xfrm>
              <a:off x="676" y="3112"/>
              <a:ext cx="706" cy="718"/>
              <a:chOff x="2954" y="2664"/>
              <a:chExt cx="706" cy="652"/>
            </a:xfrm>
          </p:grpSpPr>
          <p:sp>
            <p:nvSpPr>
              <p:cNvPr id="143" name="Rectangle 310"/>
              <p:cNvSpPr>
                <a:spLocks noChangeArrowheads="1"/>
              </p:cNvSpPr>
              <p:nvPr/>
            </p:nvSpPr>
            <p:spPr bwMode="auto">
              <a:xfrm>
                <a:off x="2956" y="2664"/>
                <a:ext cx="702" cy="652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Line 311"/>
              <p:cNvSpPr>
                <a:spLocks noChangeShapeType="1"/>
              </p:cNvSpPr>
              <p:nvPr/>
            </p:nvSpPr>
            <p:spPr bwMode="auto">
              <a:xfrm>
                <a:off x="2954" y="2822"/>
                <a:ext cx="706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4" name="Group 324"/>
            <p:cNvGrpSpPr>
              <a:grpSpLocks/>
            </p:cNvGrpSpPr>
            <p:nvPr/>
          </p:nvGrpSpPr>
          <p:grpSpPr bwMode="auto">
            <a:xfrm>
              <a:off x="784" y="3360"/>
              <a:ext cx="552" cy="360"/>
              <a:chOff x="784" y="3360"/>
              <a:chExt cx="552" cy="360"/>
            </a:xfrm>
          </p:grpSpPr>
          <p:sp>
            <p:nvSpPr>
              <p:cNvPr id="141" name="Line 312"/>
              <p:cNvSpPr>
                <a:spLocks noChangeShapeType="1"/>
              </p:cNvSpPr>
              <p:nvPr/>
            </p:nvSpPr>
            <p:spPr bwMode="auto">
              <a:xfrm>
                <a:off x="784" y="3360"/>
                <a:ext cx="2" cy="3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Line 313"/>
              <p:cNvSpPr>
                <a:spLocks noChangeShapeType="1"/>
              </p:cNvSpPr>
              <p:nvPr/>
            </p:nvSpPr>
            <p:spPr bwMode="auto">
              <a:xfrm>
                <a:off x="784" y="3716"/>
                <a:ext cx="552" cy="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35" name="Text Box 315"/>
            <p:cNvSpPr txBox="1">
              <a:spLocks noChangeArrowheads="1"/>
            </p:cNvSpPr>
            <p:nvPr/>
          </p:nvSpPr>
          <p:spPr bwMode="auto">
            <a:xfrm>
              <a:off x="1118" y="3685"/>
              <a:ext cx="208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Symbol" panose="05050102010706020507" pitchFamily="18" charset="2"/>
                </a:rPr>
                <a:t></a:t>
              </a: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K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Text Box 316"/>
            <p:cNvSpPr txBox="1">
              <a:spLocks noChangeArrowheads="1"/>
            </p:cNvSpPr>
            <p:nvPr/>
          </p:nvSpPr>
          <p:spPr bwMode="auto">
            <a:xfrm>
              <a:off x="674" y="3262"/>
              <a:ext cx="249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da/dN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318"/>
            <p:cNvSpPr>
              <a:spLocks/>
            </p:cNvSpPr>
            <p:nvPr/>
          </p:nvSpPr>
          <p:spPr bwMode="auto">
            <a:xfrm>
              <a:off x="835" y="3370"/>
              <a:ext cx="119" cy="292"/>
            </a:xfrm>
            <a:custGeom>
              <a:avLst/>
              <a:gdLst>
                <a:gd name="T0" fmla="*/ 3 w 119"/>
                <a:gd name="T1" fmla="*/ 292 h 292"/>
                <a:gd name="T2" fmla="*/ 13 w 119"/>
                <a:gd name="T3" fmla="*/ 208 h 292"/>
                <a:gd name="T4" fmla="*/ 81 w 119"/>
                <a:gd name="T5" fmla="*/ 112 h 292"/>
                <a:gd name="T6" fmla="*/ 119 w 119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292">
                  <a:moveTo>
                    <a:pt x="3" y="292"/>
                  </a:moveTo>
                  <a:cubicBezTo>
                    <a:pt x="5" y="278"/>
                    <a:pt x="0" y="238"/>
                    <a:pt x="13" y="208"/>
                  </a:cubicBezTo>
                  <a:cubicBezTo>
                    <a:pt x="26" y="178"/>
                    <a:pt x="63" y="147"/>
                    <a:pt x="81" y="112"/>
                  </a:cubicBezTo>
                  <a:cubicBezTo>
                    <a:pt x="99" y="77"/>
                    <a:pt x="109" y="38"/>
                    <a:pt x="119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Freeform 321"/>
            <p:cNvSpPr>
              <a:spLocks/>
            </p:cNvSpPr>
            <p:nvPr/>
          </p:nvSpPr>
          <p:spPr bwMode="auto">
            <a:xfrm>
              <a:off x="933" y="3376"/>
              <a:ext cx="119" cy="292"/>
            </a:xfrm>
            <a:custGeom>
              <a:avLst/>
              <a:gdLst>
                <a:gd name="T0" fmla="*/ 3 w 119"/>
                <a:gd name="T1" fmla="*/ 292 h 292"/>
                <a:gd name="T2" fmla="*/ 13 w 119"/>
                <a:gd name="T3" fmla="*/ 208 h 292"/>
                <a:gd name="T4" fmla="*/ 81 w 119"/>
                <a:gd name="T5" fmla="*/ 112 h 292"/>
                <a:gd name="T6" fmla="*/ 119 w 119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292">
                  <a:moveTo>
                    <a:pt x="3" y="292"/>
                  </a:moveTo>
                  <a:cubicBezTo>
                    <a:pt x="5" y="278"/>
                    <a:pt x="0" y="238"/>
                    <a:pt x="13" y="208"/>
                  </a:cubicBezTo>
                  <a:cubicBezTo>
                    <a:pt x="26" y="178"/>
                    <a:pt x="63" y="147"/>
                    <a:pt x="81" y="112"/>
                  </a:cubicBezTo>
                  <a:cubicBezTo>
                    <a:pt x="99" y="77"/>
                    <a:pt x="109" y="38"/>
                    <a:pt x="119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Freeform 322"/>
            <p:cNvSpPr>
              <a:spLocks/>
            </p:cNvSpPr>
            <p:nvPr/>
          </p:nvSpPr>
          <p:spPr bwMode="auto">
            <a:xfrm>
              <a:off x="1035" y="3374"/>
              <a:ext cx="119" cy="292"/>
            </a:xfrm>
            <a:custGeom>
              <a:avLst/>
              <a:gdLst>
                <a:gd name="T0" fmla="*/ 3 w 119"/>
                <a:gd name="T1" fmla="*/ 292 h 292"/>
                <a:gd name="T2" fmla="*/ 13 w 119"/>
                <a:gd name="T3" fmla="*/ 208 h 292"/>
                <a:gd name="T4" fmla="*/ 81 w 119"/>
                <a:gd name="T5" fmla="*/ 112 h 292"/>
                <a:gd name="T6" fmla="*/ 119 w 119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292">
                  <a:moveTo>
                    <a:pt x="3" y="292"/>
                  </a:moveTo>
                  <a:cubicBezTo>
                    <a:pt x="5" y="278"/>
                    <a:pt x="0" y="238"/>
                    <a:pt x="13" y="208"/>
                  </a:cubicBezTo>
                  <a:cubicBezTo>
                    <a:pt x="26" y="178"/>
                    <a:pt x="63" y="147"/>
                    <a:pt x="81" y="112"/>
                  </a:cubicBezTo>
                  <a:cubicBezTo>
                    <a:pt x="99" y="77"/>
                    <a:pt x="109" y="38"/>
                    <a:pt x="119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Text Box 323"/>
            <p:cNvSpPr txBox="1">
              <a:spLocks noChangeArrowheads="1"/>
            </p:cNvSpPr>
            <p:nvPr/>
          </p:nvSpPr>
          <p:spPr bwMode="auto">
            <a:xfrm>
              <a:off x="912" y="3271"/>
              <a:ext cx="412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</a:t>
              </a:r>
              <a:r>
                <a:rPr kumimoji="0" lang="fr-FR" sz="9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</a:t>
              </a:r>
              <a:r>
                <a:rPr kumimoji="0" lang="fr-F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&gt;R</a:t>
              </a:r>
              <a:r>
                <a:rPr kumimoji="0" lang="fr-FR" sz="9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</a:t>
              </a:r>
              <a:r>
                <a:rPr kumimoji="0" lang="fr-F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&gt;R</a:t>
              </a:r>
              <a:r>
                <a:rPr kumimoji="0" lang="fr-FR" sz="9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</a:t>
              </a:r>
              <a:endParaRPr kumimoji="0" lang="en-GB" sz="9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5" name="Group 328"/>
          <p:cNvGrpSpPr>
            <a:grpSpLocks/>
          </p:cNvGrpSpPr>
          <p:nvPr/>
        </p:nvGrpSpPr>
        <p:grpSpPr bwMode="auto">
          <a:xfrm>
            <a:off x="3792394" y="4836616"/>
            <a:ext cx="1452692" cy="1519734"/>
            <a:chOff x="2954" y="2664"/>
            <a:chExt cx="706" cy="670"/>
          </a:xfrm>
        </p:grpSpPr>
        <p:sp>
          <p:nvSpPr>
            <p:cNvPr id="146" name="Rectangle 329"/>
            <p:cNvSpPr>
              <a:spLocks noChangeArrowheads="1"/>
            </p:cNvSpPr>
            <p:nvPr/>
          </p:nvSpPr>
          <p:spPr bwMode="auto">
            <a:xfrm>
              <a:off x="2956" y="2664"/>
              <a:ext cx="702" cy="6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Line 330"/>
            <p:cNvSpPr>
              <a:spLocks noChangeShapeType="1"/>
            </p:cNvSpPr>
            <p:nvPr/>
          </p:nvSpPr>
          <p:spPr bwMode="auto">
            <a:xfrm>
              <a:off x="2954" y="2822"/>
              <a:ext cx="706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8" name="Group 331"/>
          <p:cNvGrpSpPr>
            <a:grpSpLocks/>
          </p:cNvGrpSpPr>
          <p:nvPr/>
        </p:nvGrpSpPr>
        <p:grpSpPr bwMode="auto">
          <a:xfrm>
            <a:off x="4024628" y="5326011"/>
            <a:ext cx="1135816" cy="741512"/>
            <a:chOff x="784" y="3360"/>
            <a:chExt cx="552" cy="360"/>
          </a:xfrm>
        </p:grpSpPr>
        <p:sp>
          <p:nvSpPr>
            <p:cNvPr id="149" name="Line 332"/>
            <p:cNvSpPr>
              <a:spLocks noChangeShapeType="1"/>
            </p:cNvSpPr>
            <p:nvPr/>
          </p:nvSpPr>
          <p:spPr bwMode="auto">
            <a:xfrm>
              <a:off x="784" y="3360"/>
              <a:ext cx="2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Line 333"/>
            <p:cNvSpPr>
              <a:spLocks noChangeShapeType="1"/>
            </p:cNvSpPr>
            <p:nvPr/>
          </p:nvSpPr>
          <p:spPr bwMode="auto">
            <a:xfrm>
              <a:off x="784" y="3716"/>
              <a:ext cx="552" cy="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1" name="Text Box 334"/>
          <p:cNvSpPr txBox="1">
            <a:spLocks noChangeArrowheads="1"/>
          </p:cNvSpPr>
          <p:nvPr/>
        </p:nvSpPr>
        <p:spPr bwMode="auto">
          <a:xfrm>
            <a:off x="3705678" y="6035966"/>
            <a:ext cx="1662600" cy="299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Time, </a:t>
            </a:r>
            <a:r>
              <a:rPr kumimoji="0" lang="fr-FR" sz="9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number</a:t>
            </a:r>
            <a:r>
              <a:rPr kumimoji="0" lang="fr-F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of </a:t>
            </a:r>
            <a:r>
              <a:rPr kumimoji="0" lang="fr-FR" sz="9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flights</a:t>
            </a:r>
            <a:endParaRPr kumimoji="0" lang="en-GB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2" name="Text Box 335"/>
          <p:cNvSpPr txBox="1">
            <a:spLocks noChangeArrowheads="1"/>
          </p:cNvSpPr>
          <p:nvPr/>
        </p:nvSpPr>
        <p:spPr bwMode="auto">
          <a:xfrm>
            <a:off x="3742731" y="5159172"/>
            <a:ext cx="318308" cy="31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</a:t>
            </a:r>
            <a:endParaRPr kumimoji="0" lang="en-GB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3" name="Text Box 336"/>
          <p:cNvSpPr txBox="1">
            <a:spLocks noChangeArrowheads="1"/>
          </p:cNvSpPr>
          <p:nvPr/>
        </p:nvSpPr>
        <p:spPr bwMode="auto">
          <a:xfrm>
            <a:off x="3828754" y="4790455"/>
            <a:ext cx="13583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Fatigue life </a:t>
            </a: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assesment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4" name="Freeform 341"/>
          <p:cNvSpPr>
            <a:spLocks/>
          </p:cNvSpPr>
          <p:nvPr/>
        </p:nvSpPr>
        <p:spPr bwMode="auto">
          <a:xfrm>
            <a:off x="4024628" y="5216845"/>
            <a:ext cx="1166680" cy="601449"/>
          </a:xfrm>
          <a:custGeom>
            <a:avLst/>
            <a:gdLst>
              <a:gd name="T0" fmla="*/ 0 w 567"/>
              <a:gd name="T1" fmla="*/ 291 h 292"/>
              <a:gd name="T2" fmla="*/ 90 w 567"/>
              <a:gd name="T3" fmla="*/ 288 h 292"/>
              <a:gd name="T4" fmla="*/ 207 w 567"/>
              <a:gd name="T5" fmla="*/ 264 h 292"/>
              <a:gd name="T6" fmla="*/ 309 w 567"/>
              <a:gd name="T7" fmla="*/ 231 h 292"/>
              <a:gd name="T8" fmla="*/ 417 w 567"/>
              <a:gd name="T9" fmla="*/ 177 h 292"/>
              <a:gd name="T10" fmla="*/ 513 w 567"/>
              <a:gd name="T11" fmla="*/ 78 h 292"/>
              <a:gd name="T12" fmla="*/ 567 w 567"/>
              <a:gd name="T13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7" h="292">
                <a:moveTo>
                  <a:pt x="0" y="291"/>
                </a:moveTo>
                <a:cubicBezTo>
                  <a:pt x="28" y="291"/>
                  <a:pt x="56" y="292"/>
                  <a:pt x="90" y="288"/>
                </a:cubicBezTo>
                <a:cubicBezTo>
                  <a:pt x="124" y="284"/>
                  <a:pt x="171" y="273"/>
                  <a:pt x="207" y="264"/>
                </a:cubicBezTo>
                <a:cubicBezTo>
                  <a:pt x="243" y="255"/>
                  <a:pt x="274" y="245"/>
                  <a:pt x="309" y="231"/>
                </a:cubicBezTo>
                <a:cubicBezTo>
                  <a:pt x="344" y="217"/>
                  <a:pt x="383" y="202"/>
                  <a:pt x="417" y="177"/>
                </a:cubicBezTo>
                <a:cubicBezTo>
                  <a:pt x="451" y="152"/>
                  <a:pt x="488" y="107"/>
                  <a:pt x="513" y="78"/>
                </a:cubicBezTo>
                <a:cubicBezTo>
                  <a:pt x="538" y="49"/>
                  <a:pt x="552" y="24"/>
                  <a:pt x="567" y="0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5" name="Oval 342"/>
          <p:cNvSpPr>
            <a:spLocks noChangeArrowheads="1"/>
          </p:cNvSpPr>
          <p:nvPr/>
        </p:nvSpPr>
        <p:spPr bwMode="auto">
          <a:xfrm>
            <a:off x="5088426" y="5270399"/>
            <a:ext cx="82305" cy="74151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6" name="Oval 343"/>
          <p:cNvSpPr>
            <a:spLocks noChangeArrowheads="1"/>
          </p:cNvSpPr>
          <p:nvPr/>
        </p:nvSpPr>
        <p:spPr bwMode="auto">
          <a:xfrm>
            <a:off x="4499942" y="5692648"/>
            <a:ext cx="82305" cy="74151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7" name="Line 344"/>
          <p:cNvSpPr>
            <a:spLocks noChangeShapeType="1"/>
          </p:cNvSpPr>
          <p:nvPr/>
        </p:nvSpPr>
        <p:spPr bwMode="auto">
          <a:xfrm>
            <a:off x="4536979" y="5729724"/>
            <a:ext cx="0" cy="17096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8" name="Line 345"/>
          <p:cNvSpPr>
            <a:spLocks noChangeShapeType="1"/>
          </p:cNvSpPr>
          <p:nvPr/>
        </p:nvSpPr>
        <p:spPr bwMode="auto">
          <a:xfrm flipH="1">
            <a:off x="5123406" y="5313653"/>
            <a:ext cx="2057" cy="58909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9" name="Freeform 346"/>
          <p:cNvSpPr>
            <a:spLocks/>
          </p:cNvSpPr>
          <p:nvPr/>
        </p:nvSpPr>
        <p:spPr bwMode="auto">
          <a:xfrm>
            <a:off x="4827106" y="5610258"/>
            <a:ext cx="2057" cy="286307"/>
          </a:xfrm>
          <a:custGeom>
            <a:avLst/>
            <a:gdLst>
              <a:gd name="T0" fmla="*/ 0 w 1"/>
              <a:gd name="T1" fmla="*/ 139 h 139"/>
              <a:gd name="T2" fmla="*/ 1 w 1"/>
              <a:gd name="T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39">
                <a:moveTo>
                  <a:pt x="0" y="139"/>
                </a:moveTo>
                <a:lnTo>
                  <a:pt x="1" y="0"/>
                </a:lnTo>
              </a:path>
            </a:pathLst>
          </a:custGeom>
          <a:noFill/>
          <a:ln w="3175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0" name="Line 347"/>
          <p:cNvSpPr>
            <a:spLocks noChangeShapeType="1"/>
          </p:cNvSpPr>
          <p:nvPr/>
        </p:nvSpPr>
        <p:spPr bwMode="auto">
          <a:xfrm>
            <a:off x="4547268" y="5853309"/>
            <a:ext cx="29218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stealth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1" name="AutoShape 350"/>
          <p:cNvSpPr>
            <a:spLocks noChangeArrowheads="1"/>
          </p:cNvSpPr>
          <p:nvPr/>
        </p:nvSpPr>
        <p:spPr bwMode="auto">
          <a:xfrm rot="18840499" flipV="1">
            <a:off x="3307427" y="2344989"/>
            <a:ext cx="222454" cy="919763"/>
          </a:xfrm>
          <a:prstGeom prst="upArrow">
            <a:avLst>
              <a:gd name="adj1" fmla="val 33343"/>
              <a:gd name="adj2" fmla="val 10891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2" name="AutoShape 352"/>
          <p:cNvSpPr>
            <a:spLocks noChangeArrowheads="1"/>
          </p:cNvSpPr>
          <p:nvPr/>
        </p:nvSpPr>
        <p:spPr bwMode="auto">
          <a:xfrm rot="14270386" flipV="1">
            <a:off x="3300778" y="3557740"/>
            <a:ext cx="222454" cy="807678"/>
          </a:xfrm>
          <a:prstGeom prst="upArrow">
            <a:avLst>
              <a:gd name="adj1" fmla="val 33343"/>
              <a:gd name="adj2" fmla="val 8284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3" name="AutoShape 353"/>
          <p:cNvSpPr>
            <a:spLocks noChangeArrowheads="1"/>
          </p:cNvSpPr>
          <p:nvPr/>
        </p:nvSpPr>
        <p:spPr bwMode="auto">
          <a:xfrm flipV="1">
            <a:off x="4425867" y="2116070"/>
            <a:ext cx="222225" cy="585409"/>
          </a:xfrm>
          <a:prstGeom prst="upArrow">
            <a:avLst>
              <a:gd name="adj1" fmla="val 33343"/>
              <a:gd name="adj2" fmla="val 7114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4" name="AutoShape 354"/>
          <p:cNvSpPr>
            <a:spLocks noChangeArrowheads="1"/>
          </p:cNvSpPr>
          <p:nvPr/>
        </p:nvSpPr>
        <p:spPr bwMode="auto">
          <a:xfrm flipV="1">
            <a:off x="4454672" y="4136014"/>
            <a:ext cx="222225" cy="679719"/>
          </a:xfrm>
          <a:prstGeom prst="upArrow">
            <a:avLst>
              <a:gd name="adj1" fmla="val 33343"/>
              <a:gd name="adj2" fmla="val 80406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5" name="AutoShape 355"/>
          <p:cNvSpPr>
            <a:spLocks noChangeArrowheads="1"/>
          </p:cNvSpPr>
          <p:nvPr/>
        </p:nvSpPr>
        <p:spPr bwMode="auto">
          <a:xfrm rot="3300826" flipV="1">
            <a:off x="5653129" y="4340789"/>
            <a:ext cx="222225" cy="1272643"/>
          </a:xfrm>
          <a:prstGeom prst="upArrow">
            <a:avLst>
              <a:gd name="adj1" fmla="val 33343"/>
              <a:gd name="adj2" fmla="val 14911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6" name="AutoShape 358"/>
          <p:cNvSpPr>
            <a:spLocks noChangeArrowheads="1"/>
          </p:cNvSpPr>
          <p:nvPr/>
        </p:nvSpPr>
        <p:spPr bwMode="auto">
          <a:xfrm flipV="1">
            <a:off x="6901202" y="2522684"/>
            <a:ext cx="222225" cy="681693"/>
          </a:xfrm>
          <a:prstGeom prst="upArrow">
            <a:avLst>
              <a:gd name="adj1" fmla="val 33343"/>
              <a:gd name="adj2" fmla="val 7114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167" name="Object 3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510321"/>
              </p:ext>
            </p:extLst>
          </p:nvPr>
        </p:nvGraphicFramePr>
        <p:xfrm>
          <a:off x="3952610" y="3216821"/>
          <a:ext cx="1226352" cy="79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50" name="Clip" r:id="rId5" imgW="4562640" imgH="2960640" progId="MS_ClipArt_Gallery.2">
                  <p:embed/>
                </p:oleObj>
              </mc:Choice>
              <mc:Fallback>
                <p:oleObj name="Clip" r:id="rId5" imgW="4562640" imgH="296064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610" y="3216821"/>
                        <a:ext cx="1226352" cy="795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259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DT </a:t>
            </a:r>
            <a:r>
              <a:rPr lang="fr-FR" dirty="0" err="1" smtClean="0"/>
              <a:t>assessment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sp>
        <p:nvSpPr>
          <p:cNvPr id="5" name="Rectangle 154"/>
          <p:cNvSpPr>
            <a:spLocks noChangeArrowheads="1"/>
          </p:cNvSpPr>
          <p:nvPr/>
        </p:nvSpPr>
        <p:spPr bwMode="auto">
          <a:xfrm>
            <a:off x="3828415" y="1824204"/>
            <a:ext cx="3948113" cy="390668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6" name="Text Box 100"/>
          <p:cNvSpPr txBox="1">
            <a:spLocks noChangeArrowheads="1"/>
          </p:cNvSpPr>
          <p:nvPr/>
        </p:nvSpPr>
        <p:spPr bwMode="auto">
          <a:xfrm>
            <a:off x="4056266" y="1897763"/>
            <a:ext cx="1382623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400" b="1" dirty="0">
                <a:latin typeface="Calibri" panose="020F0502020204030204" pitchFamily="34" charset="0"/>
              </a:rPr>
              <a:t>Identification</a:t>
            </a:r>
          </a:p>
          <a:p>
            <a:pPr algn="ctr"/>
            <a:r>
              <a:rPr lang="fr-FR" sz="1400" b="1" dirty="0">
                <a:latin typeface="Calibri" panose="020F0502020204030204" pitchFamily="34" charset="0"/>
              </a:rPr>
              <a:t>o</a:t>
            </a:r>
            <a:r>
              <a:rPr lang="fr-FR" sz="1400" b="1" dirty="0" smtClean="0">
                <a:latin typeface="Calibri" panose="020F0502020204030204" pitchFamily="34" charset="0"/>
              </a:rPr>
              <a:t>f </a:t>
            </a:r>
            <a:r>
              <a:rPr lang="fr-FR" sz="1400" b="1" dirty="0" err="1" smtClean="0">
                <a:latin typeface="Calibri" panose="020F0502020204030204" pitchFamily="34" charset="0"/>
              </a:rPr>
              <a:t>critical</a:t>
            </a:r>
            <a:r>
              <a:rPr lang="fr-FR" sz="1400" b="1" dirty="0" smtClean="0">
                <a:latin typeface="Calibri" panose="020F0502020204030204" pitchFamily="34" charset="0"/>
              </a:rPr>
              <a:t> points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7" name="Text Box 104"/>
          <p:cNvSpPr txBox="1">
            <a:spLocks noChangeArrowheads="1"/>
          </p:cNvSpPr>
          <p:nvPr/>
        </p:nvSpPr>
        <p:spPr bwMode="auto">
          <a:xfrm>
            <a:off x="3897087" y="2677383"/>
            <a:ext cx="1700979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400" b="1" dirty="0" err="1" smtClean="0">
                <a:latin typeface="Calibri" panose="020F0502020204030204" pitchFamily="34" charset="0"/>
              </a:rPr>
              <a:t>Geometry</a:t>
            </a:r>
            <a:r>
              <a:rPr lang="fr-FR" sz="1400" b="1" dirty="0" smtClean="0">
                <a:latin typeface="Calibri" panose="020F0502020204030204" pitchFamily="34" charset="0"/>
              </a:rPr>
              <a:t> of </a:t>
            </a:r>
            <a:r>
              <a:rPr lang="fr-FR" sz="1400" b="1" dirty="0" err="1" smtClean="0">
                <a:latin typeface="Calibri" panose="020F0502020204030204" pitchFamily="34" charset="0"/>
              </a:rPr>
              <a:t>defects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8" name="Text Box 108"/>
          <p:cNvSpPr txBox="1">
            <a:spLocks noChangeArrowheads="1"/>
          </p:cNvSpPr>
          <p:nvPr/>
        </p:nvSpPr>
        <p:spPr bwMode="auto">
          <a:xfrm>
            <a:off x="3816836" y="3191254"/>
            <a:ext cx="1836406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b="1" dirty="0" smtClean="0">
                <a:latin typeface="Calibri" panose="020F0502020204030204" pitchFamily="34" charset="0"/>
              </a:rPr>
              <a:t>Damage </a:t>
            </a:r>
            <a:r>
              <a:rPr lang="fr-FR" sz="1400" b="1" dirty="0" err="1" smtClean="0">
                <a:latin typeface="Calibri" panose="020F0502020204030204" pitchFamily="34" charset="0"/>
              </a:rPr>
              <a:t>detectability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9" name="Text Box 112"/>
          <p:cNvSpPr txBox="1">
            <a:spLocks noChangeArrowheads="1"/>
          </p:cNvSpPr>
          <p:nvPr/>
        </p:nvSpPr>
        <p:spPr bwMode="auto">
          <a:xfrm>
            <a:off x="4062810" y="3728304"/>
            <a:ext cx="1282723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400" b="1" dirty="0" err="1" smtClean="0">
                <a:latin typeface="Calibri" panose="020F0502020204030204" pitchFamily="34" charset="0"/>
              </a:rPr>
              <a:t>Load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spectrum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10" name="Line 114"/>
          <p:cNvSpPr>
            <a:spLocks noChangeShapeType="1"/>
          </p:cNvSpPr>
          <p:nvPr/>
        </p:nvSpPr>
        <p:spPr bwMode="auto">
          <a:xfrm flipH="1">
            <a:off x="4753928" y="2420983"/>
            <a:ext cx="0" cy="257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11" name="Line 115"/>
          <p:cNvSpPr>
            <a:spLocks noChangeShapeType="1"/>
          </p:cNvSpPr>
          <p:nvPr/>
        </p:nvSpPr>
        <p:spPr bwMode="auto">
          <a:xfrm flipH="1">
            <a:off x="4747576" y="2985160"/>
            <a:ext cx="0" cy="19903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12" name="Line 116"/>
          <p:cNvSpPr>
            <a:spLocks noChangeShapeType="1"/>
          </p:cNvSpPr>
          <p:nvPr/>
        </p:nvSpPr>
        <p:spPr bwMode="auto">
          <a:xfrm flipH="1">
            <a:off x="4747576" y="3509341"/>
            <a:ext cx="2" cy="21659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13" name="Text Box 117"/>
          <p:cNvSpPr txBox="1">
            <a:spLocks noChangeArrowheads="1"/>
          </p:cNvSpPr>
          <p:nvPr/>
        </p:nvSpPr>
        <p:spPr bwMode="auto">
          <a:xfrm>
            <a:off x="2165736" y="3647309"/>
            <a:ext cx="1409286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b="1" dirty="0" smtClean="0">
                <a:latin typeface="Calibri" panose="020F0502020204030204" pitchFamily="34" charset="0"/>
              </a:rPr>
              <a:t>In-service </a:t>
            </a:r>
            <a:r>
              <a:rPr lang="fr-FR" sz="1400" b="1" dirty="0" err="1" smtClean="0">
                <a:latin typeface="Calibri" panose="020F0502020204030204" pitchFamily="34" charset="0"/>
              </a:rPr>
              <a:t>measurements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14" name="Line 118"/>
          <p:cNvSpPr>
            <a:spLocks noChangeShapeType="1"/>
          </p:cNvSpPr>
          <p:nvPr/>
        </p:nvSpPr>
        <p:spPr bwMode="auto">
          <a:xfrm>
            <a:off x="3579120" y="3882192"/>
            <a:ext cx="46355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15" name="Line 119"/>
          <p:cNvSpPr>
            <a:spLocks noChangeShapeType="1"/>
          </p:cNvSpPr>
          <p:nvPr/>
        </p:nvSpPr>
        <p:spPr bwMode="auto">
          <a:xfrm flipH="1">
            <a:off x="4750916" y="4031817"/>
            <a:ext cx="1" cy="18618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16" name="Text Box 120"/>
          <p:cNvSpPr txBox="1">
            <a:spLocks noChangeArrowheads="1"/>
          </p:cNvSpPr>
          <p:nvPr/>
        </p:nvSpPr>
        <p:spPr bwMode="auto">
          <a:xfrm>
            <a:off x="3864028" y="4197929"/>
            <a:ext cx="1789214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b="1" dirty="0" smtClean="0">
                <a:latin typeface="Calibri" panose="020F0502020204030204" pitchFamily="34" charset="0"/>
              </a:rPr>
              <a:t>Propagation </a:t>
            </a:r>
            <a:r>
              <a:rPr lang="fr-FR" sz="1400" b="1" dirty="0" err="1" smtClean="0">
                <a:latin typeface="Calibri" panose="020F0502020204030204" pitchFamily="34" charset="0"/>
              </a:rPr>
              <a:t>calculations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17" name="Line 121"/>
          <p:cNvSpPr>
            <a:spLocks noChangeShapeType="1"/>
          </p:cNvSpPr>
          <p:nvPr/>
        </p:nvSpPr>
        <p:spPr bwMode="auto">
          <a:xfrm>
            <a:off x="4753928" y="4709991"/>
            <a:ext cx="3090" cy="8361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18" name="Text Box 122"/>
          <p:cNvSpPr txBox="1">
            <a:spLocks noChangeArrowheads="1"/>
          </p:cNvSpPr>
          <p:nvPr/>
        </p:nvSpPr>
        <p:spPr bwMode="auto">
          <a:xfrm>
            <a:off x="3969485" y="4882998"/>
            <a:ext cx="1489510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400" b="1" dirty="0" smtClean="0">
                <a:latin typeface="Calibri" panose="020F0502020204030204" pitchFamily="34" charset="0"/>
              </a:rPr>
              <a:t>Inspection </a:t>
            </a:r>
            <a:r>
              <a:rPr lang="fr-FR" sz="1400" b="1" dirty="0" err="1" smtClean="0">
                <a:latin typeface="Calibri" panose="020F0502020204030204" pitchFamily="34" charset="0"/>
              </a:rPr>
              <a:t>period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19" name="Line 123"/>
          <p:cNvSpPr>
            <a:spLocks noChangeShapeType="1"/>
          </p:cNvSpPr>
          <p:nvPr/>
        </p:nvSpPr>
        <p:spPr bwMode="auto">
          <a:xfrm>
            <a:off x="4753928" y="5174602"/>
            <a:ext cx="0" cy="143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20" name="Text Box 124"/>
          <p:cNvSpPr txBox="1">
            <a:spLocks noChangeArrowheads="1"/>
          </p:cNvSpPr>
          <p:nvPr/>
        </p:nvSpPr>
        <p:spPr bwMode="auto">
          <a:xfrm>
            <a:off x="3890861" y="5310016"/>
            <a:ext cx="1699018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b="1" dirty="0" smtClean="0">
                <a:latin typeface="Calibri" panose="020F0502020204030204" pitchFamily="34" charset="0"/>
              </a:rPr>
              <a:t>Inspection</a:t>
            </a:r>
            <a:r>
              <a:rPr lang="en-GB" sz="1400" b="1" dirty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interval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21" name="Line 125"/>
          <p:cNvSpPr>
            <a:spLocks noChangeShapeType="1"/>
          </p:cNvSpPr>
          <p:nvPr/>
        </p:nvSpPr>
        <p:spPr bwMode="auto">
          <a:xfrm>
            <a:off x="4753928" y="5624203"/>
            <a:ext cx="3106" cy="19857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22" name="Line 126"/>
          <p:cNvSpPr>
            <a:spLocks noChangeShapeType="1"/>
          </p:cNvSpPr>
          <p:nvPr/>
        </p:nvSpPr>
        <p:spPr bwMode="auto">
          <a:xfrm flipH="1">
            <a:off x="4765040" y="5899256"/>
            <a:ext cx="0" cy="247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23" name="Oval 127"/>
          <p:cNvSpPr>
            <a:spLocks noChangeArrowheads="1"/>
          </p:cNvSpPr>
          <p:nvPr/>
        </p:nvSpPr>
        <p:spPr bwMode="auto">
          <a:xfrm>
            <a:off x="4718939" y="5810356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24" name="Text Box 128"/>
          <p:cNvSpPr txBox="1">
            <a:spLocks noChangeArrowheads="1"/>
          </p:cNvSpPr>
          <p:nvPr/>
        </p:nvSpPr>
        <p:spPr bwMode="auto">
          <a:xfrm>
            <a:off x="4062073" y="6158406"/>
            <a:ext cx="1396922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400" b="1" dirty="0" smtClean="0">
                <a:latin typeface="Calibri" panose="020F0502020204030204" pitchFamily="34" charset="0"/>
              </a:rPr>
              <a:t>Field </a:t>
            </a:r>
            <a:r>
              <a:rPr lang="fr-FR" sz="1400" b="1" dirty="0" err="1" smtClean="0">
                <a:latin typeface="Calibri" panose="020F0502020204030204" pitchFamily="34" charset="0"/>
              </a:rPr>
              <a:t>experience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25" name="Line 129"/>
          <p:cNvSpPr>
            <a:spLocks noChangeShapeType="1"/>
          </p:cNvSpPr>
          <p:nvPr/>
        </p:nvSpPr>
        <p:spPr bwMode="auto">
          <a:xfrm flipV="1">
            <a:off x="5458995" y="6312796"/>
            <a:ext cx="3079456" cy="1586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26" name="Oval 130"/>
          <p:cNvSpPr>
            <a:spLocks noChangeArrowheads="1"/>
          </p:cNvSpPr>
          <p:nvPr/>
        </p:nvSpPr>
        <p:spPr bwMode="auto">
          <a:xfrm>
            <a:off x="4704172" y="4772914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27" name="Line 131"/>
          <p:cNvSpPr>
            <a:spLocks noChangeShapeType="1"/>
          </p:cNvSpPr>
          <p:nvPr/>
        </p:nvSpPr>
        <p:spPr bwMode="auto">
          <a:xfrm>
            <a:off x="4750584" y="4820986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28" name="Line 132"/>
          <p:cNvSpPr>
            <a:spLocks noChangeShapeType="1"/>
          </p:cNvSpPr>
          <p:nvPr/>
        </p:nvSpPr>
        <p:spPr bwMode="auto">
          <a:xfrm flipV="1">
            <a:off x="4771054" y="4817904"/>
            <a:ext cx="2080879" cy="30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29" name="Line 133"/>
          <p:cNvSpPr>
            <a:spLocks noChangeShapeType="1"/>
          </p:cNvSpPr>
          <p:nvPr/>
        </p:nvSpPr>
        <p:spPr bwMode="auto">
          <a:xfrm flipV="1">
            <a:off x="6851934" y="4718194"/>
            <a:ext cx="1588" cy="9971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30" name="Text Box 134"/>
          <p:cNvSpPr txBox="1">
            <a:spLocks noChangeArrowheads="1"/>
          </p:cNvSpPr>
          <p:nvPr/>
        </p:nvSpPr>
        <p:spPr bwMode="auto">
          <a:xfrm>
            <a:off x="5834323" y="4203999"/>
            <a:ext cx="1934420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latin typeface="Calibri" panose="020F0502020204030204" pitchFamily="34" charset="0"/>
              </a:rPr>
              <a:t>Validation </a:t>
            </a:r>
            <a:r>
              <a:rPr lang="fr-FR" sz="1400" b="1" dirty="0" smtClean="0">
                <a:latin typeface="Calibri" panose="020F0502020204030204" pitchFamily="34" charset="0"/>
              </a:rPr>
              <a:t>by tests on </a:t>
            </a:r>
            <a:r>
              <a:rPr lang="fr-FR" sz="1400" b="1" dirty="0" err="1" smtClean="0">
                <a:latin typeface="Calibri" panose="020F0502020204030204" pitchFamily="34" charset="0"/>
              </a:rPr>
              <a:t>specimens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31" name="Line 135"/>
          <p:cNvSpPr>
            <a:spLocks noChangeShapeType="1"/>
          </p:cNvSpPr>
          <p:nvPr/>
        </p:nvSpPr>
        <p:spPr bwMode="auto">
          <a:xfrm flipV="1">
            <a:off x="4749253" y="4060627"/>
            <a:ext cx="2091826" cy="14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sm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32" name="Line 136"/>
          <p:cNvSpPr>
            <a:spLocks noChangeShapeType="1"/>
          </p:cNvSpPr>
          <p:nvPr/>
        </p:nvSpPr>
        <p:spPr bwMode="auto">
          <a:xfrm flipV="1">
            <a:off x="6849093" y="4053629"/>
            <a:ext cx="1587" cy="160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33" name="Line 137"/>
          <p:cNvSpPr>
            <a:spLocks noChangeShapeType="1"/>
          </p:cNvSpPr>
          <p:nvPr/>
        </p:nvSpPr>
        <p:spPr bwMode="auto">
          <a:xfrm flipH="1" flipV="1">
            <a:off x="7932103" y="3702216"/>
            <a:ext cx="7937" cy="2149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34" name="Line 138"/>
          <p:cNvSpPr>
            <a:spLocks noChangeShapeType="1"/>
          </p:cNvSpPr>
          <p:nvPr/>
        </p:nvSpPr>
        <p:spPr bwMode="auto">
          <a:xfrm flipV="1">
            <a:off x="4765040" y="1232066"/>
            <a:ext cx="3768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35" name="Oval 139"/>
          <p:cNvSpPr>
            <a:spLocks noChangeArrowheads="1"/>
          </p:cNvSpPr>
          <p:nvPr/>
        </p:nvSpPr>
        <p:spPr bwMode="auto">
          <a:xfrm>
            <a:off x="4720590" y="1190791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36" name="Line 140"/>
          <p:cNvSpPr>
            <a:spLocks noChangeShapeType="1"/>
          </p:cNvSpPr>
          <p:nvPr/>
        </p:nvSpPr>
        <p:spPr bwMode="auto">
          <a:xfrm flipH="1">
            <a:off x="4765040" y="987591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37" name="Line 141"/>
          <p:cNvSpPr>
            <a:spLocks noChangeShapeType="1"/>
          </p:cNvSpPr>
          <p:nvPr/>
        </p:nvSpPr>
        <p:spPr bwMode="auto">
          <a:xfrm flipH="1">
            <a:off x="4765040" y="1265404"/>
            <a:ext cx="0" cy="357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38" name="Text Box 142"/>
          <p:cNvSpPr txBox="1">
            <a:spLocks noChangeArrowheads="1"/>
          </p:cNvSpPr>
          <p:nvPr/>
        </p:nvSpPr>
        <p:spPr bwMode="auto">
          <a:xfrm>
            <a:off x="7247890" y="990766"/>
            <a:ext cx="73064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Update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39" name="Oval 143"/>
          <p:cNvSpPr>
            <a:spLocks noChangeArrowheads="1"/>
          </p:cNvSpPr>
          <p:nvPr/>
        </p:nvSpPr>
        <p:spPr bwMode="auto">
          <a:xfrm>
            <a:off x="4722178" y="1619416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40" name="Line 144"/>
          <p:cNvSpPr>
            <a:spLocks noChangeShapeType="1"/>
          </p:cNvSpPr>
          <p:nvPr/>
        </p:nvSpPr>
        <p:spPr bwMode="auto">
          <a:xfrm flipH="1">
            <a:off x="4765040" y="1717842"/>
            <a:ext cx="1588" cy="189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41" name="Line 145"/>
          <p:cNvSpPr>
            <a:spLocks noChangeShapeType="1"/>
          </p:cNvSpPr>
          <p:nvPr/>
        </p:nvSpPr>
        <p:spPr bwMode="auto">
          <a:xfrm flipV="1">
            <a:off x="4774565" y="1660691"/>
            <a:ext cx="3167063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sm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42" name="Line 146"/>
          <p:cNvSpPr>
            <a:spLocks noChangeShapeType="1"/>
          </p:cNvSpPr>
          <p:nvPr/>
        </p:nvSpPr>
        <p:spPr bwMode="auto">
          <a:xfrm flipV="1">
            <a:off x="8533765" y="1205870"/>
            <a:ext cx="4686" cy="510692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43" name="Line 147"/>
          <p:cNvSpPr>
            <a:spLocks noChangeShapeType="1"/>
          </p:cNvSpPr>
          <p:nvPr/>
        </p:nvSpPr>
        <p:spPr bwMode="auto">
          <a:xfrm flipV="1">
            <a:off x="4784090" y="5848516"/>
            <a:ext cx="31527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44" name="Line 149"/>
          <p:cNvSpPr>
            <a:spLocks noChangeShapeType="1"/>
          </p:cNvSpPr>
          <p:nvPr/>
        </p:nvSpPr>
        <p:spPr bwMode="auto">
          <a:xfrm flipH="1" flipV="1">
            <a:off x="7932103" y="1663866"/>
            <a:ext cx="1587" cy="1622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45" name="Rectangle 150"/>
          <p:cNvSpPr>
            <a:spLocks noChangeArrowheads="1"/>
          </p:cNvSpPr>
          <p:nvPr/>
        </p:nvSpPr>
        <p:spPr bwMode="auto">
          <a:xfrm>
            <a:off x="1930559" y="1389228"/>
            <a:ext cx="6226175" cy="468303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46" name="Text Box 151"/>
          <p:cNvSpPr txBox="1">
            <a:spLocks noChangeArrowheads="1"/>
          </p:cNvSpPr>
          <p:nvPr/>
        </p:nvSpPr>
        <p:spPr bwMode="auto">
          <a:xfrm>
            <a:off x="1973315" y="1352914"/>
            <a:ext cx="12833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DT </a:t>
            </a:r>
            <a:r>
              <a:rPr lang="fr-FR" sz="1400" b="1" dirty="0" err="1" smtClean="0">
                <a:latin typeface="Calibri" panose="020F0502020204030204" pitchFamily="34" charset="0"/>
              </a:rPr>
              <a:t>assessment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47" name="Arc 153"/>
          <p:cNvSpPr>
            <a:spLocks/>
          </p:cNvSpPr>
          <p:nvPr/>
        </p:nvSpPr>
        <p:spPr bwMode="auto">
          <a:xfrm flipV="1">
            <a:off x="1937703" y="1396688"/>
            <a:ext cx="1930400" cy="4730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78 w 21600"/>
              <a:gd name="T1" fmla="*/ 0 h 21999"/>
              <a:gd name="T2" fmla="*/ 21596 w 21600"/>
              <a:gd name="T3" fmla="*/ 21999 h 21999"/>
              <a:gd name="T4" fmla="*/ 0 w 21600"/>
              <a:gd name="T5" fmla="*/ 21600 h 21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999" fill="none" extrusionOk="0">
                <a:moveTo>
                  <a:pt x="77" y="0"/>
                </a:moveTo>
                <a:cubicBezTo>
                  <a:pt x="11976" y="43"/>
                  <a:pt x="21600" y="9701"/>
                  <a:pt x="21600" y="21600"/>
                </a:cubicBezTo>
                <a:cubicBezTo>
                  <a:pt x="21600" y="21733"/>
                  <a:pt x="21598" y="21866"/>
                  <a:pt x="21596" y="21999"/>
                </a:cubicBezTo>
              </a:path>
              <a:path w="21600" h="21999" stroke="0" extrusionOk="0">
                <a:moveTo>
                  <a:pt x="77" y="0"/>
                </a:moveTo>
                <a:cubicBezTo>
                  <a:pt x="11976" y="43"/>
                  <a:pt x="21600" y="9701"/>
                  <a:pt x="21600" y="21600"/>
                </a:cubicBezTo>
                <a:cubicBezTo>
                  <a:pt x="21600" y="21733"/>
                  <a:pt x="21598" y="21866"/>
                  <a:pt x="21596" y="21999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48" name="Text Box 155"/>
          <p:cNvSpPr txBox="1">
            <a:spLocks noChangeArrowheads="1"/>
          </p:cNvSpPr>
          <p:nvPr/>
        </p:nvSpPr>
        <p:spPr bwMode="auto">
          <a:xfrm>
            <a:off x="6682645" y="1818509"/>
            <a:ext cx="10145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DT </a:t>
            </a:r>
            <a:r>
              <a:rPr lang="fr-FR" sz="1400" b="1" dirty="0" err="1" smtClean="0">
                <a:latin typeface="Calibri" panose="020F0502020204030204" pitchFamily="34" charset="0"/>
              </a:rPr>
              <a:t>analysis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49" name="Arc 156"/>
          <p:cNvSpPr>
            <a:spLocks/>
          </p:cNvSpPr>
          <p:nvPr/>
        </p:nvSpPr>
        <p:spPr bwMode="auto">
          <a:xfrm flipH="1" flipV="1">
            <a:off x="6122353" y="1824204"/>
            <a:ext cx="1654175" cy="4492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400">
              <a:latin typeface="Calibri" panose="020F0502020204030204" pitchFamily="34" charset="0"/>
            </a:endParaRPr>
          </a:p>
        </p:txBody>
      </p:sp>
      <p:sp>
        <p:nvSpPr>
          <p:cNvPr id="50" name="Text Box 148"/>
          <p:cNvSpPr txBox="1">
            <a:spLocks noChangeArrowheads="1"/>
          </p:cNvSpPr>
          <p:nvPr/>
        </p:nvSpPr>
        <p:spPr bwMode="auto">
          <a:xfrm>
            <a:off x="6229074" y="3158850"/>
            <a:ext cx="2284413" cy="7386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1400" b="1" dirty="0">
                <a:latin typeface="Calibri" panose="020F0502020204030204" pitchFamily="34" charset="0"/>
              </a:rPr>
              <a:t>Validation </a:t>
            </a:r>
            <a:r>
              <a:rPr lang="fr-FR" sz="1400" b="1" dirty="0" smtClean="0">
                <a:latin typeface="Calibri" panose="020F0502020204030204" pitchFamily="34" charset="0"/>
              </a:rPr>
              <a:t>by tests on structural </a:t>
            </a:r>
            <a:r>
              <a:rPr lang="fr-FR" sz="1400" b="1" dirty="0" err="1" smtClean="0">
                <a:latin typeface="Calibri" panose="020F0502020204030204" pitchFamily="34" charset="0"/>
              </a:rPr>
              <a:t>details</a:t>
            </a:r>
            <a:r>
              <a:rPr lang="fr-FR" sz="1400" b="1" dirty="0" smtClean="0">
                <a:latin typeface="Calibri" panose="020F0502020204030204" pitchFamily="34" charset="0"/>
              </a:rPr>
              <a:t> and full-</a:t>
            </a:r>
            <a:r>
              <a:rPr lang="fr-FR" sz="1400" b="1" dirty="0" err="1" smtClean="0">
                <a:latin typeface="Calibri" panose="020F0502020204030204" pitchFamily="34" charset="0"/>
              </a:rPr>
              <a:t>scale</a:t>
            </a:r>
            <a:r>
              <a:rPr lang="fr-FR" sz="1400" b="1" dirty="0" smtClean="0">
                <a:latin typeface="Calibri" panose="020F0502020204030204" pitchFamily="34" charset="0"/>
              </a:rPr>
              <a:t> structure</a:t>
            </a:r>
            <a:endParaRPr lang="en-GB" sz="1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2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Damage </a:t>
            </a:r>
            <a:r>
              <a:rPr lang="fr-FR" dirty="0" err="1" smtClean="0"/>
              <a:t>Tolerance</a:t>
            </a:r>
            <a:endParaRPr lang="fr-FR" dirty="0" smtClean="0"/>
          </a:p>
        </p:txBody>
      </p:sp>
      <p:sp>
        <p:nvSpPr>
          <p:cNvPr id="18435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</a:t>
            </a:r>
            <a:r>
              <a:rPr lang="fr-FR" dirty="0" err="1" smtClean="0"/>
              <a:t>strength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568377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0870" y="-3598"/>
            <a:ext cx="8229600" cy="1143000"/>
          </a:xfrm>
        </p:spPr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</a:t>
            </a:r>
            <a:r>
              <a:rPr lang="fr-FR" dirty="0" err="1" smtClean="0"/>
              <a:t>strength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sp>
        <p:nvSpPr>
          <p:cNvPr id="34" name="Rectangle 42" descr="Diagonales vers le bas (blanc/noir)"/>
          <p:cNvSpPr>
            <a:spLocks noChangeArrowheads="1"/>
          </p:cNvSpPr>
          <p:nvPr/>
        </p:nvSpPr>
        <p:spPr bwMode="auto">
          <a:xfrm>
            <a:off x="2252798" y="5097042"/>
            <a:ext cx="4672013" cy="228600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r-FR" sz="1200" b="1" dirty="0" smtClean="0">
                <a:latin typeface="Calibri" panose="020F0502020204030204" pitchFamily="34" charset="0"/>
              </a:rPr>
              <a:t>Regular </a:t>
            </a:r>
            <a:r>
              <a:rPr lang="fr-FR" sz="1200" b="1" dirty="0" err="1" smtClean="0">
                <a:latin typeface="Calibri" panose="020F0502020204030204" pitchFamily="34" charset="0"/>
              </a:rPr>
              <a:t>loads</a:t>
            </a:r>
            <a:r>
              <a:rPr lang="fr-FR" sz="1200" b="1" dirty="0" smtClean="0">
                <a:latin typeface="Calibri" panose="020F0502020204030204" pitchFamily="34" charset="0"/>
              </a:rPr>
              <a:t> (flight efforts)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35" name="Freeform 32" descr="5 %"/>
          <p:cNvSpPr>
            <a:spLocks/>
          </p:cNvSpPr>
          <p:nvPr/>
        </p:nvSpPr>
        <p:spPr bwMode="auto">
          <a:xfrm>
            <a:off x="3243398" y="2996779"/>
            <a:ext cx="1476375" cy="1419225"/>
          </a:xfrm>
          <a:custGeom>
            <a:avLst/>
            <a:gdLst>
              <a:gd name="T0" fmla="*/ 0 w 930"/>
              <a:gd name="T1" fmla="*/ 888 h 894"/>
              <a:gd name="T2" fmla="*/ 0 w 930"/>
              <a:gd name="T3" fmla="*/ 0 h 894"/>
              <a:gd name="T4" fmla="*/ 282 w 930"/>
              <a:gd name="T5" fmla="*/ 174 h 894"/>
              <a:gd name="T6" fmla="*/ 504 w 930"/>
              <a:gd name="T7" fmla="*/ 342 h 894"/>
              <a:gd name="T8" fmla="*/ 684 w 930"/>
              <a:gd name="T9" fmla="*/ 534 h 894"/>
              <a:gd name="T10" fmla="*/ 870 w 930"/>
              <a:gd name="T11" fmla="*/ 786 h 894"/>
              <a:gd name="T12" fmla="*/ 930 w 930"/>
              <a:gd name="T13" fmla="*/ 894 h 894"/>
              <a:gd name="T14" fmla="*/ 0 w 930"/>
              <a:gd name="T15" fmla="*/ 888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0" h="894">
                <a:moveTo>
                  <a:pt x="0" y="888"/>
                </a:moveTo>
                <a:lnTo>
                  <a:pt x="0" y="0"/>
                </a:lnTo>
                <a:lnTo>
                  <a:pt x="282" y="174"/>
                </a:lnTo>
                <a:lnTo>
                  <a:pt x="504" y="342"/>
                </a:lnTo>
                <a:lnTo>
                  <a:pt x="684" y="534"/>
                </a:lnTo>
                <a:lnTo>
                  <a:pt x="870" y="786"/>
                </a:lnTo>
                <a:lnTo>
                  <a:pt x="930" y="894"/>
                </a:lnTo>
                <a:lnTo>
                  <a:pt x="0" y="888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grpSp>
        <p:nvGrpSpPr>
          <p:cNvPr id="36" name="Group 6"/>
          <p:cNvGrpSpPr>
            <a:grpSpLocks/>
          </p:cNvGrpSpPr>
          <p:nvPr/>
        </p:nvGrpSpPr>
        <p:grpSpPr bwMode="auto">
          <a:xfrm>
            <a:off x="2252798" y="1977604"/>
            <a:ext cx="4953000" cy="3886200"/>
            <a:chOff x="1488" y="960"/>
            <a:chExt cx="3120" cy="2448"/>
          </a:xfrm>
        </p:grpSpPr>
        <p:sp>
          <p:nvSpPr>
            <p:cNvPr id="37" name="Line 4"/>
            <p:cNvSpPr>
              <a:spLocks noChangeShapeType="1"/>
            </p:cNvSpPr>
            <p:nvPr/>
          </p:nvSpPr>
          <p:spPr bwMode="auto">
            <a:xfrm flipV="1">
              <a:off x="1488" y="960"/>
              <a:ext cx="0" cy="24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38" name="Line 5"/>
            <p:cNvSpPr>
              <a:spLocks noChangeShapeType="1"/>
            </p:cNvSpPr>
            <p:nvPr/>
          </p:nvSpPr>
          <p:spPr bwMode="auto">
            <a:xfrm flipV="1">
              <a:off x="1488" y="3408"/>
              <a:ext cx="31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sp>
        <p:nvSpPr>
          <p:cNvPr id="39" name="Line 11"/>
          <p:cNvSpPr>
            <a:spLocks noChangeShapeType="1"/>
          </p:cNvSpPr>
          <p:nvPr/>
        </p:nvSpPr>
        <p:spPr bwMode="auto">
          <a:xfrm flipV="1">
            <a:off x="2252798" y="4416004"/>
            <a:ext cx="4286250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1494776" y="1633414"/>
            <a:ext cx="155414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Structural </a:t>
            </a:r>
            <a:r>
              <a:rPr lang="fr-FR" sz="1400" dirty="0" err="1" smtClean="0">
                <a:latin typeface="Calibri" panose="020F0502020204030204" pitchFamily="34" charset="0"/>
              </a:rPr>
              <a:t>strength</a:t>
            </a:r>
            <a:endParaRPr lang="en-GB" sz="1400" dirty="0">
              <a:latin typeface="Calibri" panose="020F0502020204030204" pitchFamily="34" charset="0"/>
            </a:endParaRPr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6616881" y="5581230"/>
            <a:ext cx="55335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Time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42" name="Text Box 24"/>
          <p:cNvSpPr txBox="1">
            <a:spLocks noChangeArrowheads="1"/>
          </p:cNvSpPr>
          <p:nvPr/>
        </p:nvSpPr>
        <p:spPr bwMode="auto">
          <a:xfrm>
            <a:off x="5635509" y="4154591"/>
            <a:ext cx="82105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 smtClean="0">
                <a:latin typeface="Calibri" panose="020F0502020204030204" pitchFamily="34" charset="0"/>
              </a:rPr>
              <a:t>Limit</a:t>
            </a:r>
            <a:r>
              <a:rPr lang="fr-FR" sz="1200" b="1" dirty="0" smtClean="0">
                <a:latin typeface="Calibri" panose="020F0502020204030204" pitchFamily="34" charset="0"/>
              </a:rPr>
              <a:t> </a:t>
            </a:r>
            <a:r>
              <a:rPr lang="fr-FR" sz="1200" b="1" dirty="0" err="1" smtClean="0">
                <a:latin typeface="Calibri" panose="020F0502020204030204" pitchFamily="34" charset="0"/>
              </a:rPr>
              <a:t>load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2252798" y="2853904"/>
            <a:ext cx="2476500" cy="1562100"/>
          </a:xfrm>
          <a:custGeom>
            <a:avLst/>
            <a:gdLst>
              <a:gd name="T0" fmla="*/ 0 w 1560"/>
              <a:gd name="T1" fmla="*/ 0 h 984"/>
              <a:gd name="T2" fmla="*/ 252 w 1560"/>
              <a:gd name="T3" fmla="*/ 6 h 984"/>
              <a:gd name="T4" fmla="*/ 498 w 1560"/>
              <a:gd name="T5" fmla="*/ 54 h 984"/>
              <a:gd name="T6" fmla="*/ 744 w 1560"/>
              <a:gd name="T7" fmla="*/ 150 h 984"/>
              <a:gd name="T8" fmla="*/ 1032 w 1560"/>
              <a:gd name="T9" fmla="*/ 354 h 984"/>
              <a:gd name="T10" fmla="*/ 1314 w 1560"/>
              <a:gd name="T11" fmla="*/ 624 h 984"/>
              <a:gd name="T12" fmla="*/ 1476 w 1560"/>
              <a:gd name="T13" fmla="*/ 852 h 984"/>
              <a:gd name="T14" fmla="*/ 1560 w 1560"/>
              <a:gd name="T15" fmla="*/ 984 h 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60" h="984">
                <a:moveTo>
                  <a:pt x="0" y="0"/>
                </a:moveTo>
                <a:lnTo>
                  <a:pt x="252" y="6"/>
                </a:lnTo>
                <a:cubicBezTo>
                  <a:pt x="335" y="15"/>
                  <a:pt x="416" y="30"/>
                  <a:pt x="498" y="54"/>
                </a:cubicBezTo>
                <a:cubicBezTo>
                  <a:pt x="580" y="78"/>
                  <a:pt x="655" y="100"/>
                  <a:pt x="744" y="150"/>
                </a:cubicBezTo>
                <a:cubicBezTo>
                  <a:pt x="833" y="200"/>
                  <a:pt x="937" y="275"/>
                  <a:pt x="1032" y="354"/>
                </a:cubicBezTo>
                <a:cubicBezTo>
                  <a:pt x="1127" y="433"/>
                  <a:pt x="1240" y="541"/>
                  <a:pt x="1314" y="624"/>
                </a:cubicBezTo>
                <a:cubicBezTo>
                  <a:pt x="1388" y="707"/>
                  <a:pt x="1435" y="792"/>
                  <a:pt x="1476" y="852"/>
                </a:cubicBezTo>
                <a:cubicBezTo>
                  <a:pt x="1517" y="912"/>
                  <a:pt x="1542" y="956"/>
                  <a:pt x="1560" y="984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4" name="Freeform 26"/>
          <p:cNvSpPr>
            <a:spLocks/>
          </p:cNvSpPr>
          <p:nvPr/>
        </p:nvSpPr>
        <p:spPr bwMode="auto">
          <a:xfrm>
            <a:off x="2271848" y="2844379"/>
            <a:ext cx="1352550" cy="371475"/>
          </a:xfrm>
          <a:custGeom>
            <a:avLst/>
            <a:gdLst>
              <a:gd name="T0" fmla="*/ 0 w 1560"/>
              <a:gd name="T1" fmla="*/ 0 h 984"/>
              <a:gd name="T2" fmla="*/ 252 w 1560"/>
              <a:gd name="T3" fmla="*/ 6 h 984"/>
              <a:gd name="T4" fmla="*/ 498 w 1560"/>
              <a:gd name="T5" fmla="*/ 54 h 984"/>
              <a:gd name="T6" fmla="*/ 744 w 1560"/>
              <a:gd name="T7" fmla="*/ 150 h 984"/>
              <a:gd name="T8" fmla="*/ 1032 w 1560"/>
              <a:gd name="T9" fmla="*/ 354 h 984"/>
              <a:gd name="T10" fmla="*/ 1314 w 1560"/>
              <a:gd name="T11" fmla="*/ 624 h 984"/>
              <a:gd name="T12" fmla="*/ 1476 w 1560"/>
              <a:gd name="T13" fmla="*/ 852 h 984"/>
              <a:gd name="T14" fmla="*/ 1560 w 1560"/>
              <a:gd name="T15" fmla="*/ 984 h 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60" h="984">
                <a:moveTo>
                  <a:pt x="0" y="0"/>
                </a:moveTo>
                <a:lnTo>
                  <a:pt x="252" y="6"/>
                </a:lnTo>
                <a:cubicBezTo>
                  <a:pt x="335" y="15"/>
                  <a:pt x="416" y="30"/>
                  <a:pt x="498" y="54"/>
                </a:cubicBezTo>
                <a:cubicBezTo>
                  <a:pt x="580" y="78"/>
                  <a:pt x="655" y="100"/>
                  <a:pt x="744" y="150"/>
                </a:cubicBezTo>
                <a:cubicBezTo>
                  <a:pt x="833" y="200"/>
                  <a:pt x="937" y="275"/>
                  <a:pt x="1032" y="354"/>
                </a:cubicBezTo>
                <a:cubicBezTo>
                  <a:pt x="1127" y="433"/>
                  <a:pt x="1240" y="541"/>
                  <a:pt x="1314" y="624"/>
                </a:cubicBezTo>
                <a:cubicBezTo>
                  <a:pt x="1388" y="707"/>
                  <a:pt x="1435" y="792"/>
                  <a:pt x="1476" y="852"/>
                </a:cubicBezTo>
                <a:cubicBezTo>
                  <a:pt x="1517" y="912"/>
                  <a:pt x="1542" y="956"/>
                  <a:pt x="1560" y="984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5" name="Freeform 27"/>
          <p:cNvSpPr>
            <a:spLocks/>
          </p:cNvSpPr>
          <p:nvPr/>
        </p:nvSpPr>
        <p:spPr bwMode="auto">
          <a:xfrm>
            <a:off x="3637098" y="2853904"/>
            <a:ext cx="1352550" cy="371475"/>
          </a:xfrm>
          <a:custGeom>
            <a:avLst/>
            <a:gdLst>
              <a:gd name="T0" fmla="*/ 0 w 1560"/>
              <a:gd name="T1" fmla="*/ 0 h 984"/>
              <a:gd name="T2" fmla="*/ 252 w 1560"/>
              <a:gd name="T3" fmla="*/ 6 h 984"/>
              <a:gd name="T4" fmla="*/ 498 w 1560"/>
              <a:gd name="T5" fmla="*/ 54 h 984"/>
              <a:gd name="T6" fmla="*/ 744 w 1560"/>
              <a:gd name="T7" fmla="*/ 150 h 984"/>
              <a:gd name="T8" fmla="*/ 1032 w 1560"/>
              <a:gd name="T9" fmla="*/ 354 h 984"/>
              <a:gd name="T10" fmla="*/ 1314 w 1560"/>
              <a:gd name="T11" fmla="*/ 624 h 984"/>
              <a:gd name="T12" fmla="*/ 1476 w 1560"/>
              <a:gd name="T13" fmla="*/ 852 h 984"/>
              <a:gd name="T14" fmla="*/ 1560 w 1560"/>
              <a:gd name="T15" fmla="*/ 984 h 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60" h="984">
                <a:moveTo>
                  <a:pt x="0" y="0"/>
                </a:moveTo>
                <a:lnTo>
                  <a:pt x="252" y="6"/>
                </a:lnTo>
                <a:cubicBezTo>
                  <a:pt x="335" y="15"/>
                  <a:pt x="416" y="30"/>
                  <a:pt x="498" y="54"/>
                </a:cubicBezTo>
                <a:cubicBezTo>
                  <a:pt x="580" y="78"/>
                  <a:pt x="655" y="100"/>
                  <a:pt x="744" y="150"/>
                </a:cubicBezTo>
                <a:cubicBezTo>
                  <a:pt x="833" y="200"/>
                  <a:pt x="937" y="275"/>
                  <a:pt x="1032" y="354"/>
                </a:cubicBezTo>
                <a:cubicBezTo>
                  <a:pt x="1127" y="433"/>
                  <a:pt x="1240" y="541"/>
                  <a:pt x="1314" y="624"/>
                </a:cubicBezTo>
                <a:cubicBezTo>
                  <a:pt x="1388" y="707"/>
                  <a:pt x="1435" y="792"/>
                  <a:pt x="1476" y="852"/>
                </a:cubicBezTo>
                <a:cubicBezTo>
                  <a:pt x="1517" y="912"/>
                  <a:pt x="1542" y="956"/>
                  <a:pt x="1560" y="984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6" name="Line 28"/>
          <p:cNvSpPr>
            <a:spLocks noChangeShapeType="1"/>
          </p:cNvSpPr>
          <p:nvPr/>
        </p:nvSpPr>
        <p:spPr bwMode="auto">
          <a:xfrm flipH="1" flipV="1">
            <a:off x="3643448" y="2847554"/>
            <a:ext cx="0" cy="38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7" name="Line 29"/>
          <p:cNvSpPr>
            <a:spLocks noChangeShapeType="1"/>
          </p:cNvSpPr>
          <p:nvPr/>
        </p:nvSpPr>
        <p:spPr bwMode="auto">
          <a:xfrm flipH="1" flipV="1">
            <a:off x="4983298" y="2844379"/>
            <a:ext cx="0" cy="38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8" name="Line 30"/>
          <p:cNvSpPr>
            <a:spLocks noChangeShapeType="1"/>
          </p:cNvSpPr>
          <p:nvPr/>
        </p:nvSpPr>
        <p:spPr bwMode="auto">
          <a:xfrm>
            <a:off x="4983298" y="2847554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9" name="Line 31"/>
          <p:cNvSpPr>
            <a:spLocks noChangeShapeType="1"/>
          </p:cNvSpPr>
          <p:nvPr/>
        </p:nvSpPr>
        <p:spPr bwMode="auto">
          <a:xfrm>
            <a:off x="3233873" y="2996779"/>
            <a:ext cx="0" cy="141922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50" name="Oval 33"/>
          <p:cNvSpPr>
            <a:spLocks noChangeArrowheads="1"/>
          </p:cNvSpPr>
          <p:nvPr/>
        </p:nvSpPr>
        <p:spPr bwMode="auto">
          <a:xfrm>
            <a:off x="3191011" y="2955504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51" name="Line 35"/>
          <p:cNvSpPr>
            <a:spLocks noChangeShapeType="1"/>
          </p:cNvSpPr>
          <p:nvPr/>
        </p:nvSpPr>
        <p:spPr bwMode="auto">
          <a:xfrm>
            <a:off x="4353061" y="3849267"/>
            <a:ext cx="0" cy="58102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52" name="Freeform 36" descr="30 %"/>
          <p:cNvSpPr>
            <a:spLocks/>
          </p:cNvSpPr>
          <p:nvPr/>
        </p:nvSpPr>
        <p:spPr bwMode="auto">
          <a:xfrm>
            <a:off x="4348298" y="3849267"/>
            <a:ext cx="371475" cy="561975"/>
          </a:xfrm>
          <a:custGeom>
            <a:avLst/>
            <a:gdLst>
              <a:gd name="T0" fmla="*/ 0 w 234"/>
              <a:gd name="T1" fmla="*/ 348 h 354"/>
              <a:gd name="T2" fmla="*/ 3 w 234"/>
              <a:gd name="T3" fmla="*/ 0 h 354"/>
              <a:gd name="T4" fmla="*/ 57 w 234"/>
              <a:gd name="T5" fmla="*/ 72 h 354"/>
              <a:gd name="T6" fmla="*/ 162 w 234"/>
              <a:gd name="T7" fmla="*/ 231 h 354"/>
              <a:gd name="T8" fmla="*/ 234 w 234"/>
              <a:gd name="T9" fmla="*/ 354 h 354"/>
              <a:gd name="T10" fmla="*/ 0 w 234"/>
              <a:gd name="T1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" h="354">
                <a:moveTo>
                  <a:pt x="0" y="348"/>
                </a:moveTo>
                <a:lnTo>
                  <a:pt x="3" y="0"/>
                </a:lnTo>
                <a:lnTo>
                  <a:pt x="57" y="72"/>
                </a:lnTo>
                <a:lnTo>
                  <a:pt x="162" y="231"/>
                </a:lnTo>
                <a:lnTo>
                  <a:pt x="234" y="354"/>
                </a:lnTo>
                <a:lnTo>
                  <a:pt x="0" y="348"/>
                </a:lnTo>
                <a:close/>
              </a:path>
            </a:pathLst>
          </a:custGeom>
          <a:pattFill prst="pct3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53" name="Oval 34"/>
          <p:cNvSpPr>
            <a:spLocks noChangeArrowheads="1"/>
          </p:cNvSpPr>
          <p:nvPr/>
        </p:nvSpPr>
        <p:spPr bwMode="auto">
          <a:xfrm>
            <a:off x="4310198" y="3822279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54" name="Text Box 37"/>
          <p:cNvSpPr txBox="1">
            <a:spLocks noChangeArrowheads="1"/>
          </p:cNvSpPr>
          <p:nvPr/>
        </p:nvSpPr>
        <p:spPr bwMode="auto">
          <a:xfrm>
            <a:off x="4351473" y="3719092"/>
            <a:ext cx="6454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smtClean="0">
                <a:latin typeface="Calibri" panose="020F0502020204030204" pitchFamily="34" charset="0"/>
              </a:rPr>
              <a:t>VISUAL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55" name="Text Box 38"/>
          <p:cNvSpPr txBox="1">
            <a:spLocks noChangeArrowheads="1"/>
          </p:cNvSpPr>
          <p:nvPr/>
        </p:nvSpPr>
        <p:spPr bwMode="auto">
          <a:xfrm>
            <a:off x="2979873" y="2690392"/>
            <a:ext cx="45820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smtClean="0">
                <a:latin typeface="Calibri" panose="020F0502020204030204" pitchFamily="34" charset="0"/>
              </a:rPr>
              <a:t>NDT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56" name="Line 39"/>
          <p:cNvSpPr>
            <a:spLocks noChangeShapeType="1"/>
          </p:cNvSpPr>
          <p:nvPr/>
        </p:nvSpPr>
        <p:spPr bwMode="auto">
          <a:xfrm flipV="1">
            <a:off x="3638686" y="2377654"/>
            <a:ext cx="962025" cy="676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sm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57" name="Text Box 40"/>
          <p:cNvSpPr txBox="1">
            <a:spLocks noChangeArrowheads="1"/>
          </p:cNvSpPr>
          <p:nvPr/>
        </p:nvSpPr>
        <p:spPr bwMode="auto">
          <a:xfrm>
            <a:off x="3845247" y="1959001"/>
            <a:ext cx="14871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200" dirty="0" err="1" smtClean="0">
                <a:latin typeface="Calibri" panose="020F0502020204030204" pitchFamily="34" charset="0"/>
              </a:rPr>
              <a:t>Updated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strength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after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repair</a:t>
            </a:r>
            <a:endParaRPr lang="en-GB" sz="1200" dirty="0">
              <a:latin typeface="Calibri" panose="020F0502020204030204" pitchFamily="34" charset="0"/>
            </a:endParaRPr>
          </a:p>
        </p:txBody>
      </p:sp>
      <p:sp>
        <p:nvSpPr>
          <p:cNvPr id="58" name="Text Box 41"/>
          <p:cNvSpPr txBox="1">
            <a:spLocks noChangeArrowheads="1"/>
          </p:cNvSpPr>
          <p:nvPr/>
        </p:nvSpPr>
        <p:spPr bwMode="auto">
          <a:xfrm>
            <a:off x="4837177" y="2574204"/>
            <a:ext cx="11701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dirty="0" err="1" smtClean="0">
                <a:latin typeface="Calibri" panose="020F0502020204030204" pitchFamily="34" charset="0"/>
              </a:rPr>
              <a:t>Extreme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load</a:t>
            </a:r>
            <a:endParaRPr lang="en-GB" sz="1400" dirty="0">
              <a:latin typeface="Calibri" panose="020F0502020204030204" pitchFamily="34" charset="0"/>
            </a:endParaRPr>
          </a:p>
        </p:txBody>
      </p:sp>
      <p:sp>
        <p:nvSpPr>
          <p:cNvPr id="59" name="Line 44"/>
          <p:cNvSpPr>
            <a:spLocks noChangeShapeType="1"/>
          </p:cNvSpPr>
          <p:nvPr/>
        </p:nvSpPr>
        <p:spPr bwMode="auto">
          <a:xfrm>
            <a:off x="3233873" y="4425529"/>
            <a:ext cx="0" cy="5524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60" name="Line 45"/>
          <p:cNvSpPr>
            <a:spLocks noChangeShapeType="1"/>
          </p:cNvSpPr>
          <p:nvPr/>
        </p:nvSpPr>
        <p:spPr bwMode="auto">
          <a:xfrm>
            <a:off x="4719773" y="4444579"/>
            <a:ext cx="0" cy="5524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61" name="Line 46"/>
          <p:cNvSpPr>
            <a:spLocks noChangeShapeType="1"/>
          </p:cNvSpPr>
          <p:nvPr/>
        </p:nvSpPr>
        <p:spPr bwMode="auto">
          <a:xfrm>
            <a:off x="3211648" y="4825579"/>
            <a:ext cx="14859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sm" len="med"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62" name="Text Box 47"/>
          <p:cNvSpPr txBox="1">
            <a:spLocks noChangeArrowheads="1"/>
          </p:cNvSpPr>
          <p:nvPr/>
        </p:nvSpPr>
        <p:spPr bwMode="auto">
          <a:xfrm>
            <a:off x="3311525" y="4555643"/>
            <a:ext cx="130837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200" b="1" dirty="0" smtClean="0">
                <a:latin typeface="Calibri" panose="020F0502020204030204" pitchFamily="34" charset="0"/>
              </a:rPr>
              <a:t>Inspection </a:t>
            </a:r>
            <a:r>
              <a:rPr lang="fr-FR" sz="1200" b="1" dirty="0" err="1" smtClean="0">
                <a:latin typeface="Calibri" panose="020F0502020204030204" pitchFamily="34" charset="0"/>
              </a:rPr>
              <a:t>period</a:t>
            </a:r>
            <a:endParaRPr lang="en-GB" sz="1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6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</a:t>
            </a:r>
            <a:r>
              <a:rPr lang="fr-FR" dirty="0" err="1" smtClean="0"/>
              <a:t>strength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2940597" y="2000250"/>
            <a:ext cx="3624755" cy="3181350"/>
            <a:chOff x="1488" y="960"/>
            <a:chExt cx="3120" cy="2448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V="1">
              <a:off x="1488" y="960"/>
              <a:ext cx="0" cy="24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V="1">
              <a:off x="1488" y="3408"/>
              <a:ext cx="31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2564179" y="1723249"/>
            <a:ext cx="7528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 smtClean="0">
                <a:latin typeface="Calibri" panose="020F0502020204030204" pitchFamily="34" charset="0"/>
              </a:rPr>
              <a:t>Flaw</a:t>
            </a:r>
            <a:r>
              <a:rPr lang="fr-FR" sz="1200" b="1" dirty="0" smtClean="0">
                <a:latin typeface="Calibri" panose="020F0502020204030204" pitchFamily="34" charset="0"/>
              </a:rPr>
              <a:t> size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5978868" y="4891902"/>
            <a:ext cx="50206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smtClean="0">
                <a:latin typeface="Calibri" panose="020F0502020204030204" pitchFamily="34" charset="0"/>
              </a:rPr>
              <a:t>Time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10" name="Oval 33"/>
          <p:cNvSpPr>
            <a:spLocks noChangeArrowheads="1"/>
          </p:cNvSpPr>
          <p:nvPr/>
        </p:nvSpPr>
        <p:spPr bwMode="auto">
          <a:xfrm>
            <a:off x="3888335" y="4092575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1" name="Oval 34"/>
          <p:cNvSpPr>
            <a:spLocks noChangeArrowheads="1"/>
          </p:cNvSpPr>
          <p:nvPr/>
        </p:nvSpPr>
        <p:spPr bwMode="auto">
          <a:xfrm>
            <a:off x="5369472" y="269240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2" name="Line 44"/>
          <p:cNvSpPr>
            <a:spLocks noChangeShapeType="1"/>
          </p:cNvSpPr>
          <p:nvPr/>
        </p:nvSpPr>
        <p:spPr bwMode="auto">
          <a:xfrm flipH="1">
            <a:off x="3923260" y="4152900"/>
            <a:ext cx="0" cy="15525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3" name="Line 45"/>
          <p:cNvSpPr>
            <a:spLocks noChangeShapeType="1"/>
          </p:cNvSpPr>
          <p:nvPr/>
        </p:nvSpPr>
        <p:spPr bwMode="auto">
          <a:xfrm flipH="1">
            <a:off x="5409160" y="2743200"/>
            <a:ext cx="0" cy="29813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4" name="Line 46"/>
          <p:cNvSpPr>
            <a:spLocks noChangeShapeType="1"/>
          </p:cNvSpPr>
          <p:nvPr/>
        </p:nvSpPr>
        <p:spPr bwMode="auto">
          <a:xfrm flipV="1">
            <a:off x="3899447" y="5546725"/>
            <a:ext cx="15176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sm" len="med"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5" name="Text Box 47"/>
          <p:cNvSpPr txBox="1">
            <a:spLocks noChangeArrowheads="1"/>
          </p:cNvSpPr>
          <p:nvPr/>
        </p:nvSpPr>
        <p:spPr bwMode="auto">
          <a:xfrm>
            <a:off x="4019168" y="5276076"/>
            <a:ext cx="130837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smtClean="0">
                <a:latin typeface="Calibri" panose="020F0502020204030204" pitchFamily="34" charset="0"/>
              </a:rPr>
              <a:t>Inspection</a:t>
            </a:r>
            <a:r>
              <a:rPr lang="en-GB" sz="1200" b="1" dirty="0">
                <a:latin typeface="Calibri" panose="020F0502020204030204" pitchFamily="34" charset="0"/>
              </a:rPr>
              <a:t> </a:t>
            </a:r>
            <a:r>
              <a:rPr lang="fr-FR" sz="1200" b="1" dirty="0" err="1" smtClean="0">
                <a:latin typeface="Calibri" panose="020F0502020204030204" pitchFamily="34" charset="0"/>
              </a:rPr>
              <a:t>period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16" name="Freeform 49"/>
          <p:cNvSpPr>
            <a:spLocks/>
          </p:cNvSpPr>
          <p:nvPr/>
        </p:nvSpPr>
        <p:spPr bwMode="auto">
          <a:xfrm>
            <a:off x="3102522" y="2390775"/>
            <a:ext cx="2447925" cy="1905000"/>
          </a:xfrm>
          <a:custGeom>
            <a:avLst/>
            <a:gdLst>
              <a:gd name="T0" fmla="*/ 0 w 1542"/>
              <a:gd name="T1" fmla="*/ 1200 h 1200"/>
              <a:gd name="T2" fmla="*/ 282 w 1542"/>
              <a:gd name="T3" fmla="*/ 1158 h 1200"/>
              <a:gd name="T4" fmla="*/ 624 w 1542"/>
              <a:gd name="T5" fmla="*/ 1062 h 1200"/>
              <a:gd name="T6" fmla="*/ 1050 w 1542"/>
              <a:gd name="T7" fmla="*/ 792 h 1200"/>
              <a:gd name="T8" fmla="*/ 1308 w 1542"/>
              <a:gd name="T9" fmla="*/ 486 h 1200"/>
              <a:gd name="T10" fmla="*/ 1452 w 1542"/>
              <a:gd name="T11" fmla="*/ 222 h 1200"/>
              <a:gd name="T12" fmla="*/ 1542 w 1542"/>
              <a:gd name="T13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2" h="1200">
                <a:moveTo>
                  <a:pt x="0" y="1200"/>
                </a:moveTo>
                <a:cubicBezTo>
                  <a:pt x="47" y="1193"/>
                  <a:pt x="178" y="1181"/>
                  <a:pt x="282" y="1158"/>
                </a:cubicBezTo>
                <a:cubicBezTo>
                  <a:pt x="386" y="1135"/>
                  <a:pt x="496" y="1123"/>
                  <a:pt x="624" y="1062"/>
                </a:cubicBezTo>
                <a:cubicBezTo>
                  <a:pt x="752" y="1001"/>
                  <a:pt x="936" y="888"/>
                  <a:pt x="1050" y="792"/>
                </a:cubicBezTo>
                <a:cubicBezTo>
                  <a:pt x="1164" y="696"/>
                  <a:pt x="1241" y="581"/>
                  <a:pt x="1308" y="486"/>
                </a:cubicBezTo>
                <a:cubicBezTo>
                  <a:pt x="1375" y="391"/>
                  <a:pt x="1413" y="303"/>
                  <a:pt x="1452" y="222"/>
                </a:cubicBezTo>
                <a:cubicBezTo>
                  <a:pt x="1491" y="141"/>
                  <a:pt x="1523" y="46"/>
                  <a:pt x="1542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7" name="Line 50"/>
          <p:cNvSpPr>
            <a:spLocks noChangeShapeType="1"/>
          </p:cNvSpPr>
          <p:nvPr/>
        </p:nvSpPr>
        <p:spPr bwMode="auto">
          <a:xfrm>
            <a:off x="3918497" y="4772025"/>
            <a:ext cx="3714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sm" len="med"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8" name="Line 51"/>
          <p:cNvSpPr>
            <a:spLocks noChangeShapeType="1"/>
          </p:cNvSpPr>
          <p:nvPr/>
        </p:nvSpPr>
        <p:spPr bwMode="auto">
          <a:xfrm flipH="1">
            <a:off x="4282035" y="3984625"/>
            <a:ext cx="0" cy="12096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9" name="Text Box 52"/>
          <p:cNvSpPr txBox="1">
            <a:spLocks noChangeArrowheads="1"/>
          </p:cNvSpPr>
          <p:nvPr/>
        </p:nvSpPr>
        <p:spPr bwMode="auto">
          <a:xfrm>
            <a:off x="3670847" y="4314825"/>
            <a:ext cx="9020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200" b="1" dirty="0" smtClean="0">
                <a:latin typeface="Calibri" panose="020F0502020204030204" pitchFamily="34" charset="0"/>
              </a:rPr>
              <a:t>Inspection </a:t>
            </a:r>
            <a:r>
              <a:rPr lang="fr-FR" sz="1200" b="1" dirty="0" err="1" smtClean="0">
                <a:latin typeface="Calibri" panose="020F0502020204030204" pitchFamily="34" charset="0"/>
              </a:rPr>
              <a:t>interval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20" name="Line 53"/>
          <p:cNvSpPr>
            <a:spLocks noChangeShapeType="1"/>
          </p:cNvSpPr>
          <p:nvPr/>
        </p:nvSpPr>
        <p:spPr bwMode="auto">
          <a:xfrm flipH="1" flipV="1">
            <a:off x="3645237" y="3544379"/>
            <a:ext cx="266700" cy="552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1" name="Text Box 55"/>
          <p:cNvSpPr txBox="1">
            <a:spLocks noChangeArrowheads="1"/>
          </p:cNvSpPr>
          <p:nvPr/>
        </p:nvSpPr>
        <p:spPr bwMode="auto">
          <a:xfrm>
            <a:off x="2980286" y="3330086"/>
            <a:ext cx="14592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 smtClean="0">
                <a:latin typeface="Calibri" panose="020F0502020204030204" pitchFamily="34" charset="0"/>
              </a:rPr>
              <a:t>Detection</a:t>
            </a:r>
            <a:r>
              <a:rPr lang="fr-FR" sz="1200" b="1" dirty="0" smtClean="0">
                <a:latin typeface="Calibri" panose="020F0502020204030204" pitchFamily="34" charset="0"/>
              </a:rPr>
              <a:t> </a:t>
            </a:r>
            <a:r>
              <a:rPr lang="fr-FR" sz="1200" b="1" dirty="0" err="1" smtClean="0">
                <a:latin typeface="Calibri" panose="020F0502020204030204" pitchFamily="34" charset="0"/>
              </a:rPr>
              <a:t>threshold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22" name="Line 56"/>
          <p:cNvSpPr>
            <a:spLocks noChangeShapeType="1"/>
          </p:cNvSpPr>
          <p:nvPr/>
        </p:nvSpPr>
        <p:spPr bwMode="auto">
          <a:xfrm flipH="1" flipV="1">
            <a:off x="4928147" y="2571750"/>
            <a:ext cx="48895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3" name="Text Box 57"/>
          <p:cNvSpPr txBox="1">
            <a:spLocks noChangeArrowheads="1"/>
          </p:cNvSpPr>
          <p:nvPr/>
        </p:nvSpPr>
        <p:spPr bwMode="auto">
          <a:xfrm>
            <a:off x="3803934" y="2348441"/>
            <a:ext cx="120879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 smtClean="0">
                <a:latin typeface="Calibri" panose="020F0502020204030204" pitchFamily="34" charset="0"/>
              </a:rPr>
              <a:t>Critical</a:t>
            </a:r>
            <a:r>
              <a:rPr lang="fr-FR" sz="1200" b="1" dirty="0" smtClean="0">
                <a:latin typeface="Calibri" panose="020F0502020204030204" pitchFamily="34" charset="0"/>
              </a:rPr>
              <a:t> </a:t>
            </a:r>
            <a:r>
              <a:rPr lang="fr-FR" sz="1200" b="1" dirty="0" err="1" smtClean="0">
                <a:latin typeface="Calibri" panose="020F0502020204030204" pitchFamily="34" charset="0"/>
              </a:rPr>
              <a:t>flaw</a:t>
            </a:r>
            <a:r>
              <a:rPr lang="fr-FR" sz="1200" b="1" dirty="0" smtClean="0">
                <a:latin typeface="Calibri" panose="020F0502020204030204" pitchFamily="34" charset="0"/>
              </a:rPr>
              <a:t> size</a:t>
            </a:r>
            <a:endParaRPr lang="en-GB" sz="1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Damage </a:t>
            </a:r>
            <a:r>
              <a:rPr lang="fr-FR" sz="2800" dirty="0" err="1" smtClean="0"/>
              <a:t>tolerance</a:t>
            </a:r>
            <a:endParaRPr lang="fr-FR" sz="28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01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</a:t>
            </a:r>
            <a:r>
              <a:rPr lang="fr-FR" dirty="0" err="1" smtClean="0"/>
              <a:t>strength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655635" y="2203451"/>
            <a:ext cx="7604122" cy="3154363"/>
            <a:chOff x="413" y="1388"/>
            <a:chExt cx="4790" cy="1987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3357" y="1557"/>
              <a:ext cx="1824" cy="1188"/>
              <a:chOff x="3357" y="1557"/>
              <a:chExt cx="1824" cy="1188"/>
            </a:xfrm>
          </p:grpSpPr>
          <p:sp>
            <p:nvSpPr>
              <p:cNvPr id="39" name="Line 4"/>
              <p:cNvSpPr>
                <a:spLocks noChangeShapeType="1"/>
              </p:cNvSpPr>
              <p:nvPr/>
            </p:nvSpPr>
            <p:spPr bwMode="auto">
              <a:xfrm>
                <a:off x="3357" y="2745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/>
            </p:nvSpPr>
            <p:spPr bwMode="auto">
              <a:xfrm flipV="1">
                <a:off x="3357" y="1557"/>
                <a:ext cx="0" cy="11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1032" y="1518"/>
              <a:ext cx="1437" cy="1188"/>
              <a:chOff x="3357" y="1557"/>
              <a:chExt cx="1824" cy="1188"/>
            </a:xfrm>
          </p:grpSpPr>
          <p:sp>
            <p:nvSpPr>
              <p:cNvPr id="37" name="Line 8"/>
              <p:cNvSpPr>
                <a:spLocks noChangeShapeType="1"/>
              </p:cNvSpPr>
              <p:nvPr/>
            </p:nvSpPr>
            <p:spPr bwMode="auto">
              <a:xfrm>
                <a:off x="3357" y="2745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8" name="Line 9"/>
              <p:cNvSpPr>
                <a:spLocks noChangeShapeType="1"/>
              </p:cNvSpPr>
              <p:nvPr/>
            </p:nvSpPr>
            <p:spPr bwMode="auto">
              <a:xfrm flipV="1">
                <a:off x="3357" y="1557"/>
                <a:ext cx="0" cy="11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3363" y="1782"/>
              <a:ext cx="1533" cy="696"/>
            </a:xfrm>
            <a:custGeom>
              <a:avLst/>
              <a:gdLst>
                <a:gd name="T0" fmla="*/ 0 w 1533"/>
                <a:gd name="T1" fmla="*/ 693 h 696"/>
                <a:gd name="T2" fmla="*/ 540 w 1533"/>
                <a:gd name="T3" fmla="*/ 690 h 696"/>
                <a:gd name="T4" fmla="*/ 777 w 1533"/>
                <a:gd name="T5" fmla="*/ 656 h 696"/>
                <a:gd name="T6" fmla="*/ 924 w 1533"/>
                <a:gd name="T7" fmla="*/ 609 h 696"/>
                <a:gd name="T8" fmla="*/ 1065 w 1533"/>
                <a:gd name="T9" fmla="*/ 546 h 696"/>
                <a:gd name="T10" fmla="*/ 1233 w 1533"/>
                <a:gd name="T11" fmla="*/ 444 h 696"/>
                <a:gd name="T12" fmla="*/ 1407 w 1533"/>
                <a:gd name="T13" fmla="*/ 288 h 696"/>
                <a:gd name="T14" fmla="*/ 1509 w 1533"/>
                <a:gd name="T15" fmla="*/ 96 h 696"/>
                <a:gd name="T16" fmla="*/ 1533 w 1533"/>
                <a:gd name="T1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3" h="696">
                  <a:moveTo>
                    <a:pt x="0" y="693"/>
                  </a:moveTo>
                  <a:cubicBezTo>
                    <a:pt x="90" y="692"/>
                    <a:pt x="411" y="696"/>
                    <a:pt x="540" y="690"/>
                  </a:cubicBezTo>
                  <a:cubicBezTo>
                    <a:pt x="648" y="684"/>
                    <a:pt x="709" y="676"/>
                    <a:pt x="777" y="656"/>
                  </a:cubicBezTo>
                  <a:cubicBezTo>
                    <a:pt x="845" y="636"/>
                    <a:pt x="876" y="627"/>
                    <a:pt x="924" y="609"/>
                  </a:cubicBezTo>
                  <a:cubicBezTo>
                    <a:pt x="972" y="591"/>
                    <a:pt x="1014" y="573"/>
                    <a:pt x="1065" y="546"/>
                  </a:cubicBezTo>
                  <a:cubicBezTo>
                    <a:pt x="1116" y="519"/>
                    <a:pt x="1176" y="487"/>
                    <a:pt x="1233" y="444"/>
                  </a:cubicBezTo>
                  <a:cubicBezTo>
                    <a:pt x="1290" y="401"/>
                    <a:pt x="1361" y="346"/>
                    <a:pt x="1407" y="288"/>
                  </a:cubicBezTo>
                  <a:cubicBezTo>
                    <a:pt x="1453" y="230"/>
                    <a:pt x="1488" y="144"/>
                    <a:pt x="1509" y="96"/>
                  </a:cubicBezTo>
                  <a:cubicBezTo>
                    <a:pt x="1530" y="48"/>
                    <a:pt x="1531" y="24"/>
                    <a:pt x="1533" y="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3360" y="2280"/>
              <a:ext cx="1148" cy="1"/>
            </a:xfrm>
            <a:custGeom>
              <a:avLst/>
              <a:gdLst>
                <a:gd name="T0" fmla="*/ 0 w 1148"/>
                <a:gd name="T1" fmla="*/ 0 h 1"/>
                <a:gd name="T2" fmla="*/ 1148 w 114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48" h="1">
                  <a:moveTo>
                    <a:pt x="0" y="0"/>
                  </a:moveTo>
                  <a:lnTo>
                    <a:pt x="1148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4506" y="2286"/>
              <a:ext cx="0" cy="5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4897" y="1788"/>
              <a:ext cx="1" cy="1050"/>
            </a:xfrm>
            <a:custGeom>
              <a:avLst/>
              <a:gdLst>
                <a:gd name="T0" fmla="*/ 1 w 1"/>
                <a:gd name="T1" fmla="*/ 0 h 1050"/>
                <a:gd name="T2" fmla="*/ 0 w 1"/>
                <a:gd name="T3" fmla="*/ 105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50">
                  <a:moveTo>
                    <a:pt x="1" y="0"/>
                  </a:moveTo>
                  <a:lnTo>
                    <a:pt x="0" y="105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grpSp>
          <p:nvGrpSpPr>
            <p:cNvPr id="12" name="Group 17"/>
            <p:cNvGrpSpPr>
              <a:grpSpLocks/>
            </p:cNvGrpSpPr>
            <p:nvPr/>
          </p:nvGrpSpPr>
          <p:grpSpPr bwMode="auto">
            <a:xfrm>
              <a:off x="4507" y="2299"/>
              <a:ext cx="389" cy="203"/>
              <a:chOff x="4512" y="2299"/>
              <a:chExt cx="384" cy="203"/>
            </a:xfrm>
          </p:grpSpPr>
          <p:sp>
            <p:nvSpPr>
              <p:cNvPr id="35" name="Line 15"/>
              <p:cNvSpPr>
                <a:spLocks noChangeShapeType="1"/>
              </p:cNvSpPr>
              <p:nvPr/>
            </p:nvSpPr>
            <p:spPr bwMode="auto">
              <a:xfrm>
                <a:off x="4512" y="2502"/>
                <a:ext cx="38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stealth" w="lg" len="lg"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6" name="Text Box 16"/>
              <p:cNvSpPr txBox="1">
                <a:spLocks noChangeArrowheads="1"/>
              </p:cNvSpPr>
              <p:nvPr/>
            </p:nvSpPr>
            <p:spPr bwMode="auto">
              <a:xfrm>
                <a:off x="4609" y="2299"/>
                <a:ext cx="18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>
                    <a:latin typeface="Calibri" panose="020F0502020204030204" pitchFamily="34" charset="0"/>
                  </a:rPr>
                  <a:t>H</a:t>
                </a:r>
                <a:endParaRPr lang="en-GB" sz="140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4858" y="2551"/>
              <a:ext cx="345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 smtClean="0">
                  <a:latin typeface="Calibri" panose="020F0502020204030204" pitchFamily="34" charset="0"/>
                </a:rPr>
                <a:t>Time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4424" y="2803"/>
              <a:ext cx="19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>
                  <a:latin typeface="Calibri" panose="020F0502020204030204" pitchFamily="34" charset="0"/>
                </a:rPr>
                <a:t>t</a:t>
              </a:r>
              <a:r>
                <a:rPr lang="fr-FR" sz="1400" baseline="-25000">
                  <a:latin typeface="Calibri" panose="020F0502020204030204" pitchFamily="34" charset="0"/>
                </a:rPr>
                <a:t>1</a:t>
              </a:r>
              <a:endParaRPr lang="en-GB" sz="1400" baseline="-25000">
                <a:latin typeface="Calibri" panose="020F0502020204030204" pitchFamily="34" charset="0"/>
              </a:endParaRP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4814" y="2803"/>
              <a:ext cx="19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>
                  <a:latin typeface="Calibri" panose="020F0502020204030204" pitchFamily="34" charset="0"/>
                </a:rPr>
                <a:t>t</a:t>
              </a:r>
              <a:r>
                <a:rPr lang="fr-FR" sz="1400" baseline="-25000">
                  <a:latin typeface="Calibri" panose="020F0502020204030204" pitchFamily="34" charset="0"/>
                </a:rPr>
                <a:t>2</a:t>
              </a:r>
              <a:endParaRPr lang="en-GB" sz="1400" baseline="-25000">
                <a:latin typeface="Calibri" panose="020F0502020204030204" pitchFamily="34" charset="0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3692" y="3019"/>
              <a:ext cx="9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</a:t>
              </a:r>
              <a:r>
                <a:rPr lang="fr-FR" sz="1400" baseline="-25000" dirty="0">
                  <a:latin typeface="Calibri" panose="020F0502020204030204" pitchFamily="34" charset="0"/>
                </a:rPr>
                <a:t>i</a:t>
              </a:r>
              <a:r>
                <a:rPr lang="fr-FR" sz="1400" dirty="0">
                  <a:latin typeface="Calibri" panose="020F0502020204030204" pitchFamily="34" charset="0"/>
                </a:rPr>
                <a:t>: </a:t>
              </a:r>
              <a:r>
                <a:rPr lang="fr-FR" sz="1400" dirty="0" smtClean="0">
                  <a:latin typeface="Calibri" panose="020F0502020204030204" pitchFamily="34" charset="0"/>
                </a:rPr>
                <a:t>initial </a:t>
              </a:r>
              <a:r>
                <a:rPr lang="fr-FR" sz="1400" dirty="0" err="1" smtClean="0">
                  <a:latin typeface="Calibri" panose="020F0502020204030204" pitchFamily="34" charset="0"/>
                </a:rPr>
                <a:t>flaw</a:t>
              </a:r>
              <a:r>
                <a:rPr lang="fr-FR" sz="1400" dirty="0" smtClean="0">
                  <a:latin typeface="Calibri" panose="020F0502020204030204" pitchFamily="34" charset="0"/>
                </a:rPr>
                <a:t> size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>
              <a:off x="3692" y="3181"/>
              <a:ext cx="139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</a:t>
              </a:r>
              <a:r>
                <a:rPr lang="fr-FR" sz="1400" baseline="-25000" dirty="0">
                  <a:latin typeface="Calibri" panose="020F0502020204030204" pitchFamily="34" charset="0"/>
                </a:rPr>
                <a:t>0</a:t>
              </a:r>
              <a:r>
                <a:rPr lang="fr-FR" sz="1400" dirty="0">
                  <a:latin typeface="Calibri" panose="020F0502020204030204" pitchFamily="34" charset="0"/>
                </a:rPr>
                <a:t>: </a:t>
              </a:r>
              <a:r>
                <a:rPr lang="fr-FR" sz="1400" dirty="0" smtClean="0">
                  <a:latin typeface="Calibri" panose="020F0502020204030204" pitchFamily="34" charset="0"/>
                </a:rPr>
                <a:t>NDT </a:t>
              </a:r>
              <a:r>
                <a:rPr lang="fr-FR" sz="1400" dirty="0" err="1" smtClean="0">
                  <a:latin typeface="Calibri" panose="020F0502020204030204" pitchFamily="34" charset="0"/>
                </a:rPr>
                <a:t>detection</a:t>
              </a:r>
              <a:r>
                <a:rPr lang="fr-FR" sz="1400" dirty="0" smtClean="0">
                  <a:latin typeface="Calibri" panose="020F0502020204030204" pitchFamily="34" charset="0"/>
                </a:rPr>
                <a:t> </a:t>
              </a:r>
              <a:r>
                <a:rPr lang="fr-FR" sz="1400" dirty="0" err="1" smtClean="0">
                  <a:latin typeface="Calibri" panose="020F0502020204030204" pitchFamily="34" charset="0"/>
                </a:rPr>
                <a:t>threshold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3186" y="2353"/>
              <a:ext cx="1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</a:t>
              </a:r>
              <a:r>
                <a:rPr lang="fr-FR" sz="1400" baseline="-25000" dirty="0">
                  <a:latin typeface="Calibri" panose="020F0502020204030204" pitchFamily="34" charset="0"/>
                </a:rPr>
                <a:t>i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3179" y="2173"/>
              <a:ext cx="21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</a:t>
              </a:r>
              <a:r>
                <a:rPr lang="fr-FR" sz="1400" baseline="-25000" dirty="0">
                  <a:latin typeface="Calibri" panose="020F0502020204030204" pitchFamily="34" charset="0"/>
                </a:rPr>
                <a:t>0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3186" y="1692"/>
              <a:ext cx="2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 err="1">
                  <a:latin typeface="Calibri" panose="020F0502020204030204" pitchFamily="34" charset="0"/>
                </a:rPr>
                <a:t>a</a:t>
              </a:r>
              <a:r>
                <a:rPr lang="fr-FR" sz="1400" baseline="-25000" dirty="0" err="1">
                  <a:latin typeface="Calibri" panose="020F0502020204030204" pitchFamily="34" charset="0"/>
                </a:rPr>
                <a:t>p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3703" y="1616"/>
              <a:ext cx="86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 smtClean="0">
                  <a:latin typeface="Calibri" panose="020F0502020204030204" pitchFamily="34" charset="0"/>
                </a:rPr>
                <a:t>Propagation Life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3101" y="1388"/>
              <a:ext cx="52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 err="1" smtClean="0">
                  <a:latin typeface="Calibri" panose="020F0502020204030204" pitchFamily="34" charset="0"/>
                </a:rPr>
                <a:t>Flaw</a:t>
              </a:r>
              <a:r>
                <a:rPr lang="fr-FR" sz="1400" dirty="0" smtClean="0">
                  <a:latin typeface="Calibri" panose="020F0502020204030204" pitchFamily="34" charset="0"/>
                </a:rPr>
                <a:t> size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1478" y="2716"/>
              <a:ext cx="2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>
                  <a:latin typeface="Calibri" panose="020F0502020204030204" pitchFamily="34" charset="0"/>
                </a:rPr>
                <a:t>a</a:t>
              </a:r>
              <a:r>
                <a:rPr lang="fr-FR" sz="1400" baseline="-25000">
                  <a:latin typeface="Calibri" panose="020F0502020204030204" pitchFamily="34" charset="0"/>
                </a:rPr>
                <a:t>p</a:t>
              </a:r>
              <a:endParaRPr lang="en-GB" sz="1400">
                <a:latin typeface="Calibri" panose="020F0502020204030204" pitchFamily="34" charset="0"/>
              </a:endParaRPr>
            </a:p>
          </p:txBody>
        </p:sp>
        <p:sp>
          <p:nvSpPr>
            <p:cNvPr id="24" name="Text Box 29"/>
            <p:cNvSpPr txBox="1">
              <a:spLocks noChangeArrowheads="1"/>
            </p:cNvSpPr>
            <p:nvPr/>
          </p:nvSpPr>
          <p:spPr bwMode="auto">
            <a:xfrm>
              <a:off x="2027" y="2512"/>
              <a:ext cx="52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 err="1" smtClean="0">
                  <a:latin typeface="Calibri" panose="020F0502020204030204" pitchFamily="34" charset="0"/>
                </a:rPr>
                <a:t>Flaw</a:t>
              </a:r>
              <a:r>
                <a:rPr lang="fr-FR" sz="1400" dirty="0" smtClean="0">
                  <a:latin typeface="Calibri" panose="020F0502020204030204" pitchFamily="34" charset="0"/>
                </a:rPr>
                <a:t> size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25" name="Text Box 30"/>
            <p:cNvSpPr txBox="1">
              <a:spLocks noChangeArrowheads="1"/>
            </p:cNvSpPr>
            <p:nvPr/>
          </p:nvSpPr>
          <p:spPr bwMode="auto">
            <a:xfrm>
              <a:off x="1922" y="2716"/>
              <a:ext cx="20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>
                  <a:latin typeface="Calibri" panose="020F0502020204030204" pitchFamily="34" charset="0"/>
                </a:rPr>
                <a:t>a</a:t>
              </a:r>
              <a:r>
                <a:rPr lang="fr-FR" sz="1400" baseline="-25000">
                  <a:latin typeface="Calibri" panose="020F0502020204030204" pitchFamily="34" charset="0"/>
                </a:rPr>
                <a:t>c</a:t>
              </a:r>
              <a:endParaRPr lang="en-GB" sz="1400">
                <a:latin typeface="Calibri" panose="020F0502020204030204" pitchFamily="34" charset="0"/>
              </a:endParaRPr>
            </a:p>
          </p:txBody>
        </p:sp>
        <p:sp>
          <p:nvSpPr>
            <p:cNvPr id="26" name="Line 31"/>
            <p:cNvSpPr>
              <a:spLocks noChangeShapeType="1"/>
            </p:cNvSpPr>
            <p:nvPr/>
          </p:nvSpPr>
          <p:spPr bwMode="auto">
            <a:xfrm>
              <a:off x="2013" y="2361"/>
              <a:ext cx="0" cy="4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27" name="Freeform 32"/>
            <p:cNvSpPr>
              <a:spLocks/>
            </p:cNvSpPr>
            <p:nvPr/>
          </p:nvSpPr>
          <p:spPr bwMode="auto">
            <a:xfrm>
              <a:off x="1026" y="1762"/>
              <a:ext cx="1410" cy="713"/>
            </a:xfrm>
            <a:custGeom>
              <a:avLst/>
              <a:gdLst>
                <a:gd name="T0" fmla="*/ 0 w 1371"/>
                <a:gd name="T1" fmla="*/ 2 h 713"/>
                <a:gd name="T2" fmla="*/ 174 w 1371"/>
                <a:gd name="T3" fmla="*/ 5 h 713"/>
                <a:gd name="T4" fmla="*/ 339 w 1371"/>
                <a:gd name="T5" fmla="*/ 32 h 713"/>
                <a:gd name="T6" fmla="*/ 501 w 1371"/>
                <a:gd name="T7" fmla="*/ 152 h 713"/>
                <a:gd name="T8" fmla="*/ 705 w 1371"/>
                <a:gd name="T9" fmla="*/ 401 h 713"/>
                <a:gd name="T10" fmla="*/ 831 w 1371"/>
                <a:gd name="T11" fmla="*/ 530 h 713"/>
                <a:gd name="T12" fmla="*/ 981 w 1371"/>
                <a:gd name="T13" fmla="*/ 617 h 713"/>
                <a:gd name="T14" fmla="*/ 1212 w 1371"/>
                <a:gd name="T15" fmla="*/ 677 h 713"/>
                <a:gd name="T16" fmla="*/ 1371 w 1371"/>
                <a:gd name="T17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1" h="713">
                  <a:moveTo>
                    <a:pt x="0" y="2"/>
                  </a:moveTo>
                  <a:cubicBezTo>
                    <a:pt x="59" y="1"/>
                    <a:pt x="118" y="0"/>
                    <a:pt x="174" y="5"/>
                  </a:cubicBezTo>
                  <a:cubicBezTo>
                    <a:pt x="230" y="10"/>
                    <a:pt x="285" y="8"/>
                    <a:pt x="339" y="32"/>
                  </a:cubicBezTo>
                  <a:cubicBezTo>
                    <a:pt x="393" y="56"/>
                    <a:pt x="440" y="90"/>
                    <a:pt x="501" y="152"/>
                  </a:cubicBezTo>
                  <a:cubicBezTo>
                    <a:pt x="562" y="214"/>
                    <a:pt x="650" y="338"/>
                    <a:pt x="705" y="401"/>
                  </a:cubicBezTo>
                  <a:cubicBezTo>
                    <a:pt x="760" y="464"/>
                    <a:pt x="785" y="494"/>
                    <a:pt x="831" y="530"/>
                  </a:cubicBezTo>
                  <a:cubicBezTo>
                    <a:pt x="877" y="566"/>
                    <a:pt x="918" y="593"/>
                    <a:pt x="981" y="617"/>
                  </a:cubicBezTo>
                  <a:cubicBezTo>
                    <a:pt x="1044" y="641"/>
                    <a:pt x="1147" y="661"/>
                    <a:pt x="1212" y="677"/>
                  </a:cubicBezTo>
                  <a:cubicBezTo>
                    <a:pt x="1277" y="693"/>
                    <a:pt x="1345" y="707"/>
                    <a:pt x="1371" y="713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28" name="Line 33"/>
            <p:cNvSpPr>
              <a:spLocks noChangeShapeType="1"/>
            </p:cNvSpPr>
            <p:nvPr/>
          </p:nvSpPr>
          <p:spPr bwMode="auto">
            <a:xfrm flipV="1">
              <a:off x="1005" y="1923"/>
              <a:ext cx="573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>
              <a:off x="1575" y="1923"/>
              <a:ext cx="0" cy="8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1037" y="1492"/>
              <a:ext cx="91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 err="1" smtClean="0">
                  <a:latin typeface="Calibri" panose="020F0502020204030204" pitchFamily="34" charset="0"/>
                </a:rPr>
                <a:t>Residual</a:t>
              </a:r>
              <a:r>
                <a:rPr lang="fr-FR" sz="1400" dirty="0" smtClean="0">
                  <a:latin typeface="Calibri" panose="020F0502020204030204" pitchFamily="34" charset="0"/>
                </a:rPr>
                <a:t> </a:t>
              </a:r>
              <a:r>
                <a:rPr lang="fr-FR" sz="1400" dirty="0" err="1" smtClean="0">
                  <a:latin typeface="Calibri" panose="020F0502020204030204" pitchFamily="34" charset="0"/>
                </a:rPr>
                <a:t>strength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31" name="Text Box 36"/>
            <p:cNvSpPr txBox="1">
              <a:spLocks noChangeArrowheads="1"/>
            </p:cNvSpPr>
            <p:nvPr/>
          </p:nvSpPr>
          <p:spPr bwMode="auto">
            <a:xfrm>
              <a:off x="413" y="1567"/>
              <a:ext cx="71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 smtClean="0">
                  <a:latin typeface="Calibri" panose="020F0502020204030204" pitchFamily="34" charset="0"/>
                </a:rPr>
                <a:t>Initial </a:t>
              </a:r>
              <a:r>
                <a:rPr lang="fr-FR" sz="1400" dirty="0" err="1" smtClean="0">
                  <a:latin typeface="Calibri" panose="020F0502020204030204" pitchFamily="34" charset="0"/>
                </a:rPr>
                <a:t>resistance</a:t>
              </a:r>
              <a:endParaRPr lang="en-GB" sz="1400" dirty="0">
                <a:latin typeface="Calibri" panose="020F0502020204030204" pitchFamily="34" charset="0"/>
              </a:endParaRPr>
            </a:p>
          </p:txBody>
        </p: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 flipH="1">
              <a:off x="1011" y="2367"/>
              <a:ext cx="10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33" name="Text Box 38"/>
            <p:cNvSpPr txBox="1">
              <a:spLocks noChangeArrowheads="1"/>
            </p:cNvSpPr>
            <p:nvPr/>
          </p:nvSpPr>
          <p:spPr bwMode="auto">
            <a:xfrm>
              <a:off x="749" y="2255"/>
              <a:ext cx="31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 smtClean="0">
                  <a:latin typeface="Calibri" panose="020F0502020204030204" pitchFamily="34" charset="0"/>
                  <a:sym typeface="Symbol" panose="05050102010706020507" pitchFamily="18" charset="2"/>
                </a:rPr>
                <a:t></a:t>
              </a:r>
              <a:r>
                <a:rPr lang="fr-FR" sz="1400" baseline="-25000" dirty="0" smtClean="0">
                  <a:latin typeface="Calibri" panose="020F0502020204030204" pitchFamily="34" charset="0"/>
                </a:rPr>
                <a:t>max</a:t>
              </a:r>
              <a:endParaRPr lang="en-GB" sz="1400" baseline="-25000" dirty="0">
                <a:latin typeface="Calibri" panose="020F0502020204030204" pitchFamily="34" charset="0"/>
              </a:endParaRPr>
            </a:p>
          </p:txBody>
        </p:sp>
        <p:sp>
          <p:nvSpPr>
            <p:cNvPr id="34" name="Text Box 39"/>
            <p:cNvSpPr txBox="1">
              <a:spLocks noChangeArrowheads="1"/>
            </p:cNvSpPr>
            <p:nvPr/>
          </p:nvSpPr>
          <p:spPr bwMode="auto">
            <a:xfrm>
              <a:off x="821" y="1817"/>
              <a:ext cx="25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dirty="0" smtClean="0">
                  <a:latin typeface="Calibri" panose="020F0502020204030204" pitchFamily="34" charset="0"/>
                  <a:sym typeface="Symbol" panose="05050102010706020507" pitchFamily="18" charset="2"/>
                </a:rPr>
                <a:t> </a:t>
              </a:r>
              <a:r>
                <a:rPr lang="fr-FR" sz="1400" baseline="-25000" dirty="0" smtClean="0">
                  <a:latin typeface="Calibri" panose="020F0502020204030204" pitchFamily="34" charset="0"/>
                </a:rPr>
                <a:t>p</a:t>
              </a:r>
              <a:endParaRPr lang="en-GB" sz="1400" baseline="-25000" dirty="0">
                <a:latin typeface="Calibri" panose="020F0502020204030204" pitchFamily="34" charset="0"/>
              </a:endParaRPr>
            </a:p>
          </p:txBody>
        </p:sp>
      </p:grpSp>
      <p:cxnSp>
        <p:nvCxnSpPr>
          <p:cNvPr id="41" name="Connecteur droit avec flèche 40"/>
          <p:cNvCxnSpPr/>
          <p:nvPr/>
        </p:nvCxnSpPr>
        <p:spPr>
          <a:xfrm flipV="1">
            <a:off x="5329234" y="2828926"/>
            <a:ext cx="2443161" cy="9525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2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062985" y="1107382"/>
            <a:ext cx="6935787" cy="5135562"/>
            <a:chOff x="605" y="529"/>
            <a:chExt cx="4369" cy="3235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 flipH="1" flipV="1">
              <a:off x="605" y="529"/>
              <a:ext cx="0" cy="32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V="1">
              <a:off x="605" y="3764"/>
              <a:ext cx="436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Freeform 6"/>
          <p:cNvSpPr>
            <a:spLocks/>
          </p:cNvSpPr>
          <p:nvPr/>
        </p:nvSpPr>
        <p:spPr bwMode="auto">
          <a:xfrm>
            <a:off x="1375722" y="1966219"/>
            <a:ext cx="904875" cy="409575"/>
          </a:xfrm>
          <a:custGeom>
            <a:avLst/>
            <a:gdLst>
              <a:gd name="T0" fmla="*/ 0 w 570"/>
              <a:gd name="T1" fmla="*/ 114 h 258"/>
              <a:gd name="T2" fmla="*/ 40 w 570"/>
              <a:gd name="T3" fmla="*/ 36 h 258"/>
              <a:gd name="T4" fmla="*/ 88 w 570"/>
              <a:gd name="T5" fmla="*/ 62 h 258"/>
              <a:gd name="T6" fmla="*/ 108 w 570"/>
              <a:gd name="T7" fmla="*/ 60 h 258"/>
              <a:gd name="T8" fmla="*/ 128 w 570"/>
              <a:gd name="T9" fmla="*/ 8 h 258"/>
              <a:gd name="T10" fmla="*/ 144 w 570"/>
              <a:gd name="T11" fmla="*/ 0 h 258"/>
              <a:gd name="T12" fmla="*/ 164 w 570"/>
              <a:gd name="T13" fmla="*/ 10 h 258"/>
              <a:gd name="T14" fmla="*/ 158 w 570"/>
              <a:gd name="T15" fmla="*/ 32 h 258"/>
              <a:gd name="T16" fmla="*/ 142 w 570"/>
              <a:gd name="T17" fmla="*/ 64 h 258"/>
              <a:gd name="T18" fmla="*/ 150 w 570"/>
              <a:gd name="T19" fmla="*/ 84 h 258"/>
              <a:gd name="T20" fmla="*/ 210 w 570"/>
              <a:gd name="T21" fmla="*/ 112 h 258"/>
              <a:gd name="T22" fmla="*/ 250 w 570"/>
              <a:gd name="T23" fmla="*/ 122 h 258"/>
              <a:gd name="T24" fmla="*/ 260 w 570"/>
              <a:gd name="T25" fmla="*/ 112 h 258"/>
              <a:gd name="T26" fmla="*/ 284 w 570"/>
              <a:gd name="T27" fmla="*/ 56 h 258"/>
              <a:gd name="T28" fmla="*/ 302 w 570"/>
              <a:gd name="T29" fmla="*/ 56 h 258"/>
              <a:gd name="T30" fmla="*/ 316 w 570"/>
              <a:gd name="T31" fmla="*/ 66 h 258"/>
              <a:gd name="T32" fmla="*/ 294 w 570"/>
              <a:gd name="T33" fmla="*/ 114 h 258"/>
              <a:gd name="T34" fmla="*/ 296 w 570"/>
              <a:gd name="T35" fmla="*/ 140 h 258"/>
              <a:gd name="T36" fmla="*/ 358 w 570"/>
              <a:gd name="T37" fmla="*/ 158 h 258"/>
              <a:gd name="T38" fmla="*/ 408 w 570"/>
              <a:gd name="T39" fmla="*/ 160 h 258"/>
              <a:gd name="T40" fmla="*/ 420 w 570"/>
              <a:gd name="T41" fmla="*/ 140 h 258"/>
              <a:gd name="T42" fmla="*/ 430 w 570"/>
              <a:gd name="T43" fmla="*/ 96 h 258"/>
              <a:gd name="T44" fmla="*/ 458 w 570"/>
              <a:gd name="T45" fmla="*/ 98 h 258"/>
              <a:gd name="T46" fmla="*/ 462 w 570"/>
              <a:gd name="T47" fmla="*/ 138 h 258"/>
              <a:gd name="T48" fmla="*/ 456 w 570"/>
              <a:gd name="T49" fmla="*/ 168 h 258"/>
              <a:gd name="T50" fmla="*/ 464 w 570"/>
              <a:gd name="T51" fmla="*/ 178 h 258"/>
              <a:gd name="T52" fmla="*/ 538 w 570"/>
              <a:gd name="T53" fmla="*/ 190 h 258"/>
              <a:gd name="T54" fmla="*/ 570 w 570"/>
              <a:gd name="T55" fmla="*/ 196 h 258"/>
              <a:gd name="T56" fmla="*/ 562 w 570"/>
              <a:gd name="T57" fmla="*/ 228 h 258"/>
              <a:gd name="T58" fmla="*/ 504 w 570"/>
              <a:gd name="T59" fmla="*/ 224 h 258"/>
              <a:gd name="T60" fmla="*/ 456 w 570"/>
              <a:gd name="T61" fmla="*/ 212 h 258"/>
              <a:gd name="T62" fmla="*/ 446 w 570"/>
              <a:gd name="T63" fmla="*/ 258 h 258"/>
              <a:gd name="T64" fmla="*/ 366 w 570"/>
              <a:gd name="T65" fmla="*/ 244 h 258"/>
              <a:gd name="T66" fmla="*/ 202 w 570"/>
              <a:gd name="T67" fmla="*/ 202 h 258"/>
              <a:gd name="T68" fmla="*/ 80 w 570"/>
              <a:gd name="T69" fmla="*/ 154 h 258"/>
              <a:gd name="T70" fmla="*/ 0 w 570"/>
              <a:gd name="T71" fmla="*/ 114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70" h="258">
                <a:moveTo>
                  <a:pt x="0" y="114"/>
                </a:moveTo>
                <a:lnTo>
                  <a:pt x="40" y="36"/>
                </a:lnTo>
                <a:lnTo>
                  <a:pt x="88" y="62"/>
                </a:lnTo>
                <a:lnTo>
                  <a:pt x="108" y="60"/>
                </a:lnTo>
                <a:lnTo>
                  <a:pt x="128" y="8"/>
                </a:lnTo>
                <a:lnTo>
                  <a:pt x="144" y="0"/>
                </a:lnTo>
                <a:lnTo>
                  <a:pt x="164" y="10"/>
                </a:lnTo>
                <a:lnTo>
                  <a:pt x="158" y="32"/>
                </a:lnTo>
                <a:lnTo>
                  <a:pt x="142" y="64"/>
                </a:lnTo>
                <a:lnTo>
                  <a:pt x="150" y="84"/>
                </a:lnTo>
                <a:lnTo>
                  <a:pt x="210" y="112"/>
                </a:lnTo>
                <a:lnTo>
                  <a:pt x="250" y="122"/>
                </a:lnTo>
                <a:lnTo>
                  <a:pt x="260" y="112"/>
                </a:lnTo>
                <a:lnTo>
                  <a:pt x="284" y="56"/>
                </a:lnTo>
                <a:lnTo>
                  <a:pt x="302" y="56"/>
                </a:lnTo>
                <a:lnTo>
                  <a:pt x="316" y="66"/>
                </a:lnTo>
                <a:lnTo>
                  <a:pt x="294" y="114"/>
                </a:lnTo>
                <a:lnTo>
                  <a:pt x="296" y="140"/>
                </a:lnTo>
                <a:lnTo>
                  <a:pt x="358" y="158"/>
                </a:lnTo>
                <a:lnTo>
                  <a:pt x="408" y="160"/>
                </a:lnTo>
                <a:lnTo>
                  <a:pt x="420" y="140"/>
                </a:lnTo>
                <a:lnTo>
                  <a:pt x="430" y="96"/>
                </a:lnTo>
                <a:lnTo>
                  <a:pt x="458" y="98"/>
                </a:lnTo>
                <a:lnTo>
                  <a:pt x="462" y="138"/>
                </a:lnTo>
                <a:lnTo>
                  <a:pt x="456" y="168"/>
                </a:lnTo>
                <a:lnTo>
                  <a:pt x="464" y="178"/>
                </a:lnTo>
                <a:lnTo>
                  <a:pt x="538" y="190"/>
                </a:lnTo>
                <a:lnTo>
                  <a:pt x="570" y="196"/>
                </a:lnTo>
                <a:lnTo>
                  <a:pt x="562" y="228"/>
                </a:lnTo>
                <a:lnTo>
                  <a:pt x="504" y="224"/>
                </a:lnTo>
                <a:lnTo>
                  <a:pt x="456" y="212"/>
                </a:lnTo>
                <a:lnTo>
                  <a:pt x="446" y="258"/>
                </a:lnTo>
                <a:lnTo>
                  <a:pt x="366" y="244"/>
                </a:lnTo>
                <a:lnTo>
                  <a:pt x="202" y="202"/>
                </a:lnTo>
                <a:lnTo>
                  <a:pt x="80" y="154"/>
                </a:lnTo>
                <a:lnTo>
                  <a:pt x="0" y="114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1369372" y="2450407"/>
            <a:ext cx="260350" cy="274637"/>
            <a:chOff x="798" y="1375"/>
            <a:chExt cx="164" cy="173"/>
          </a:xfrm>
        </p:grpSpPr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809" y="1392"/>
              <a:ext cx="142" cy="1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798" y="1375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200" b="1"/>
                <a:t>2</a:t>
              </a:r>
              <a:endParaRPr lang="en-GB" sz="1200" b="1"/>
            </a:p>
          </p:txBody>
        </p:sp>
      </p:grpSp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1956747" y="2558357"/>
            <a:ext cx="260350" cy="274637"/>
            <a:chOff x="798" y="1375"/>
            <a:chExt cx="164" cy="173"/>
          </a:xfrm>
        </p:grpSpPr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809" y="1392"/>
              <a:ext cx="142" cy="1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798" y="1375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200" b="1"/>
                <a:t>1</a:t>
              </a:r>
              <a:endParaRPr lang="en-GB" sz="1200" b="1"/>
            </a:p>
          </p:txBody>
        </p:sp>
      </p:grpSp>
      <p:sp>
        <p:nvSpPr>
          <p:cNvPr id="15" name="Freeform 14" descr="Diagonales larges vers le bas"/>
          <p:cNvSpPr>
            <a:spLocks/>
          </p:cNvSpPr>
          <p:nvPr/>
        </p:nvSpPr>
        <p:spPr bwMode="auto">
          <a:xfrm>
            <a:off x="2458397" y="2153544"/>
            <a:ext cx="393700" cy="269875"/>
          </a:xfrm>
          <a:custGeom>
            <a:avLst/>
            <a:gdLst>
              <a:gd name="T0" fmla="*/ 2 w 248"/>
              <a:gd name="T1" fmla="*/ 164 h 170"/>
              <a:gd name="T2" fmla="*/ 0 w 248"/>
              <a:gd name="T3" fmla="*/ 90 h 170"/>
              <a:gd name="T4" fmla="*/ 30 w 248"/>
              <a:gd name="T5" fmla="*/ 76 h 170"/>
              <a:gd name="T6" fmla="*/ 28 w 248"/>
              <a:gd name="T7" fmla="*/ 8 h 170"/>
              <a:gd name="T8" fmla="*/ 42 w 248"/>
              <a:gd name="T9" fmla="*/ 0 h 170"/>
              <a:gd name="T10" fmla="*/ 60 w 248"/>
              <a:gd name="T11" fmla="*/ 6 h 170"/>
              <a:gd name="T12" fmla="*/ 62 w 248"/>
              <a:gd name="T13" fmla="*/ 84 h 170"/>
              <a:gd name="T14" fmla="*/ 90 w 248"/>
              <a:gd name="T15" fmla="*/ 90 h 170"/>
              <a:gd name="T16" fmla="*/ 116 w 248"/>
              <a:gd name="T17" fmla="*/ 90 h 170"/>
              <a:gd name="T18" fmla="*/ 142 w 248"/>
              <a:gd name="T19" fmla="*/ 92 h 170"/>
              <a:gd name="T20" fmla="*/ 160 w 248"/>
              <a:gd name="T21" fmla="*/ 80 h 170"/>
              <a:gd name="T22" fmla="*/ 164 w 248"/>
              <a:gd name="T23" fmla="*/ 12 h 170"/>
              <a:gd name="T24" fmla="*/ 180 w 248"/>
              <a:gd name="T25" fmla="*/ 0 h 170"/>
              <a:gd name="T26" fmla="*/ 196 w 248"/>
              <a:gd name="T27" fmla="*/ 6 h 170"/>
              <a:gd name="T28" fmla="*/ 196 w 248"/>
              <a:gd name="T29" fmla="*/ 54 h 170"/>
              <a:gd name="T30" fmla="*/ 208 w 248"/>
              <a:gd name="T31" fmla="*/ 82 h 170"/>
              <a:gd name="T32" fmla="*/ 246 w 248"/>
              <a:gd name="T33" fmla="*/ 82 h 170"/>
              <a:gd name="T34" fmla="*/ 248 w 248"/>
              <a:gd name="T35" fmla="*/ 160 h 170"/>
              <a:gd name="T36" fmla="*/ 172 w 248"/>
              <a:gd name="T37" fmla="*/ 168 h 170"/>
              <a:gd name="T38" fmla="*/ 56 w 248"/>
              <a:gd name="T39" fmla="*/ 170 h 170"/>
              <a:gd name="T40" fmla="*/ 2 w 248"/>
              <a:gd name="T41" fmla="*/ 16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8" h="170">
                <a:moveTo>
                  <a:pt x="2" y="164"/>
                </a:moveTo>
                <a:lnTo>
                  <a:pt x="0" y="90"/>
                </a:lnTo>
                <a:lnTo>
                  <a:pt x="30" y="76"/>
                </a:lnTo>
                <a:lnTo>
                  <a:pt x="28" y="8"/>
                </a:lnTo>
                <a:lnTo>
                  <a:pt x="42" y="0"/>
                </a:lnTo>
                <a:lnTo>
                  <a:pt x="60" y="6"/>
                </a:lnTo>
                <a:lnTo>
                  <a:pt x="62" y="84"/>
                </a:lnTo>
                <a:lnTo>
                  <a:pt x="90" y="90"/>
                </a:lnTo>
                <a:lnTo>
                  <a:pt x="116" y="90"/>
                </a:lnTo>
                <a:lnTo>
                  <a:pt x="142" y="92"/>
                </a:lnTo>
                <a:lnTo>
                  <a:pt x="160" y="80"/>
                </a:lnTo>
                <a:lnTo>
                  <a:pt x="164" y="12"/>
                </a:lnTo>
                <a:lnTo>
                  <a:pt x="180" y="0"/>
                </a:lnTo>
                <a:lnTo>
                  <a:pt x="196" y="6"/>
                </a:lnTo>
                <a:lnTo>
                  <a:pt x="196" y="54"/>
                </a:lnTo>
                <a:lnTo>
                  <a:pt x="208" y="82"/>
                </a:lnTo>
                <a:lnTo>
                  <a:pt x="246" y="82"/>
                </a:lnTo>
                <a:lnTo>
                  <a:pt x="248" y="160"/>
                </a:lnTo>
                <a:lnTo>
                  <a:pt x="172" y="168"/>
                </a:lnTo>
                <a:lnTo>
                  <a:pt x="56" y="170"/>
                </a:lnTo>
                <a:lnTo>
                  <a:pt x="2" y="164"/>
                </a:lnTo>
                <a:close/>
              </a:path>
            </a:pathLst>
          </a:custGeom>
          <a:pattFill prst="wdDnDiag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37722" y="2137669"/>
            <a:ext cx="1054100" cy="285750"/>
          </a:xfrm>
          <a:custGeom>
            <a:avLst/>
            <a:gdLst>
              <a:gd name="T0" fmla="*/ 4 w 664"/>
              <a:gd name="T1" fmla="*/ 114 h 180"/>
              <a:gd name="T2" fmla="*/ 64 w 664"/>
              <a:gd name="T3" fmla="*/ 124 h 180"/>
              <a:gd name="T4" fmla="*/ 112 w 664"/>
              <a:gd name="T5" fmla="*/ 116 h 180"/>
              <a:gd name="T6" fmla="*/ 124 w 664"/>
              <a:gd name="T7" fmla="*/ 98 h 180"/>
              <a:gd name="T8" fmla="*/ 130 w 664"/>
              <a:gd name="T9" fmla="*/ 8 h 180"/>
              <a:gd name="T10" fmla="*/ 166 w 664"/>
              <a:gd name="T11" fmla="*/ 10 h 180"/>
              <a:gd name="T12" fmla="*/ 164 w 664"/>
              <a:gd name="T13" fmla="*/ 70 h 180"/>
              <a:gd name="T14" fmla="*/ 172 w 664"/>
              <a:gd name="T15" fmla="*/ 96 h 180"/>
              <a:gd name="T16" fmla="*/ 208 w 664"/>
              <a:gd name="T17" fmla="*/ 100 h 180"/>
              <a:gd name="T18" fmla="*/ 230 w 664"/>
              <a:gd name="T19" fmla="*/ 86 h 180"/>
              <a:gd name="T20" fmla="*/ 230 w 664"/>
              <a:gd name="T21" fmla="*/ 22 h 180"/>
              <a:gd name="T22" fmla="*/ 240 w 664"/>
              <a:gd name="T23" fmla="*/ 8 h 180"/>
              <a:gd name="T24" fmla="*/ 264 w 664"/>
              <a:gd name="T25" fmla="*/ 12 h 180"/>
              <a:gd name="T26" fmla="*/ 268 w 664"/>
              <a:gd name="T27" fmla="*/ 54 h 180"/>
              <a:gd name="T28" fmla="*/ 266 w 664"/>
              <a:gd name="T29" fmla="*/ 90 h 180"/>
              <a:gd name="T30" fmla="*/ 276 w 664"/>
              <a:gd name="T31" fmla="*/ 102 h 180"/>
              <a:gd name="T32" fmla="*/ 352 w 664"/>
              <a:gd name="T33" fmla="*/ 104 h 180"/>
              <a:gd name="T34" fmla="*/ 362 w 664"/>
              <a:gd name="T35" fmla="*/ 98 h 180"/>
              <a:gd name="T36" fmla="*/ 366 w 664"/>
              <a:gd name="T37" fmla="*/ 58 h 180"/>
              <a:gd name="T38" fmla="*/ 368 w 664"/>
              <a:gd name="T39" fmla="*/ 8 h 180"/>
              <a:gd name="T40" fmla="*/ 396 w 664"/>
              <a:gd name="T41" fmla="*/ 8 h 180"/>
              <a:gd name="T42" fmla="*/ 402 w 664"/>
              <a:gd name="T43" fmla="*/ 48 h 180"/>
              <a:gd name="T44" fmla="*/ 402 w 664"/>
              <a:gd name="T45" fmla="*/ 80 h 180"/>
              <a:gd name="T46" fmla="*/ 416 w 664"/>
              <a:gd name="T47" fmla="*/ 94 h 180"/>
              <a:gd name="T48" fmla="*/ 452 w 664"/>
              <a:gd name="T49" fmla="*/ 98 h 180"/>
              <a:gd name="T50" fmla="*/ 490 w 664"/>
              <a:gd name="T51" fmla="*/ 86 h 180"/>
              <a:gd name="T52" fmla="*/ 496 w 664"/>
              <a:gd name="T53" fmla="*/ 70 h 180"/>
              <a:gd name="T54" fmla="*/ 494 w 664"/>
              <a:gd name="T55" fmla="*/ 10 h 180"/>
              <a:gd name="T56" fmla="*/ 502 w 664"/>
              <a:gd name="T57" fmla="*/ 0 h 180"/>
              <a:gd name="T58" fmla="*/ 530 w 664"/>
              <a:gd name="T59" fmla="*/ 2 h 180"/>
              <a:gd name="T60" fmla="*/ 540 w 664"/>
              <a:gd name="T61" fmla="*/ 50 h 180"/>
              <a:gd name="T62" fmla="*/ 540 w 664"/>
              <a:gd name="T63" fmla="*/ 90 h 180"/>
              <a:gd name="T64" fmla="*/ 554 w 664"/>
              <a:gd name="T65" fmla="*/ 110 h 180"/>
              <a:gd name="T66" fmla="*/ 592 w 664"/>
              <a:gd name="T67" fmla="*/ 118 h 180"/>
              <a:gd name="T68" fmla="*/ 638 w 664"/>
              <a:gd name="T69" fmla="*/ 112 h 180"/>
              <a:gd name="T70" fmla="*/ 658 w 664"/>
              <a:gd name="T71" fmla="*/ 106 h 180"/>
              <a:gd name="T72" fmla="*/ 664 w 664"/>
              <a:gd name="T73" fmla="*/ 148 h 180"/>
              <a:gd name="T74" fmla="*/ 618 w 664"/>
              <a:gd name="T75" fmla="*/ 154 h 180"/>
              <a:gd name="T76" fmla="*/ 514 w 664"/>
              <a:gd name="T77" fmla="*/ 170 h 180"/>
              <a:gd name="T78" fmla="*/ 356 w 664"/>
              <a:gd name="T79" fmla="*/ 180 h 180"/>
              <a:gd name="T80" fmla="*/ 176 w 664"/>
              <a:gd name="T81" fmla="*/ 178 h 180"/>
              <a:gd name="T82" fmla="*/ 42 w 664"/>
              <a:gd name="T83" fmla="*/ 166 h 180"/>
              <a:gd name="T84" fmla="*/ 0 w 664"/>
              <a:gd name="T85" fmla="*/ 154 h 180"/>
              <a:gd name="T86" fmla="*/ 4 w 664"/>
              <a:gd name="T87" fmla="*/ 11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64" h="180">
                <a:moveTo>
                  <a:pt x="4" y="114"/>
                </a:moveTo>
                <a:lnTo>
                  <a:pt x="64" y="124"/>
                </a:lnTo>
                <a:lnTo>
                  <a:pt x="112" y="116"/>
                </a:lnTo>
                <a:lnTo>
                  <a:pt x="124" y="98"/>
                </a:lnTo>
                <a:lnTo>
                  <a:pt x="130" y="8"/>
                </a:lnTo>
                <a:lnTo>
                  <a:pt x="166" y="10"/>
                </a:lnTo>
                <a:lnTo>
                  <a:pt x="164" y="70"/>
                </a:lnTo>
                <a:lnTo>
                  <a:pt x="172" y="96"/>
                </a:lnTo>
                <a:lnTo>
                  <a:pt x="208" y="100"/>
                </a:lnTo>
                <a:lnTo>
                  <a:pt x="230" y="86"/>
                </a:lnTo>
                <a:lnTo>
                  <a:pt x="230" y="22"/>
                </a:lnTo>
                <a:lnTo>
                  <a:pt x="240" y="8"/>
                </a:lnTo>
                <a:lnTo>
                  <a:pt x="264" y="12"/>
                </a:lnTo>
                <a:lnTo>
                  <a:pt x="268" y="54"/>
                </a:lnTo>
                <a:lnTo>
                  <a:pt x="266" y="90"/>
                </a:lnTo>
                <a:lnTo>
                  <a:pt x="276" y="102"/>
                </a:lnTo>
                <a:lnTo>
                  <a:pt x="352" y="104"/>
                </a:lnTo>
                <a:lnTo>
                  <a:pt x="362" y="98"/>
                </a:lnTo>
                <a:lnTo>
                  <a:pt x="366" y="58"/>
                </a:lnTo>
                <a:lnTo>
                  <a:pt x="368" y="8"/>
                </a:lnTo>
                <a:lnTo>
                  <a:pt x="396" y="8"/>
                </a:lnTo>
                <a:lnTo>
                  <a:pt x="402" y="48"/>
                </a:lnTo>
                <a:lnTo>
                  <a:pt x="402" y="80"/>
                </a:lnTo>
                <a:lnTo>
                  <a:pt x="416" y="94"/>
                </a:lnTo>
                <a:lnTo>
                  <a:pt x="452" y="98"/>
                </a:lnTo>
                <a:lnTo>
                  <a:pt x="490" y="86"/>
                </a:lnTo>
                <a:lnTo>
                  <a:pt x="496" y="70"/>
                </a:lnTo>
                <a:lnTo>
                  <a:pt x="494" y="10"/>
                </a:lnTo>
                <a:lnTo>
                  <a:pt x="502" y="0"/>
                </a:lnTo>
                <a:lnTo>
                  <a:pt x="530" y="2"/>
                </a:lnTo>
                <a:lnTo>
                  <a:pt x="540" y="50"/>
                </a:lnTo>
                <a:lnTo>
                  <a:pt x="540" y="90"/>
                </a:lnTo>
                <a:lnTo>
                  <a:pt x="554" y="110"/>
                </a:lnTo>
                <a:lnTo>
                  <a:pt x="592" y="118"/>
                </a:lnTo>
                <a:lnTo>
                  <a:pt x="638" y="112"/>
                </a:lnTo>
                <a:lnTo>
                  <a:pt x="658" y="106"/>
                </a:lnTo>
                <a:lnTo>
                  <a:pt x="664" y="148"/>
                </a:lnTo>
                <a:lnTo>
                  <a:pt x="618" y="154"/>
                </a:lnTo>
                <a:lnTo>
                  <a:pt x="514" y="170"/>
                </a:lnTo>
                <a:lnTo>
                  <a:pt x="356" y="180"/>
                </a:lnTo>
                <a:lnTo>
                  <a:pt x="176" y="178"/>
                </a:lnTo>
                <a:lnTo>
                  <a:pt x="42" y="166"/>
                </a:lnTo>
                <a:lnTo>
                  <a:pt x="0" y="154"/>
                </a:lnTo>
                <a:lnTo>
                  <a:pt x="4" y="114"/>
                </a:lnTo>
                <a:close/>
              </a:path>
            </a:pathLst>
          </a:cu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 cmpd="sng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3045772" y="1931294"/>
            <a:ext cx="857250" cy="434975"/>
          </a:xfrm>
          <a:custGeom>
            <a:avLst/>
            <a:gdLst>
              <a:gd name="T0" fmla="*/ 0 w 540"/>
              <a:gd name="T1" fmla="*/ 204 h 274"/>
              <a:gd name="T2" fmla="*/ 8 w 540"/>
              <a:gd name="T3" fmla="*/ 242 h 274"/>
              <a:gd name="T4" fmla="*/ 68 w 540"/>
              <a:gd name="T5" fmla="*/ 236 h 274"/>
              <a:gd name="T6" fmla="*/ 114 w 540"/>
              <a:gd name="T7" fmla="*/ 222 h 274"/>
              <a:gd name="T8" fmla="*/ 132 w 540"/>
              <a:gd name="T9" fmla="*/ 272 h 274"/>
              <a:gd name="T10" fmla="*/ 264 w 540"/>
              <a:gd name="T11" fmla="*/ 236 h 274"/>
              <a:gd name="T12" fmla="*/ 458 w 540"/>
              <a:gd name="T13" fmla="*/ 164 h 274"/>
              <a:gd name="T14" fmla="*/ 540 w 540"/>
              <a:gd name="T15" fmla="*/ 118 h 274"/>
              <a:gd name="T16" fmla="*/ 506 w 540"/>
              <a:gd name="T17" fmla="*/ 44 h 274"/>
              <a:gd name="T18" fmla="*/ 460 w 540"/>
              <a:gd name="T19" fmla="*/ 50 h 274"/>
              <a:gd name="T20" fmla="*/ 438 w 540"/>
              <a:gd name="T21" fmla="*/ 24 h 274"/>
              <a:gd name="T22" fmla="*/ 426 w 540"/>
              <a:gd name="T23" fmla="*/ 0 h 274"/>
              <a:gd name="T24" fmla="*/ 388 w 540"/>
              <a:gd name="T25" fmla="*/ 16 h 274"/>
              <a:gd name="T26" fmla="*/ 410 w 540"/>
              <a:gd name="T27" fmla="*/ 66 h 274"/>
              <a:gd name="T28" fmla="*/ 410 w 540"/>
              <a:gd name="T29" fmla="*/ 88 h 274"/>
              <a:gd name="T30" fmla="*/ 368 w 540"/>
              <a:gd name="T31" fmla="*/ 104 h 274"/>
              <a:gd name="T32" fmla="*/ 318 w 540"/>
              <a:gd name="T33" fmla="*/ 122 h 274"/>
              <a:gd name="T34" fmla="*/ 306 w 540"/>
              <a:gd name="T35" fmla="*/ 106 h 274"/>
              <a:gd name="T36" fmla="*/ 284 w 540"/>
              <a:gd name="T37" fmla="*/ 56 h 274"/>
              <a:gd name="T38" fmla="*/ 252 w 540"/>
              <a:gd name="T39" fmla="*/ 66 h 274"/>
              <a:gd name="T40" fmla="*/ 248 w 540"/>
              <a:gd name="T41" fmla="*/ 82 h 274"/>
              <a:gd name="T42" fmla="*/ 258 w 540"/>
              <a:gd name="T43" fmla="*/ 118 h 274"/>
              <a:gd name="T44" fmla="*/ 264 w 540"/>
              <a:gd name="T45" fmla="*/ 138 h 274"/>
              <a:gd name="T46" fmla="*/ 248 w 540"/>
              <a:gd name="T47" fmla="*/ 152 h 274"/>
              <a:gd name="T48" fmla="*/ 212 w 540"/>
              <a:gd name="T49" fmla="*/ 162 h 274"/>
              <a:gd name="T50" fmla="*/ 168 w 540"/>
              <a:gd name="T51" fmla="*/ 170 h 274"/>
              <a:gd name="T52" fmla="*/ 156 w 540"/>
              <a:gd name="T53" fmla="*/ 156 h 274"/>
              <a:gd name="T54" fmla="*/ 144 w 540"/>
              <a:gd name="T55" fmla="*/ 116 h 274"/>
              <a:gd name="T56" fmla="*/ 136 w 540"/>
              <a:gd name="T57" fmla="*/ 100 h 274"/>
              <a:gd name="T58" fmla="*/ 108 w 540"/>
              <a:gd name="T59" fmla="*/ 102 h 274"/>
              <a:gd name="T60" fmla="*/ 102 w 540"/>
              <a:gd name="T61" fmla="*/ 118 h 274"/>
              <a:gd name="T62" fmla="*/ 116 w 540"/>
              <a:gd name="T63" fmla="*/ 162 h 274"/>
              <a:gd name="T64" fmla="*/ 114 w 540"/>
              <a:gd name="T65" fmla="*/ 184 h 274"/>
              <a:gd name="T66" fmla="*/ 96 w 540"/>
              <a:gd name="T67" fmla="*/ 190 h 274"/>
              <a:gd name="T68" fmla="*/ 0 w 540"/>
              <a:gd name="T69" fmla="*/ 20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40" h="274">
                <a:moveTo>
                  <a:pt x="0" y="204"/>
                </a:moveTo>
                <a:lnTo>
                  <a:pt x="8" y="242"/>
                </a:lnTo>
                <a:lnTo>
                  <a:pt x="68" y="236"/>
                </a:lnTo>
                <a:lnTo>
                  <a:pt x="114" y="222"/>
                </a:lnTo>
                <a:lnTo>
                  <a:pt x="132" y="272"/>
                </a:lnTo>
                <a:cubicBezTo>
                  <a:pt x="157" y="274"/>
                  <a:pt x="210" y="254"/>
                  <a:pt x="264" y="236"/>
                </a:cubicBezTo>
                <a:cubicBezTo>
                  <a:pt x="318" y="218"/>
                  <a:pt x="412" y="184"/>
                  <a:pt x="458" y="164"/>
                </a:cubicBezTo>
                <a:cubicBezTo>
                  <a:pt x="504" y="144"/>
                  <a:pt x="508" y="144"/>
                  <a:pt x="540" y="118"/>
                </a:cubicBezTo>
                <a:cubicBezTo>
                  <a:pt x="523" y="81"/>
                  <a:pt x="506" y="44"/>
                  <a:pt x="506" y="44"/>
                </a:cubicBezTo>
                <a:lnTo>
                  <a:pt x="460" y="50"/>
                </a:lnTo>
                <a:lnTo>
                  <a:pt x="438" y="24"/>
                </a:lnTo>
                <a:lnTo>
                  <a:pt x="426" y="0"/>
                </a:lnTo>
                <a:lnTo>
                  <a:pt x="388" y="16"/>
                </a:lnTo>
                <a:lnTo>
                  <a:pt x="410" y="66"/>
                </a:lnTo>
                <a:lnTo>
                  <a:pt x="410" y="88"/>
                </a:lnTo>
                <a:lnTo>
                  <a:pt x="368" y="104"/>
                </a:lnTo>
                <a:cubicBezTo>
                  <a:pt x="353" y="110"/>
                  <a:pt x="328" y="122"/>
                  <a:pt x="318" y="122"/>
                </a:cubicBezTo>
                <a:lnTo>
                  <a:pt x="306" y="106"/>
                </a:lnTo>
                <a:lnTo>
                  <a:pt x="284" y="56"/>
                </a:lnTo>
                <a:lnTo>
                  <a:pt x="252" y="66"/>
                </a:lnTo>
                <a:lnTo>
                  <a:pt x="248" y="82"/>
                </a:lnTo>
                <a:lnTo>
                  <a:pt x="258" y="118"/>
                </a:lnTo>
                <a:lnTo>
                  <a:pt x="264" y="138"/>
                </a:lnTo>
                <a:lnTo>
                  <a:pt x="248" y="152"/>
                </a:lnTo>
                <a:lnTo>
                  <a:pt x="212" y="162"/>
                </a:lnTo>
                <a:lnTo>
                  <a:pt x="168" y="170"/>
                </a:lnTo>
                <a:lnTo>
                  <a:pt x="156" y="156"/>
                </a:lnTo>
                <a:lnTo>
                  <a:pt x="144" y="116"/>
                </a:lnTo>
                <a:lnTo>
                  <a:pt x="136" y="100"/>
                </a:lnTo>
                <a:lnTo>
                  <a:pt x="108" y="102"/>
                </a:lnTo>
                <a:lnTo>
                  <a:pt x="102" y="118"/>
                </a:lnTo>
                <a:lnTo>
                  <a:pt x="116" y="162"/>
                </a:lnTo>
                <a:lnTo>
                  <a:pt x="114" y="184"/>
                </a:lnTo>
                <a:lnTo>
                  <a:pt x="96" y="190"/>
                </a:lnTo>
                <a:lnTo>
                  <a:pt x="0" y="204"/>
                </a:lnTo>
                <a:close/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1582097" y="2299594"/>
            <a:ext cx="17145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2242497" y="2340869"/>
            <a:ext cx="139700" cy="298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H="1" flipV="1">
            <a:off x="3499797" y="2217044"/>
            <a:ext cx="180975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21" name="Group 19"/>
          <p:cNvGrpSpPr>
            <a:grpSpLocks/>
          </p:cNvGrpSpPr>
          <p:nvPr/>
        </p:nvGrpSpPr>
        <p:grpSpPr bwMode="auto">
          <a:xfrm>
            <a:off x="3690297" y="2323407"/>
            <a:ext cx="260350" cy="274637"/>
            <a:chOff x="798" y="1375"/>
            <a:chExt cx="164" cy="173"/>
          </a:xfrm>
        </p:grpSpPr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809" y="1392"/>
              <a:ext cx="142" cy="1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798" y="1375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200" b="1"/>
                <a:t>2</a:t>
              </a:r>
              <a:endParaRPr lang="en-GB" sz="1200" b="1"/>
            </a:p>
          </p:txBody>
        </p:sp>
      </p:grpSp>
      <p:grpSp>
        <p:nvGrpSpPr>
          <p:cNvPr id="24" name="Group 30"/>
          <p:cNvGrpSpPr>
            <a:grpSpLocks/>
          </p:cNvGrpSpPr>
          <p:nvPr/>
        </p:nvGrpSpPr>
        <p:grpSpPr bwMode="auto">
          <a:xfrm>
            <a:off x="7208197" y="1821757"/>
            <a:ext cx="260350" cy="274637"/>
            <a:chOff x="798" y="1375"/>
            <a:chExt cx="164" cy="173"/>
          </a:xfrm>
        </p:grpSpPr>
        <p:sp>
          <p:nvSpPr>
            <p:cNvPr id="25" name="Oval 31"/>
            <p:cNvSpPr>
              <a:spLocks noChangeArrowheads="1"/>
            </p:cNvSpPr>
            <p:nvPr/>
          </p:nvSpPr>
          <p:spPr bwMode="auto">
            <a:xfrm>
              <a:off x="809" y="1392"/>
              <a:ext cx="142" cy="1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" name="Text Box 32"/>
            <p:cNvSpPr txBox="1">
              <a:spLocks noChangeArrowheads="1"/>
            </p:cNvSpPr>
            <p:nvPr/>
          </p:nvSpPr>
          <p:spPr bwMode="auto">
            <a:xfrm>
              <a:off x="798" y="1375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200" b="1"/>
                <a:t>2</a:t>
              </a:r>
              <a:endParaRPr lang="en-GB" sz="1200" b="1"/>
            </a:p>
          </p:txBody>
        </p:sp>
      </p:grpSp>
      <p:sp>
        <p:nvSpPr>
          <p:cNvPr id="27" name="Line 33"/>
          <p:cNvSpPr>
            <a:spLocks noChangeShapeType="1"/>
          </p:cNvSpPr>
          <p:nvPr/>
        </p:nvSpPr>
        <p:spPr bwMode="auto">
          <a:xfrm flipH="1">
            <a:off x="6941497" y="2010669"/>
            <a:ext cx="228600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28" name="Group 97"/>
          <p:cNvGrpSpPr>
            <a:grpSpLocks/>
          </p:cNvGrpSpPr>
          <p:nvPr/>
        </p:nvGrpSpPr>
        <p:grpSpPr bwMode="auto">
          <a:xfrm>
            <a:off x="5598472" y="2199582"/>
            <a:ext cx="1638300" cy="468312"/>
            <a:chOff x="3462" y="1217"/>
            <a:chExt cx="1032" cy="295"/>
          </a:xfrm>
        </p:grpSpPr>
        <p:sp>
          <p:nvSpPr>
            <p:cNvPr id="29" name="Freeform 24" descr="Diagonales larges vers le haut"/>
            <p:cNvSpPr>
              <a:spLocks/>
            </p:cNvSpPr>
            <p:nvPr/>
          </p:nvSpPr>
          <p:spPr bwMode="auto">
            <a:xfrm>
              <a:off x="3722" y="1217"/>
              <a:ext cx="508" cy="91"/>
            </a:xfrm>
            <a:custGeom>
              <a:avLst/>
              <a:gdLst>
                <a:gd name="T0" fmla="*/ 0 w 508"/>
                <a:gd name="T1" fmla="*/ 25 h 91"/>
                <a:gd name="T2" fmla="*/ 1 w 508"/>
                <a:gd name="T3" fmla="*/ 91 h 91"/>
                <a:gd name="T4" fmla="*/ 73 w 508"/>
                <a:gd name="T5" fmla="*/ 82 h 91"/>
                <a:gd name="T6" fmla="*/ 213 w 508"/>
                <a:gd name="T7" fmla="*/ 70 h 91"/>
                <a:gd name="T8" fmla="*/ 349 w 508"/>
                <a:gd name="T9" fmla="*/ 69 h 91"/>
                <a:gd name="T10" fmla="*/ 505 w 508"/>
                <a:gd name="T11" fmla="*/ 76 h 91"/>
                <a:gd name="T12" fmla="*/ 508 w 508"/>
                <a:gd name="T13" fmla="*/ 9 h 91"/>
                <a:gd name="T14" fmla="*/ 384 w 508"/>
                <a:gd name="T15" fmla="*/ 0 h 91"/>
                <a:gd name="T16" fmla="*/ 267 w 508"/>
                <a:gd name="T17" fmla="*/ 0 h 91"/>
                <a:gd name="T18" fmla="*/ 181 w 508"/>
                <a:gd name="T19" fmla="*/ 6 h 91"/>
                <a:gd name="T20" fmla="*/ 64 w 508"/>
                <a:gd name="T21" fmla="*/ 15 h 91"/>
                <a:gd name="T22" fmla="*/ 0 w 508"/>
                <a:gd name="T23" fmla="*/ 2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8" h="91">
                  <a:moveTo>
                    <a:pt x="0" y="25"/>
                  </a:moveTo>
                  <a:lnTo>
                    <a:pt x="1" y="91"/>
                  </a:lnTo>
                  <a:lnTo>
                    <a:pt x="73" y="82"/>
                  </a:lnTo>
                  <a:lnTo>
                    <a:pt x="213" y="70"/>
                  </a:lnTo>
                  <a:lnTo>
                    <a:pt x="349" y="69"/>
                  </a:lnTo>
                  <a:lnTo>
                    <a:pt x="505" y="76"/>
                  </a:lnTo>
                  <a:lnTo>
                    <a:pt x="508" y="9"/>
                  </a:lnTo>
                  <a:lnTo>
                    <a:pt x="384" y="0"/>
                  </a:lnTo>
                  <a:lnTo>
                    <a:pt x="267" y="0"/>
                  </a:lnTo>
                  <a:lnTo>
                    <a:pt x="181" y="6"/>
                  </a:lnTo>
                  <a:lnTo>
                    <a:pt x="64" y="15"/>
                  </a:lnTo>
                  <a:lnTo>
                    <a:pt x="0" y="25"/>
                  </a:ln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auto">
            <a:xfrm>
              <a:off x="3462" y="1217"/>
              <a:ext cx="1032" cy="89"/>
            </a:xfrm>
            <a:custGeom>
              <a:avLst/>
              <a:gdLst>
                <a:gd name="T0" fmla="*/ 0 w 1032"/>
                <a:gd name="T1" fmla="*/ 89 h 89"/>
                <a:gd name="T2" fmla="*/ 112 w 1032"/>
                <a:gd name="T3" fmla="*/ 57 h 89"/>
                <a:gd name="T4" fmla="*/ 216 w 1032"/>
                <a:gd name="T5" fmla="*/ 31 h 89"/>
                <a:gd name="T6" fmla="*/ 348 w 1032"/>
                <a:gd name="T7" fmla="*/ 13 h 89"/>
                <a:gd name="T8" fmla="*/ 539 w 1032"/>
                <a:gd name="T9" fmla="*/ 1 h 89"/>
                <a:gd name="T10" fmla="*/ 752 w 1032"/>
                <a:gd name="T11" fmla="*/ 9 h 89"/>
                <a:gd name="T12" fmla="*/ 910 w 1032"/>
                <a:gd name="T13" fmla="*/ 27 h 89"/>
                <a:gd name="T14" fmla="*/ 1032 w 1032"/>
                <a:gd name="T15" fmla="*/ 5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2" h="89">
                  <a:moveTo>
                    <a:pt x="0" y="89"/>
                  </a:moveTo>
                  <a:cubicBezTo>
                    <a:pt x="19" y="84"/>
                    <a:pt x="76" y="67"/>
                    <a:pt x="112" y="57"/>
                  </a:cubicBezTo>
                  <a:cubicBezTo>
                    <a:pt x="148" y="47"/>
                    <a:pt x="177" y="38"/>
                    <a:pt x="216" y="31"/>
                  </a:cubicBezTo>
                  <a:cubicBezTo>
                    <a:pt x="286" y="17"/>
                    <a:pt x="309" y="18"/>
                    <a:pt x="348" y="13"/>
                  </a:cubicBezTo>
                  <a:cubicBezTo>
                    <a:pt x="387" y="8"/>
                    <a:pt x="472" y="2"/>
                    <a:pt x="539" y="1"/>
                  </a:cubicBezTo>
                  <a:cubicBezTo>
                    <a:pt x="606" y="0"/>
                    <a:pt x="690" y="5"/>
                    <a:pt x="752" y="9"/>
                  </a:cubicBezTo>
                  <a:cubicBezTo>
                    <a:pt x="814" y="13"/>
                    <a:pt x="863" y="19"/>
                    <a:pt x="910" y="27"/>
                  </a:cubicBezTo>
                  <a:cubicBezTo>
                    <a:pt x="957" y="35"/>
                    <a:pt x="994" y="46"/>
                    <a:pt x="1032" y="57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3462" y="1286"/>
              <a:ext cx="1032" cy="89"/>
            </a:xfrm>
            <a:custGeom>
              <a:avLst/>
              <a:gdLst>
                <a:gd name="T0" fmla="*/ 0 w 1032"/>
                <a:gd name="T1" fmla="*/ 89 h 89"/>
                <a:gd name="T2" fmla="*/ 112 w 1032"/>
                <a:gd name="T3" fmla="*/ 57 h 89"/>
                <a:gd name="T4" fmla="*/ 216 w 1032"/>
                <a:gd name="T5" fmla="*/ 31 h 89"/>
                <a:gd name="T6" fmla="*/ 348 w 1032"/>
                <a:gd name="T7" fmla="*/ 13 h 89"/>
                <a:gd name="T8" fmla="*/ 539 w 1032"/>
                <a:gd name="T9" fmla="*/ 1 h 89"/>
                <a:gd name="T10" fmla="*/ 752 w 1032"/>
                <a:gd name="T11" fmla="*/ 9 h 89"/>
                <a:gd name="T12" fmla="*/ 910 w 1032"/>
                <a:gd name="T13" fmla="*/ 27 h 89"/>
                <a:gd name="T14" fmla="*/ 1032 w 1032"/>
                <a:gd name="T15" fmla="*/ 5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2" h="89">
                  <a:moveTo>
                    <a:pt x="0" y="89"/>
                  </a:moveTo>
                  <a:cubicBezTo>
                    <a:pt x="19" y="84"/>
                    <a:pt x="76" y="67"/>
                    <a:pt x="112" y="57"/>
                  </a:cubicBezTo>
                  <a:cubicBezTo>
                    <a:pt x="148" y="47"/>
                    <a:pt x="177" y="38"/>
                    <a:pt x="216" y="31"/>
                  </a:cubicBezTo>
                  <a:cubicBezTo>
                    <a:pt x="286" y="17"/>
                    <a:pt x="309" y="18"/>
                    <a:pt x="348" y="13"/>
                  </a:cubicBezTo>
                  <a:cubicBezTo>
                    <a:pt x="387" y="8"/>
                    <a:pt x="472" y="2"/>
                    <a:pt x="539" y="1"/>
                  </a:cubicBezTo>
                  <a:cubicBezTo>
                    <a:pt x="606" y="0"/>
                    <a:pt x="690" y="5"/>
                    <a:pt x="752" y="9"/>
                  </a:cubicBezTo>
                  <a:cubicBezTo>
                    <a:pt x="814" y="13"/>
                    <a:pt x="863" y="19"/>
                    <a:pt x="910" y="27"/>
                  </a:cubicBezTo>
                  <a:cubicBezTo>
                    <a:pt x="957" y="35"/>
                    <a:pt x="994" y="46"/>
                    <a:pt x="1032" y="57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Freeform 26" descr="Diagonales larges vers le haut"/>
            <p:cNvSpPr>
              <a:spLocks/>
            </p:cNvSpPr>
            <p:nvPr/>
          </p:nvSpPr>
          <p:spPr bwMode="auto">
            <a:xfrm>
              <a:off x="3819" y="1287"/>
              <a:ext cx="215" cy="180"/>
            </a:xfrm>
            <a:custGeom>
              <a:avLst/>
              <a:gdLst>
                <a:gd name="T0" fmla="*/ 0 w 215"/>
                <a:gd name="T1" fmla="*/ 12 h 180"/>
                <a:gd name="T2" fmla="*/ 0 w 215"/>
                <a:gd name="T3" fmla="*/ 56 h 180"/>
                <a:gd name="T4" fmla="*/ 99 w 215"/>
                <a:gd name="T5" fmla="*/ 48 h 180"/>
                <a:gd name="T6" fmla="*/ 96 w 215"/>
                <a:gd name="T7" fmla="*/ 180 h 180"/>
                <a:gd name="T8" fmla="*/ 215 w 215"/>
                <a:gd name="T9" fmla="*/ 174 h 180"/>
                <a:gd name="T10" fmla="*/ 215 w 215"/>
                <a:gd name="T11" fmla="*/ 137 h 180"/>
                <a:gd name="T12" fmla="*/ 140 w 215"/>
                <a:gd name="T13" fmla="*/ 138 h 180"/>
                <a:gd name="T14" fmla="*/ 146 w 215"/>
                <a:gd name="T15" fmla="*/ 0 h 180"/>
                <a:gd name="T16" fmla="*/ 78 w 215"/>
                <a:gd name="T17" fmla="*/ 5 h 180"/>
                <a:gd name="T18" fmla="*/ 0 w 215"/>
                <a:gd name="T19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180">
                  <a:moveTo>
                    <a:pt x="0" y="12"/>
                  </a:moveTo>
                  <a:lnTo>
                    <a:pt x="0" y="56"/>
                  </a:lnTo>
                  <a:lnTo>
                    <a:pt x="99" y="48"/>
                  </a:lnTo>
                  <a:lnTo>
                    <a:pt x="96" y="180"/>
                  </a:lnTo>
                  <a:lnTo>
                    <a:pt x="215" y="174"/>
                  </a:lnTo>
                  <a:lnTo>
                    <a:pt x="215" y="137"/>
                  </a:lnTo>
                  <a:lnTo>
                    <a:pt x="140" y="138"/>
                  </a:lnTo>
                  <a:lnTo>
                    <a:pt x="146" y="0"/>
                  </a:lnTo>
                  <a:lnTo>
                    <a:pt x="78" y="5"/>
                  </a:lnTo>
                  <a:lnTo>
                    <a:pt x="0" y="12"/>
                  </a:lnTo>
                  <a:close/>
                </a:path>
              </a:pathLst>
            </a:custGeom>
            <a:pattFill prst="wdUpDiag">
              <a:fgClr>
                <a:schemeClr val="bg2"/>
              </a:fgClr>
              <a:bgClr>
                <a:schemeClr val="bg1"/>
              </a:bgClr>
            </a:patt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 flipV="1">
              <a:off x="3959" y="1289"/>
              <a:ext cx="105" cy="1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 flipV="1">
              <a:off x="4032" y="1289"/>
              <a:ext cx="108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 flipV="1">
              <a:off x="4034" y="1293"/>
              <a:ext cx="136" cy="1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V="1">
              <a:off x="3696" y="1392"/>
              <a:ext cx="210" cy="1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7" name="Group 35"/>
          <p:cNvGrpSpPr>
            <a:grpSpLocks/>
          </p:cNvGrpSpPr>
          <p:nvPr/>
        </p:nvGrpSpPr>
        <p:grpSpPr bwMode="auto">
          <a:xfrm>
            <a:off x="5703247" y="2564707"/>
            <a:ext cx="260350" cy="274637"/>
            <a:chOff x="798" y="1375"/>
            <a:chExt cx="164" cy="173"/>
          </a:xfrm>
        </p:grpSpPr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809" y="1392"/>
              <a:ext cx="142" cy="1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798" y="1375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200" b="1"/>
                <a:t>1</a:t>
              </a:r>
              <a:endParaRPr lang="en-GB" sz="1200" b="1"/>
            </a:p>
          </p:txBody>
        </p:sp>
      </p:grp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1705922" y="1694757"/>
            <a:ext cx="146706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smtClean="0"/>
              <a:t>Multiple </a:t>
            </a:r>
            <a:r>
              <a:rPr lang="fr-FR" sz="1200" b="1" dirty="0" err="1" smtClean="0"/>
              <a:t>load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paths</a:t>
            </a:r>
            <a:endParaRPr lang="en-GB" sz="1200" b="1" dirty="0"/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>
            <a:off x="5544497" y="1809057"/>
            <a:ext cx="116294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smtClean="0"/>
              <a:t>Crack </a:t>
            </a:r>
            <a:r>
              <a:rPr lang="fr-FR" sz="1200" b="1" dirty="0" err="1" smtClean="0"/>
              <a:t>arrester</a:t>
            </a:r>
            <a:endParaRPr lang="en-GB" sz="1200" b="1" dirty="0"/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1110610" y="1194694"/>
            <a:ext cx="7889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 smtClean="0"/>
              <a:t>Flaw</a:t>
            </a:r>
            <a:r>
              <a:rPr lang="fr-FR" sz="1200" b="1" dirty="0" smtClean="0"/>
              <a:t> size</a:t>
            </a:r>
            <a:endParaRPr lang="en-GB" sz="1200" b="1" dirty="0"/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6787510" y="5944494"/>
            <a:ext cx="134408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 smtClean="0"/>
              <a:t>Number</a:t>
            </a:r>
            <a:r>
              <a:rPr lang="fr-FR" sz="1200" b="1" dirty="0" smtClean="0"/>
              <a:t> of </a:t>
            </a:r>
            <a:r>
              <a:rPr lang="fr-FR" sz="1200" b="1" dirty="0" err="1" smtClean="0"/>
              <a:t>flights</a:t>
            </a:r>
            <a:endParaRPr lang="en-GB" sz="1200" b="1" dirty="0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1331272" y="3518794"/>
            <a:ext cx="1806575" cy="2044700"/>
          </a:xfrm>
          <a:custGeom>
            <a:avLst/>
            <a:gdLst>
              <a:gd name="T0" fmla="*/ 0 w 1138"/>
              <a:gd name="T1" fmla="*/ 1288 h 1288"/>
              <a:gd name="T2" fmla="*/ 202 w 1138"/>
              <a:gd name="T3" fmla="*/ 1232 h 1288"/>
              <a:gd name="T4" fmla="*/ 410 w 1138"/>
              <a:gd name="T5" fmla="*/ 1136 h 1288"/>
              <a:gd name="T6" fmla="*/ 594 w 1138"/>
              <a:gd name="T7" fmla="*/ 1012 h 1288"/>
              <a:gd name="T8" fmla="*/ 789 w 1138"/>
              <a:gd name="T9" fmla="*/ 808 h 1288"/>
              <a:gd name="T10" fmla="*/ 910 w 1138"/>
              <a:gd name="T11" fmla="*/ 608 h 1288"/>
              <a:gd name="T12" fmla="*/ 1066 w 1138"/>
              <a:gd name="T13" fmla="*/ 248 h 1288"/>
              <a:gd name="T14" fmla="*/ 1138 w 1138"/>
              <a:gd name="T15" fmla="*/ 0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8" h="1288">
                <a:moveTo>
                  <a:pt x="0" y="1288"/>
                </a:moveTo>
                <a:lnTo>
                  <a:pt x="202" y="1232"/>
                </a:lnTo>
                <a:lnTo>
                  <a:pt x="410" y="1136"/>
                </a:lnTo>
                <a:lnTo>
                  <a:pt x="594" y="1012"/>
                </a:lnTo>
                <a:lnTo>
                  <a:pt x="789" y="808"/>
                </a:lnTo>
                <a:lnTo>
                  <a:pt x="910" y="608"/>
                </a:lnTo>
                <a:cubicBezTo>
                  <a:pt x="956" y="515"/>
                  <a:pt x="1028" y="349"/>
                  <a:pt x="1066" y="248"/>
                </a:cubicBezTo>
                <a:cubicBezTo>
                  <a:pt x="1104" y="147"/>
                  <a:pt x="1123" y="52"/>
                  <a:pt x="1138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" name="Oval 43"/>
          <p:cNvSpPr>
            <a:spLocks noChangeArrowheads="1"/>
          </p:cNvSpPr>
          <p:nvPr/>
        </p:nvSpPr>
        <p:spPr bwMode="auto">
          <a:xfrm>
            <a:off x="2607622" y="4655444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3165503" y="3141580"/>
            <a:ext cx="10197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200" b="1" dirty="0" smtClean="0"/>
              <a:t>Value </a:t>
            </a:r>
            <a:r>
              <a:rPr lang="fr-FR" sz="1200" b="1" dirty="0" err="1" smtClean="0"/>
              <a:t>at</a:t>
            </a:r>
            <a:r>
              <a:rPr lang="fr-FR" sz="1200" b="1" dirty="0" smtClean="0"/>
              <a:t> the </a:t>
            </a:r>
            <a:r>
              <a:rPr lang="fr-FR" sz="1200" b="1" dirty="0" err="1" smtClean="0"/>
              <a:t>limit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load</a:t>
            </a:r>
            <a:endParaRPr lang="en-GB" sz="1200" b="1" dirty="0"/>
          </a:p>
        </p:txBody>
      </p:sp>
      <p:sp>
        <p:nvSpPr>
          <p:cNvPr id="47" name="Oval 45"/>
          <p:cNvSpPr>
            <a:spLocks noChangeArrowheads="1"/>
          </p:cNvSpPr>
          <p:nvPr/>
        </p:nvSpPr>
        <p:spPr bwMode="auto">
          <a:xfrm>
            <a:off x="3083872" y="3474344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 flipH="1">
            <a:off x="3156897" y="3391794"/>
            <a:ext cx="222250" cy="133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9" name="Line 47"/>
          <p:cNvSpPr>
            <a:spLocks noChangeShapeType="1"/>
          </p:cNvSpPr>
          <p:nvPr/>
        </p:nvSpPr>
        <p:spPr bwMode="auto">
          <a:xfrm>
            <a:off x="2648897" y="3061594"/>
            <a:ext cx="6350" cy="16383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0" name="Line 48"/>
          <p:cNvSpPr>
            <a:spLocks noChangeShapeType="1"/>
          </p:cNvSpPr>
          <p:nvPr/>
        </p:nvSpPr>
        <p:spPr bwMode="auto">
          <a:xfrm>
            <a:off x="4083997" y="3017144"/>
            <a:ext cx="12700" cy="13017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" name="Line 49"/>
          <p:cNvSpPr>
            <a:spLocks noChangeShapeType="1"/>
          </p:cNvSpPr>
          <p:nvPr/>
        </p:nvSpPr>
        <p:spPr bwMode="auto">
          <a:xfrm flipV="1">
            <a:off x="2655247" y="3106044"/>
            <a:ext cx="14287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2" name="Text Box 50"/>
          <p:cNvSpPr txBox="1">
            <a:spLocks noChangeArrowheads="1"/>
          </p:cNvSpPr>
          <p:nvPr/>
        </p:nvSpPr>
        <p:spPr bwMode="auto">
          <a:xfrm>
            <a:off x="2672190" y="2820812"/>
            <a:ext cx="13340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200" b="1" dirty="0" smtClean="0"/>
              <a:t>Inspection </a:t>
            </a:r>
            <a:r>
              <a:rPr lang="fr-FR" sz="1200" b="1" dirty="0" err="1" smtClean="0"/>
              <a:t>period</a:t>
            </a:r>
            <a:endParaRPr lang="en-GB" sz="1200" b="1" dirty="0"/>
          </a:p>
        </p:txBody>
      </p:sp>
      <p:sp>
        <p:nvSpPr>
          <p:cNvPr id="53" name="Text Box 51"/>
          <p:cNvSpPr txBox="1">
            <a:spLocks noChangeArrowheads="1"/>
          </p:cNvSpPr>
          <p:nvPr/>
        </p:nvSpPr>
        <p:spPr bwMode="auto">
          <a:xfrm>
            <a:off x="1372547" y="4220469"/>
            <a:ext cx="13668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1200" b="1" dirty="0" smtClean="0"/>
              <a:t>Value of « sure » </a:t>
            </a:r>
            <a:r>
              <a:rPr lang="fr-FR" sz="1200" b="1" dirty="0" err="1" smtClean="0"/>
              <a:t>detection</a:t>
            </a:r>
            <a:endParaRPr lang="en-GB" sz="1200" b="1" dirty="0"/>
          </a:p>
        </p:txBody>
      </p:sp>
      <p:sp>
        <p:nvSpPr>
          <p:cNvPr id="54" name="Line 52"/>
          <p:cNvSpPr>
            <a:spLocks noChangeShapeType="1"/>
          </p:cNvSpPr>
          <p:nvPr/>
        </p:nvSpPr>
        <p:spPr bwMode="auto">
          <a:xfrm flipV="1">
            <a:off x="1499547" y="4712594"/>
            <a:ext cx="111125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2096447" y="4293494"/>
            <a:ext cx="2006600" cy="1352550"/>
          </a:xfrm>
          <a:custGeom>
            <a:avLst/>
            <a:gdLst>
              <a:gd name="T0" fmla="*/ 0 w 1264"/>
              <a:gd name="T1" fmla="*/ 852 h 852"/>
              <a:gd name="T2" fmla="*/ 280 w 1264"/>
              <a:gd name="T3" fmla="*/ 788 h 852"/>
              <a:gd name="T4" fmla="*/ 604 w 1264"/>
              <a:gd name="T5" fmla="*/ 692 h 852"/>
              <a:gd name="T6" fmla="*/ 800 w 1264"/>
              <a:gd name="T7" fmla="*/ 556 h 852"/>
              <a:gd name="T8" fmla="*/ 1004 w 1264"/>
              <a:gd name="T9" fmla="*/ 340 h 852"/>
              <a:gd name="T10" fmla="*/ 1264 w 1264"/>
              <a:gd name="T11" fmla="*/ 0 h 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64" h="852">
                <a:moveTo>
                  <a:pt x="0" y="852"/>
                </a:moveTo>
                <a:cubicBezTo>
                  <a:pt x="47" y="841"/>
                  <a:pt x="179" y="815"/>
                  <a:pt x="280" y="788"/>
                </a:cubicBezTo>
                <a:cubicBezTo>
                  <a:pt x="381" y="761"/>
                  <a:pt x="517" y="731"/>
                  <a:pt x="604" y="692"/>
                </a:cubicBezTo>
                <a:cubicBezTo>
                  <a:pt x="691" y="653"/>
                  <a:pt x="733" y="615"/>
                  <a:pt x="800" y="556"/>
                </a:cubicBezTo>
                <a:cubicBezTo>
                  <a:pt x="867" y="497"/>
                  <a:pt x="927" y="433"/>
                  <a:pt x="1004" y="340"/>
                </a:cubicBezTo>
                <a:cubicBezTo>
                  <a:pt x="1081" y="247"/>
                  <a:pt x="1172" y="123"/>
                  <a:pt x="1264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6" name="Oval 54"/>
          <p:cNvSpPr>
            <a:spLocks noChangeArrowheads="1"/>
          </p:cNvSpPr>
          <p:nvPr/>
        </p:nvSpPr>
        <p:spPr bwMode="auto">
          <a:xfrm>
            <a:off x="3071172" y="5315844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7" name="Oval 55"/>
          <p:cNvSpPr>
            <a:spLocks noChangeArrowheads="1"/>
          </p:cNvSpPr>
          <p:nvPr/>
        </p:nvSpPr>
        <p:spPr bwMode="auto">
          <a:xfrm>
            <a:off x="4049072" y="4249044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8" name="Line 56"/>
          <p:cNvSpPr>
            <a:spLocks noChangeShapeType="1"/>
          </p:cNvSpPr>
          <p:nvPr/>
        </p:nvSpPr>
        <p:spPr bwMode="auto">
          <a:xfrm flipH="1">
            <a:off x="3118797" y="3518794"/>
            <a:ext cx="19050" cy="18478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59" name="Group 61"/>
          <p:cNvGrpSpPr>
            <a:grpSpLocks/>
          </p:cNvGrpSpPr>
          <p:nvPr/>
        </p:nvGrpSpPr>
        <p:grpSpPr bwMode="auto">
          <a:xfrm rot="-1161052">
            <a:off x="1186678" y="5170619"/>
            <a:ext cx="871538" cy="276224"/>
            <a:chOff x="683" y="3140"/>
            <a:chExt cx="549" cy="174"/>
          </a:xfrm>
        </p:grpSpPr>
        <p:sp>
          <p:nvSpPr>
            <p:cNvPr id="60" name="Text Box 57"/>
            <p:cNvSpPr txBox="1">
              <a:spLocks noChangeArrowheads="1"/>
            </p:cNvSpPr>
            <p:nvPr/>
          </p:nvSpPr>
          <p:spPr bwMode="auto">
            <a:xfrm>
              <a:off x="683" y="3140"/>
              <a:ext cx="440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200" b="1" dirty="0" err="1"/>
                <a:t>e</a:t>
              </a:r>
              <a:r>
                <a:rPr lang="fr-FR" sz="1200" b="1" dirty="0" err="1" smtClean="0"/>
                <a:t>lement</a:t>
              </a:r>
              <a:endParaRPr lang="en-GB" sz="1200" b="1" dirty="0"/>
            </a:p>
          </p:txBody>
        </p:sp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1068" y="3141"/>
              <a:ext cx="164" cy="173"/>
              <a:chOff x="798" y="1375"/>
              <a:chExt cx="164" cy="173"/>
            </a:xfrm>
          </p:grpSpPr>
          <p:sp>
            <p:nvSpPr>
              <p:cNvPr id="62" name="Oval 59"/>
              <p:cNvSpPr>
                <a:spLocks noChangeArrowheads="1"/>
              </p:cNvSpPr>
              <p:nvPr/>
            </p:nvSpPr>
            <p:spPr bwMode="auto">
              <a:xfrm>
                <a:off x="809" y="1392"/>
                <a:ext cx="142" cy="13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3" name="Text Box 60"/>
              <p:cNvSpPr txBox="1">
                <a:spLocks noChangeArrowheads="1"/>
              </p:cNvSpPr>
              <p:nvPr/>
            </p:nvSpPr>
            <p:spPr bwMode="auto">
              <a:xfrm>
                <a:off x="798" y="1375"/>
                <a:ext cx="164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200" b="1"/>
                  <a:t>1</a:t>
                </a:r>
                <a:endParaRPr lang="en-GB" sz="1200" b="1"/>
              </a:p>
            </p:txBody>
          </p:sp>
        </p:grpSp>
      </p:grpSp>
      <p:sp>
        <p:nvSpPr>
          <p:cNvPr id="64" name="Text Box 63"/>
          <p:cNvSpPr txBox="1">
            <a:spLocks noChangeArrowheads="1"/>
          </p:cNvSpPr>
          <p:nvPr/>
        </p:nvSpPr>
        <p:spPr bwMode="auto">
          <a:xfrm rot="20893303">
            <a:off x="2041314" y="5333714"/>
            <a:ext cx="69923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/>
              <a:t>e</a:t>
            </a:r>
            <a:r>
              <a:rPr lang="fr-FR" sz="1200" b="1" dirty="0" err="1" smtClean="0"/>
              <a:t>lement</a:t>
            </a:r>
            <a:endParaRPr lang="en-GB" sz="1200" b="1" dirty="0"/>
          </a:p>
        </p:txBody>
      </p:sp>
      <p:grpSp>
        <p:nvGrpSpPr>
          <p:cNvPr id="65" name="Group 64"/>
          <p:cNvGrpSpPr>
            <a:grpSpLocks/>
          </p:cNvGrpSpPr>
          <p:nvPr/>
        </p:nvGrpSpPr>
        <p:grpSpPr bwMode="auto">
          <a:xfrm rot="-706697">
            <a:off x="2640960" y="5255519"/>
            <a:ext cx="260350" cy="274638"/>
            <a:chOff x="798" y="1375"/>
            <a:chExt cx="164" cy="173"/>
          </a:xfrm>
        </p:grpSpPr>
        <p:sp>
          <p:nvSpPr>
            <p:cNvPr id="66" name="Oval 65"/>
            <p:cNvSpPr>
              <a:spLocks noChangeArrowheads="1"/>
            </p:cNvSpPr>
            <p:nvPr/>
          </p:nvSpPr>
          <p:spPr bwMode="auto">
            <a:xfrm>
              <a:off x="809" y="1392"/>
              <a:ext cx="142" cy="1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7" name="Text Box 66"/>
            <p:cNvSpPr txBox="1">
              <a:spLocks noChangeArrowheads="1"/>
            </p:cNvSpPr>
            <p:nvPr/>
          </p:nvSpPr>
          <p:spPr bwMode="auto">
            <a:xfrm>
              <a:off x="798" y="1375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200" b="1"/>
                <a:t>2</a:t>
              </a:r>
              <a:endParaRPr lang="en-GB" sz="1200" b="1"/>
            </a:p>
          </p:txBody>
        </p:sp>
      </p:grpSp>
      <p:grpSp>
        <p:nvGrpSpPr>
          <p:cNvPr id="68" name="Group 78"/>
          <p:cNvGrpSpPr>
            <a:grpSpLocks/>
          </p:cNvGrpSpPr>
          <p:nvPr/>
        </p:nvGrpSpPr>
        <p:grpSpPr bwMode="auto">
          <a:xfrm rot="-1161052">
            <a:off x="4121972" y="5213498"/>
            <a:ext cx="871538" cy="276226"/>
            <a:chOff x="683" y="3140"/>
            <a:chExt cx="549" cy="174"/>
          </a:xfrm>
        </p:grpSpPr>
        <p:sp>
          <p:nvSpPr>
            <p:cNvPr id="69" name="Text Box 79"/>
            <p:cNvSpPr txBox="1">
              <a:spLocks noChangeArrowheads="1"/>
            </p:cNvSpPr>
            <p:nvPr/>
          </p:nvSpPr>
          <p:spPr bwMode="auto">
            <a:xfrm>
              <a:off x="683" y="3140"/>
              <a:ext cx="440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200" b="1" dirty="0" err="1"/>
                <a:t>e</a:t>
              </a:r>
              <a:r>
                <a:rPr lang="fr-FR" sz="1200" b="1" dirty="0" err="1" smtClean="0"/>
                <a:t>lement</a:t>
              </a:r>
              <a:endParaRPr lang="en-GB" sz="1200" b="1" dirty="0"/>
            </a:p>
          </p:txBody>
        </p:sp>
        <p:grpSp>
          <p:nvGrpSpPr>
            <p:cNvPr id="70" name="Group 80"/>
            <p:cNvGrpSpPr>
              <a:grpSpLocks/>
            </p:cNvGrpSpPr>
            <p:nvPr/>
          </p:nvGrpSpPr>
          <p:grpSpPr bwMode="auto">
            <a:xfrm>
              <a:off x="1068" y="3141"/>
              <a:ext cx="164" cy="173"/>
              <a:chOff x="798" y="1375"/>
              <a:chExt cx="164" cy="173"/>
            </a:xfrm>
          </p:grpSpPr>
          <p:sp>
            <p:nvSpPr>
              <p:cNvPr id="71" name="Oval 81"/>
              <p:cNvSpPr>
                <a:spLocks noChangeArrowheads="1"/>
              </p:cNvSpPr>
              <p:nvPr/>
            </p:nvSpPr>
            <p:spPr bwMode="auto">
              <a:xfrm>
                <a:off x="809" y="1392"/>
                <a:ext cx="142" cy="139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2" name="Text Box 82"/>
              <p:cNvSpPr txBox="1">
                <a:spLocks noChangeArrowheads="1"/>
              </p:cNvSpPr>
              <p:nvPr/>
            </p:nvSpPr>
            <p:spPr bwMode="auto">
              <a:xfrm>
                <a:off x="798" y="1375"/>
                <a:ext cx="164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200" b="1"/>
                  <a:t>1</a:t>
                </a:r>
                <a:endParaRPr lang="en-GB" sz="1200" b="1"/>
              </a:p>
            </p:txBody>
          </p:sp>
        </p:grpSp>
      </p:grpSp>
      <p:sp>
        <p:nvSpPr>
          <p:cNvPr id="73" name="Freeform 83"/>
          <p:cNvSpPr>
            <a:spLocks/>
          </p:cNvSpPr>
          <p:nvPr/>
        </p:nvSpPr>
        <p:spPr bwMode="auto">
          <a:xfrm>
            <a:off x="4388797" y="3995044"/>
            <a:ext cx="1492250" cy="1530350"/>
          </a:xfrm>
          <a:custGeom>
            <a:avLst/>
            <a:gdLst>
              <a:gd name="T0" fmla="*/ 0 w 940"/>
              <a:gd name="T1" fmla="*/ 964 h 964"/>
              <a:gd name="T2" fmla="*/ 144 w 940"/>
              <a:gd name="T3" fmla="*/ 924 h 964"/>
              <a:gd name="T4" fmla="*/ 296 w 940"/>
              <a:gd name="T5" fmla="*/ 868 h 964"/>
              <a:gd name="T6" fmla="*/ 476 w 940"/>
              <a:gd name="T7" fmla="*/ 752 h 964"/>
              <a:gd name="T8" fmla="*/ 588 w 940"/>
              <a:gd name="T9" fmla="*/ 644 h 964"/>
              <a:gd name="T10" fmla="*/ 692 w 940"/>
              <a:gd name="T11" fmla="*/ 528 h 964"/>
              <a:gd name="T12" fmla="*/ 812 w 940"/>
              <a:gd name="T13" fmla="*/ 336 h 964"/>
              <a:gd name="T14" fmla="*/ 904 w 940"/>
              <a:gd name="T15" fmla="*/ 108 h 964"/>
              <a:gd name="T16" fmla="*/ 940 w 940"/>
              <a:gd name="T17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0" h="964">
                <a:moveTo>
                  <a:pt x="0" y="964"/>
                </a:moveTo>
                <a:cubicBezTo>
                  <a:pt x="47" y="952"/>
                  <a:pt x="95" y="940"/>
                  <a:pt x="144" y="924"/>
                </a:cubicBezTo>
                <a:cubicBezTo>
                  <a:pt x="193" y="908"/>
                  <a:pt x="241" y="897"/>
                  <a:pt x="296" y="868"/>
                </a:cubicBezTo>
                <a:cubicBezTo>
                  <a:pt x="351" y="839"/>
                  <a:pt x="427" y="789"/>
                  <a:pt x="476" y="752"/>
                </a:cubicBezTo>
                <a:cubicBezTo>
                  <a:pt x="525" y="715"/>
                  <a:pt x="552" y="681"/>
                  <a:pt x="588" y="644"/>
                </a:cubicBezTo>
                <a:cubicBezTo>
                  <a:pt x="624" y="607"/>
                  <a:pt x="655" y="579"/>
                  <a:pt x="692" y="528"/>
                </a:cubicBezTo>
                <a:cubicBezTo>
                  <a:pt x="729" y="477"/>
                  <a:pt x="777" y="406"/>
                  <a:pt x="812" y="336"/>
                </a:cubicBezTo>
                <a:cubicBezTo>
                  <a:pt x="847" y="266"/>
                  <a:pt x="883" y="164"/>
                  <a:pt x="904" y="108"/>
                </a:cubicBezTo>
                <a:cubicBezTo>
                  <a:pt x="925" y="52"/>
                  <a:pt x="932" y="25"/>
                  <a:pt x="94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4" name="Freeform 84"/>
          <p:cNvSpPr>
            <a:spLocks/>
          </p:cNvSpPr>
          <p:nvPr/>
        </p:nvSpPr>
        <p:spPr bwMode="auto">
          <a:xfrm>
            <a:off x="4788847" y="4483994"/>
            <a:ext cx="1949450" cy="1250950"/>
          </a:xfrm>
          <a:custGeom>
            <a:avLst/>
            <a:gdLst>
              <a:gd name="T0" fmla="*/ 0 w 1228"/>
              <a:gd name="T1" fmla="*/ 788 h 788"/>
              <a:gd name="T2" fmla="*/ 248 w 1228"/>
              <a:gd name="T3" fmla="*/ 764 h 788"/>
              <a:gd name="T4" fmla="*/ 560 w 1228"/>
              <a:gd name="T5" fmla="*/ 700 h 788"/>
              <a:gd name="T6" fmla="*/ 788 w 1228"/>
              <a:gd name="T7" fmla="*/ 580 h 788"/>
              <a:gd name="T8" fmla="*/ 1036 w 1228"/>
              <a:gd name="T9" fmla="*/ 300 h 788"/>
              <a:gd name="T10" fmla="*/ 1228 w 1228"/>
              <a:gd name="T11" fmla="*/ 0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8" h="788">
                <a:moveTo>
                  <a:pt x="0" y="788"/>
                </a:moveTo>
                <a:cubicBezTo>
                  <a:pt x="77" y="783"/>
                  <a:pt x="155" y="779"/>
                  <a:pt x="248" y="764"/>
                </a:cubicBezTo>
                <a:cubicBezTo>
                  <a:pt x="341" y="749"/>
                  <a:pt x="470" y="731"/>
                  <a:pt x="560" y="700"/>
                </a:cubicBezTo>
                <a:cubicBezTo>
                  <a:pt x="650" y="669"/>
                  <a:pt x="709" y="647"/>
                  <a:pt x="788" y="580"/>
                </a:cubicBezTo>
                <a:cubicBezTo>
                  <a:pt x="867" y="513"/>
                  <a:pt x="963" y="397"/>
                  <a:pt x="1036" y="300"/>
                </a:cubicBezTo>
                <a:cubicBezTo>
                  <a:pt x="1109" y="203"/>
                  <a:pt x="1168" y="101"/>
                  <a:pt x="1228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5" name="Line 85"/>
          <p:cNvSpPr>
            <a:spLocks noChangeShapeType="1"/>
          </p:cNvSpPr>
          <p:nvPr/>
        </p:nvSpPr>
        <p:spPr bwMode="auto">
          <a:xfrm flipH="1">
            <a:off x="5836597" y="4052194"/>
            <a:ext cx="19050" cy="15176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6" name="Oval 86"/>
          <p:cNvSpPr>
            <a:spLocks noChangeArrowheads="1"/>
          </p:cNvSpPr>
          <p:nvPr/>
        </p:nvSpPr>
        <p:spPr bwMode="auto">
          <a:xfrm>
            <a:off x="5801672" y="3995044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7" name="Oval 87"/>
          <p:cNvSpPr>
            <a:spLocks noChangeArrowheads="1"/>
          </p:cNvSpPr>
          <p:nvPr/>
        </p:nvSpPr>
        <p:spPr bwMode="auto">
          <a:xfrm>
            <a:off x="5801672" y="5474594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8" name="Line 88"/>
          <p:cNvSpPr>
            <a:spLocks noChangeShapeType="1"/>
          </p:cNvSpPr>
          <p:nvPr/>
        </p:nvSpPr>
        <p:spPr bwMode="auto">
          <a:xfrm>
            <a:off x="6192197" y="3093344"/>
            <a:ext cx="0" cy="2165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9" name="Line 89"/>
          <p:cNvSpPr>
            <a:spLocks noChangeShapeType="1"/>
          </p:cNvSpPr>
          <p:nvPr/>
        </p:nvSpPr>
        <p:spPr bwMode="auto">
          <a:xfrm flipH="1">
            <a:off x="6731947" y="3077469"/>
            <a:ext cx="3175" cy="141922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0" name="Oval 90"/>
          <p:cNvSpPr>
            <a:spLocks noChangeArrowheads="1"/>
          </p:cNvSpPr>
          <p:nvPr/>
        </p:nvSpPr>
        <p:spPr bwMode="auto">
          <a:xfrm>
            <a:off x="6690672" y="4439544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1" name="Line 91"/>
          <p:cNvSpPr>
            <a:spLocks noChangeShapeType="1"/>
          </p:cNvSpPr>
          <p:nvPr/>
        </p:nvSpPr>
        <p:spPr bwMode="auto">
          <a:xfrm>
            <a:off x="6189022" y="3086994"/>
            <a:ext cx="533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" name="Text Box 92"/>
          <p:cNvSpPr txBox="1">
            <a:spLocks noChangeArrowheads="1"/>
          </p:cNvSpPr>
          <p:nvPr/>
        </p:nvSpPr>
        <p:spPr bwMode="auto">
          <a:xfrm>
            <a:off x="5759343" y="2818707"/>
            <a:ext cx="13340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200" b="1" dirty="0" smtClean="0"/>
              <a:t>Inspection </a:t>
            </a:r>
            <a:r>
              <a:rPr lang="fr-FR" sz="1200" b="1" dirty="0" err="1" smtClean="0"/>
              <a:t>period</a:t>
            </a:r>
            <a:endParaRPr lang="en-GB" sz="1200" b="1" dirty="0"/>
          </a:p>
        </p:txBody>
      </p:sp>
      <p:sp>
        <p:nvSpPr>
          <p:cNvPr id="83" name="Text Box 93"/>
          <p:cNvSpPr txBox="1">
            <a:spLocks noChangeArrowheads="1"/>
          </p:cNvSpPr>
          <p:nvPr/>
        </p:nvSpPr>
        <p:spPr bwMode="auto">
          <a:xfrm>
            <a:off x="6712513" y="4082022"/>
            <a:ext cx="9494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 smtClean="0"/>
              <a:t>Critical</a:t>
            </a:r>
            <a:r>
              <a:rPr lang="fr-FR" sz="1200" b="1" dirty="0" smtClean="0"/>
              <a:t> size </a:t>
            </a:r>
            <a:r>
              <a:rPr lang="fr-FR" sz="1200" b="1" dirty="0" err="1" smtClean="0"/>
              <a:t>at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limit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load</a:t>
            </a:r>
            <a:endParaRPr lang="en-GB" sz="1200" b="1" dirty="0"/>
          </a:p>
        </p:txBody>
      </p:sp>
      <p:sp>
        <p:nvSpPr>
          <p:cNvPr id="84" name="Text Box 94"/>
          <p:cNvSpPr txBox="1">
            <a:spLocks noChangeArrowheads="1"/>
          </p:cNvSpPr>
          <p:nvPr/>
        </p:nvSpPr>
        <p:spPr bwMode="auto">
          <a:xfrm>
            <a:off x="3046825" y="3942757"/>
            <a:ext cx="11844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200" b="1" dirty="0" err="1" smtClean="0"/>
              <a:t>Critical</a:t>
            </a:r>
            <a:r>
              <a:rPr lang="fr-FR" sz="1200" b="1" dirty="0" smtClean="0"/>
              <a:t> size </a:t>
            </a:r>
            <a:r>
              <a:rPr lang="fr-FR" sz="1200" b="1" dirty="0" err="1" smtClean="0"/>
              <a:t>at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limit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load</a:t>
            </a:r>
            <a:endParaRPr lang="en-GB" sz="1200" b="1" dirty="0"/>
          </a:p>
        </p:txBody>
      </p:sp>
      <p:sp>
        <p:nvSpPr>
          <p:cNvPr id="85" name="Text Box 95"/>
          <p:cNvSpPr txBox="1">
            <a:spLocks noChangeArrowheads="1"/>
          </p:cNvSpPr>
          <p:nvPr/>
        </p:nvSpPr>
        <p:spPr bwMode="auto">
          <a:xfrm>
            <a:off x="4523096" y="3620357"/>
            <a:ext cx="11095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200" b="1" dirty="0" smtClean="0"/>
              <a:t>Value </a:t>
            </a:r>
            <a:r>
              <a:rPr lang="fr-FR" sz="1200" b="1" dirty="0" err="1" smtClean="0"/>
              <a:t>at</a:t>
            </a:r>
            <a:r>
              <a:rPr lang="fr-FR" sz="1200" b="1" dirty="0" smtClean="0"/>
              <a:t> the </a:t>
            </a:r>
            <a:r>
              <a:rPr lang="fr-FR" sz="1200" b="1" dirty="0" err="1" smtClean="0"/>
              <a:t>limit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load</a:t>
            </a:r>
            <a:endParaRPr lang="en-GB" sz="1200" b="1" dirty="0"/>
          </a:p>
        </p:txBody>
      </p:sp>
      <p:sp>
        <p:nvSpPr>
          <p:cNvPr id="86" name="Line 96"/>
          <p:cNvSpPr>
            <a:spLocks noChangeShapeType="1"/>
          </p:cNvSpPr>
          <p:nvPr/>
        </p:nvSpPr>
        <p:spPr bwMode="auto">
          <a:xfrm>
            <a:off x="5436547" y="3880744"/>
            <a:ext cx="412750" cy="158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7" name="Text Box 98"/>
          <p:cNvSpPr txBox="1">
            <a:spLocks noChangeArrowheads="1"/>
          </p:cNvSpPr>
          <p:nvPr/>
        </p:nvSpPr>
        <p:spPr bwMode="auto">
          <a:xfrm rot="18746938">
            <a:off x="5775114" y="5362288"/>
            <a:ext cx="69923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 smtClean="0"/>
              <a:t>element</a:t>
            </a:r>
            <a:endParaRPr lang="en-GB" sz="1200" b="1" dirty="0"/>
          </a:p>
        </p:txBody>
      </p:sp>
      <p:grpSp>
        <p:nvGrpSpPr>
          <p:cNvPr id="88" name="Group 99"/>
          <p:cNvGrpSpPr>
            <a:grpSpLocks/>
          </p:cNvGrpSpPr>
          <p:nvPr/>
        </p:nvGrpSpPr>
        <p:grpSpPr bwMode="auto">
          <a:xfrm rot="-2212646">
            <a:off x="6289035" y="5084069"/>
            <a:ext cx="260350" cy="274638"/>
            <a:chOff x="798" y="1375"/>
            <a:chExt cx="164" cy="173"/>
          </a:xfrm>
        </p:grpSpPr>
        <p:sp>
          <p:nvSpPr>
            <p:cNvPr id="89" name="Oval 100"/>
            <p:cNvSpPr>
              <a:spLocks noChangeArrowheads="1"/>
            </p:cNvSpPr>
            <p:nvPr/>
          </p:nvSpPr>
          <p:spPr bwMode="auto">
            <a:xfrm>
              <a:off x="809" y="1392"/>
              <a:ext cx="142" cy="1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0" name="Text Box 101"/>
            <p:cNvSpPr txBox="1">
              <a:spLocks noChangeArrowheads="1"/>
            </p:cNvSpPr>
            <p:nvPr/>
          </p:nvSpPr>
          <p:spPr bwMode="auto">
            <a:xfrm>
              <a:off x="798" y="1375"/>
              <a:ext cx="16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200" b="1"/>
                <a:t>2</a:t>
              </a:r>
              <a:endParaRPr lang="en-GB" sz="1200" b="1"/>
            </a:p>
          </p:txBody>
        </p:sp>
      </p:grpSp>
    </p:spTree>
    <p:extLst>
      <p:ext uri="{BB962C8B-B14F-4D97-AF65-F5344CB8AC3E}">
        <p14:creationId xmlns:p14="http://schemas.microsoft.com/office/powerpoint/2010/main" val="331122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1310" y="51694"/>
            <a:ext cx="8229600" cy="1143000"/>
          </a:xfrm>
        </p:spPr>
        <p:txBody>
          <a:bodyPr/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91" name="Group 3"/>
          <p:cNvGrpSpPr>
            <a:grpSpLocks/>
          </p:cNvGrpSpPr>
          <p:nvPr/>
        </p:nvGrpSpPr>
        <p:grpSpPr bwMode="auto">
          <a:xfrm>
            <a:off x="1614487" y="544514"/>
            <a:ext cx="5610225" cy="5829300"/>
            <a:chOff x="1488" y="960"/>
            <a:chExt cx="3120" cy="2448"/>
          </a:xfrm>
        </p:grpSpPr>
        <p:sp>
          <p:nvSpPr>
            <p:cNvPr id="92" name="Line 4"/>
            <p:cNvSpPr>
              <a:spLocks noChangeShapeType="1"/>
            </p:cNvSpPr>
            <p:nvPr/>
          </p:nvSpPr>
          <p:spPr bwMode="auto">
            <a:xfrm flipV="1">
              <a:off x="1488" y="960"/>
              <a:ext cx="0" cy="24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93" name="Line 5"/>
            <p:cNvSpPr>
              <a:spLocks noChangeShapeType="1"/>
            </p:cNvSpPr>
            <p:nvPr/>
          </p:nvSpPr>
          <p:spPr bwMode="auto">
            <a:xfrm flipV="1">
              <a:off x="1488" y="3408"/>
              <a:ext cx="31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sp>
        <p:nvSpPr>
          <p:cNvPr id="94" name="Text Box 6"/>
          <p:cNvSpPr txBox="1">
            <a:spLocks noChangeArrowheads="1"/>
          </p:cNvSpPr>
          <p:nvPr/>
        </p:nvSpPr>
        <p:spPr bwMode="auto">
          <a:xfrm>
            <a:off x="5844247" y="6080533"/>
            <a:ext cx="13053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 smtClean="0">
                <a:latin typeface="Calibri" panose="020F0502020204030204" pitchFamily="34" charset="0"/>
              </a:rPr>
              <a:t>Number</a:t>
            </a:r>
            <a:r>
              <a:rPr lang="fr-FR" sz="1200" b="1" dirty="0" smtClean="0">
                <a:latin typeface="Calibri" panose="020F0502020204030204" pitchFamily="34" charset="0"/>
              </a:rPr>
              <a:t> of </a:t>
            </a:r>
            <a:r>
              <a:rPr lang="fr-FR" sz="1200" b="1" dirty="0" err="1" smtClean="0">
                <a:latin typeface="Calibri" panose="020F0502020204030204" pitchFamily="34" charset="0"/>
              </a:rPr>
              <a:t>flights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95" name="Text Box 7"/>
          <p:cNvSpPr txBox="1">
            <a:spLocks noChangeArrowheads="1"/>
          </p:cNvSpPr>
          <p:nvPr/>
        </p:nvSpPr>
        <p:spPr bwMode="auto">
          <a:xfrm>
            <a:off x="1655762" y="485776"/>
            <a:ext cx="7528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err="1" smtClean="0">
                <a:latin typeface="Calibri" panose="020F0502020204030204" pitchFamily="34" charset="0"/>
              </a:rPr>
              <a:t>Flaw</a:t>
            </a:r>
            <a:r>
              <a:rPr lang="fr-FR" sz="1200" b="1" dirty="0" smtClean="0">
                <a:latin typeface="Calibri" panose="020F0502020204030204" pitchFamily="34" charset="0"/>
              </a:rPr>
              <a:t> size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96" name="Freeform 8"/>
          <p:cNvSpPr>
            <a:spLocks/>
          </p:cNvSpPr>
          <p:nvPr/>
        </p:nvSpPr>
        <p:spPr bwMode="auto">
          <a:xfrm>
            <a:off x="1952624" y="4411664"/>
            <a:ext cx="657225" cy="1585912"/>
          </a:xfrm>
          <a:custGeom>
            <a:avLst/>
            <a:gdLst>
              <a:gd name="T0" fmla="*/ 0 w 414"/>
              <a:gd name="T1" fmla="*/ 999 h 999"/>
              <a:gd name="T2" fmla="*/ 189 w 414"/>
              <a:gd name="T3" fmla="*/ 612 h 999"/>
              <a:gd name="T4" fmla="*/ 414 w 414"/>
              <a:gd name="T5" fmla="*/ 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4" h="999">
                <a:moveTo>
                  <a:pt x="0" y="999"/>
                </a:moveTo>
                <a:cubicBezTo>
                  <a:pt x="60" y="889"/>
                  <a:pt x="120" y="779"/>
                  <a:pt x="189" y="612"/>
                </a:cubicBezTo>
                <a:cubicBezTo>
                  <a:pt x="258" y="445"/>
                  <a:pt x="336" y="222"/>
                  <a:pt x="414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97" name="Freeform 9"/>
          <p:cNvSpPr>
            <a:spLocks/>
          </p:cNvSpPr>
          <p:nvPr/>
        </p:nvSpPr>
        <p:spPr bwMode="auto">
          <a:xfrm>
            <a:off x="2595562" y="3344864"/>
            <a:ext cx="242887" cy="1100137"/>
          </a:xfrm>
          <a:custGeom>
            <a:avLst/>
            <a:gdLst>
              <a:gd name="T0" fmla="*/ 0 w 153"/>
              <a:gd name="T1" fmla="*/ 693 h 693"/>
              <a:gd name="T2" fmla="*/ 63 w 153"/>
              <a:gd name="T3" fmla="*/ 423 h 693"/>
              <a:gd name="T4" fmla="*/ 153 w 153"/>
              <a:gd name="T5" fmla="*/ 0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3" h="693">
                <a:moveTo>
                  <a:pt x="0" y="693"/>
                </a:moveTo>
                <a:cubicBezTo>
                  <a:pt x="19" y="615"/>
                  <a:pt x="38" y="538"/>
                  <a:pt x="63" y="423"/>
                </a:cubicBezTo>
                <a:cubicBezTo>
                  <a:pt x="88" y="308"/>
                  <a:pt x="120" y="154"/>
                  <a:pt x="153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98" name="Text Box 10"/>
          <p:cNvSpPr txBox="1">
            <a:spLocks noChangeArrowheads="1"/>
          </p:cNvSpPr>
          <p:nvPr/>
        </p:nvSpPr>
        <p:spPr bwMode="auto">
          <a:xfrm>
            <a:off x="5375274" y="3190876"/>
            <a:ext cx="1309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200" b="1">
                <a:latin typeface="Calibri" panose="020F0502020204030204" pitchFamily="34" charset="0"/>
              </a:rPr>
              <a:t>Taille critique</a:t>
            </a:r>
          </a:p>
          <a:p>
            <a:pPr algn="ctr"/>
            <a:r>
              <a:rPr lang="fr-FR" sz="1200" b="1">
                <a:latin typeface="Calibri" panose="020F0502020204030204" pitchFamily="34" charset="0"/>
              </a:rPr>
              <a:t>à la charge limite</a:t>
            </a:r>
            <a:endParaRPr lang="en-GB" sz="1200" b="1">
              <a:latin typeface="Calibri" panose="020F0502020204030204" pitchFamily="34" charset="0"/>
            </a:endParaRPr>
          </a:p>
        </p:txBody>
      </p:sp>
      <p:sp>
        <p:nvSpPr>
          <p:cNvPr id="99" name="Text Box 11"/>
          <p:cNvSpPr txBox="1">
            <a:spLocks noChangeArrowheads="1"/>
          </p:cNvSpPr>
          <p:nvPr/>
        </p:nvSpPr>
        <p:spPr bwMode="auto">
          <a:xfrm>
            <a:off x="2838449" y="3314701"/>
            <a:ext cx="1366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1200" b="1" dirty="0" smtClean="0">
                <a:latin typeface="Calibri" panose="020F0502020204030204" pitchFamily="34" charset="0"/>
              </a:rPr>
              <a:t>Value of </a:t>
            </a:r>
            <a:r>
              <a:rPr lang="fr-FR" sz="1200" b="1" dirty="0">
                <a:latin typeface="Calibri" panose="020F0502020204030204" pitchFamily="34" charset="0"/>
              </a:rPr>
              <a:t>« </a:t>
            </a:r>
            <a:r>
              <a:rPr lang="fr-FR" sz="1200" b="1" dirty="0" smtClean="0">
                <a:latin typeface="Calibri" panose="020F0502020204030204" pitchFamily="34" charset="0"/>
              </a:rPr>
              <a:t>sure</a:t>
            </a:r>
            <a:r>
              <a:rPr lang="fr-FR" sz="1200" b="1" dirty="0">
                <a:latin typeface="Calibri" panose="020F0502020204030204" pitchFamily="34" charset="0"/>
              </a:rPr>
              <a:t> » </a:t>
            </a:r>
            <a:r>
              <a:rPr lang="fr-FR" sz="1200" b="1" dirty="0" err="1" smtClean="0">
                <a:latin typeface="Calibri" panose="020F0502020204030204" pitchFamily="34" charset="0"/>
              </a:rPr>
              <a:t>detection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100" name="Line 12"/>
          <p:cNvSpPr>
            <a:spLocks noChangeShapeType="1"/>
          </p:cNvSpPr>
          <p:nvPr/>
        </p:nvSpPr>
        <p:spPr bwMode="auto">
          <a:xfrm flipH="1" flipV="1">
            <a:off x="2793999" y="3579814"/>
            <a:ext cx="295275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01" name="Oval 13"/>
          <p:cNvSpPr>
            <a:spLocks noChangeArrowheads="1"/>
          </p:cNvSpPr>
          <p:nvPr/>
        </p:nvSpPr>
        <p:spPr bwMode="auto">
          <a:xfrm>
            <a:off x="2747962" y="3536951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02" name="Text Box 14"/>
          <p:cNvSpPr txBox="1">
            <a:spLocks noChangeArrowheads="1"/>
          </p:cNvSpPr>
          <p:nvPr/>
        </p:nvSpPr>
        <p:spPr bwMode="auto">
          <a:xfrm>
            <a:off x="2586037" y="4352926"/>
            <a:ext cx="13668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1200" b="1" dirty="0" err="1" smtClean="0">
                <a:latin typeface="Calibri" panose="020F0502020204030204" pitchFamily="34" charset="0"/>
              </a:rPr>
              <a:t>Critical</a:t>
            </a:r>
            <a:r>
              <a:rPr lang="fr-FR" sz="1200" b="1" dirty="0" smtClean="0">
                <a:latin typeface="Calibri" panose="020F0502020204030204" pitchFamily="34" charset="0"/>
              </a:rPr>
              <a:t> size </a:t>
            </a:r>
            <a:r>
              <a:rPr lang="fr-FR" sz="1200" b="1" dirty="0" err="1" smtClean="0">
                <a:latin typeface="Calibri" panose="020F0502020204030204" pitchFamily="34" charset="0"/>
              </a:rPr>
              <a:t>at</a:t>
            </a:r>
            <a:r>
              <a:rPr lang="fr-FR" sz="1200" b="1" dirty="0" smtClean="0">
                <a:latin typeface="Calibri" panose="020F0502020204030204" pitchFamily="34" charset="0"/>
              </a:rPr>
              <a:t> </a:t>
            </a:r>
            <a:r>
              <a:rPr lang="fr-FR" sz="1200" b="1" dirty="0" err="1" smtClean="0">
                <a:latin typeface="Calibri" panose="020F0502020204030204" pitchFamily="34" charset="0"/>
              </a:rPr>
              <a:t>limit</a:t>
            </a:r>
            <a:r>
              <a:rPr lang="fr-FR" sz="1200" b="1" dirty="0" smtClean="0">
                <a:latin typeface="Calibri" panose="020F0502020204030204" pitchFamily="34" charset="0"/>
              </a:rPr>
              <a:t> </a:t>
            </a:r>
            <a:r>
              <a:rPr lang="fr-FR" sz="1200" b="1" dirty="0" err="1" smtClean="0">
                <a:latin typeface="Calibri" panose="020F0502020204030204" pitchFamily="34" charset="0"/>
              </a:rPr>
              <a:t>load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103" name="Line 15"/>
          <p:cNvSpPr>
            <a:spLocks noChangeShapeType="1"/>
          </p:cNvSpPr>
          <p:nvPr/>
        </p:nvSpPr>
        <p:spPr bwMode="auto">
          <a:xfrm flipH="1" flipV="1">
            <a:off x="2541587" y="4618039"/>
            <a:ext cx="295275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04" name="Oval 16"/>
          <p:cNvSpPr>
            <a:spLocks noChangeArrowheads="1"/>
          </p:cNvSpPr>
          <p:nvPr/>
        </p:nvSpPr>
        <p:spPr bwMode="auto">
          <a:xfrm>
            <a:off x="2495549" y="4575176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05" name="Text Box 18"/>
          <p:cNvSpPr txBox="1">
            <a:spLocks noChangeArrowheads="1"/>
          </p:cNvSpPr>
          <p:nvPr/>
        </p:nvSpPr>
        <p:spPr bwMode="auto">
          <a:xfrm>
            <a:off x="2198687" y="160972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fr-FR">
              <a:latin typeface="Calibri" panose="020F0502020204030204" pitchFamily="34" charset="0"/>
            </a:endParaRPr>
          </a:p>
        </p:txBody>
      </p:sp>
      <p:grpSp>
        <p:nvGrpSpPr>
          <p:cNvPr id="106" name="Group 20"/>
          <p:cNvGrpSpPr>
            <a:grpSpLocks/>
          </p:cNvGrpSpPr>
          <p:nvPr/>
        </p:nvGrpSpPr>
        <p:grpSpPr bwMode="auto">
          <a:xfrm>
            <a:off x="1985961" y="1736729"/>
            <a:ext cx="1662113" cy="604838"/>
            <a:chOff x="1360" y="1075"/>
            <a:chExt cx="1047" cy="381"/>
          </a:xfrm>
        </p:grpSpPr>
        <p:sp>
          <p:nvSpPr>
            <p:cNvPr id="107" name="Rectangle 17"/>
            <p:cNvSpPr>
              <a:spLocks noChangeArrowheads="1"/>
            </p:cNvSpPr>
            <p:nvPr/>
          </p:nvSpPr>
          <p:spPr bwMode="auto">
            <a:xfrm>
              <a:off x="1410" y="1075"/>
              <a:ext cx="948" cy="3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08" name="Text Box 19"/>
            <p:cNvSpPr txBox="1">
              <a:spLocks noChangeArrowheads="1"/>
            </p:cNvSpPr>
            <p:nvPr/>
          </p:nvSpPr>
          <p:spPr bwMode="auto">
            <a:xfrm>
              <a:off x="1360" y="1132"/>
              <a:ext cx="104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200" b="1" dirty="0" smtClean="0">
                  <a:latin typeface="Calibri" panose="020F0502020204030204" pitchFamily="34" charset="0"/>
                </a:rPr>
                <a:t>Non damage-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tolerant</a:t>
              </a:r>
              <a:r>
                <a:rPr lang="fr-FR" sz="1200" b="1" dirty="0" smtClean="0">
                  <a:latin typeface="Calibri" panose="020F0502020204030204" pitchFamily="34" charset="0"/>
                </a:rPr>
                <a:t> structure</a:t>
              </a:r>
              <a:endParaRPr lang="en-GB" sz="12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109" name="Line 21"/>
          <p:cNvSpPr>
            <a:spLocks noChangeShapeType="1"/>
          </p:cNvSpPr>
          <p:nvPr/>
        </p:nvSpPr>
        <p:spPr bwMode="auto">
          <a:xfrm>
            <a:off x="2817812" y="2349501"/>
            <a:ext cx="0" cy="904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10" name="AutoShape 22"/>
          <p:cNvSpPr>
            <a:spLocks noChangeArrowheads="1"/>
          </p:cNvSpPr>
          <p:nvPr/>
        </p:nvSpPr>
        <p:spPr bwMode="auto">
          <a:xfrm rot="16200000">
            <a:off x="2603499" y="1468439"/>
            <a:ext cx="428625" cy="952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grpSp>
        <p:nvGrpSpPr>
          <p:cNvPr id="111" name="Group 26"/>
          <p:cNvGrpSpPr>
            <a:grpSpLocks/>
          </p:cNvGrpSpPr>
          <p:nvPr/>
        </p:nvGrpSpPr>
        <p:grpSpPr bwMode="auto">
          <a:xfrm>
            <a:off x="1985962" y="823914"/>
            <a:ext cx="1662112" cy="466725"/>
            <a:chOff x="1292" y="485"/>
            <a:chExt cx="1047" cy="294"/>
          </a:xfrm>
        </p:grpSpPr>
        <p:sp>
          <p:nvSpPr>
            <p:cNvPr id="112" name="Rectangle 24"/>
            <p:cNvSpPr>
              <a:spLocks noChangeArrowheads="1"/>
            </p:cNvSpPr>
            <p:nvPr/>
          </p:nvSpPr>
          <p:spPr bwMode="auto">
            <a:xfrm>
              <a:off x="1342" y="485"/>
              <a:ext cx="948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13" name="Text Box 25"/>
            <p:cNvSpPr txBox="1">
              <a:spLocks noChangeArrowheads="1"/>
            </p:cNvSpPr>
            <p:nvPr/>
          </p:nvSpPr>
          <p:spPr bwMode="auto">
            <a:xfrm>
              <a:off x="1292" y="487"/>
              <a:ext cx="104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200" b="1" dirty="0" smtClean="0">
                  <a:latin typeface="Calibri" panose="020F0502020204030204" pitchFamily="34" charset="0"/>
                </a:rPr>
                <a:t>To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be</a:t>
              </a:r>
              <a:r>
                <a:rPr lang="fr-FR" sz="1200" b="1" dirty="0" smtClean="0">
                  <a:latin typeface="Calibri" panose="020F0502020204030204" pitchFamily="34" charset="0"/>
                </a:rPr>
                <a:t>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assessed</a:t>
              </a:r>
              <a:r>
                <a:rPr lang="fr-FR" sz="1200" b="1" dirty="0" smtClean="0">
                  <a:latin typeface="Calibri" panose="020F0502020204030204" pitchFamily="34" charset="0"/>
                </a:rPr>
                <a:t> in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safe</a:t>
              </a:r>
              <a:r>
                <a:rPr lang="fr-FR" sz="1200" b="1" dirty="0" smtClean="0">
                  <a:latin typeface="Calibri" panose="020F0502020204030204" pitchFamily="34" charset="0"/>
                </a:rPr>
                <a:t> life</a:t>
              </a:r>
              <a:endParaRPr lang="en-GB" sz="12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114" name="Freeform 27"/>
          <p:cNvSpPr>
            <a:spLocks/>
          </p:cNvSpPr>
          <p:nvPr/>
        </p:nvSpPr>
        <p:spPr bwMode="auto">
          <a:xfrm>
            <a:off x="2352674" y="3397251"/>
            <a:ext cx="2828925" cy="2590800"/>
          </a:xfrm>
          <a:custGeom>
            <a:avLst/>
            <a:gdLst>
              <a:gd name="T0" fmla="*/ 0 w 1782"/>
              <a:gd name="T1" fmla="*/ 1632 h 1632"/>
              <a:gd name="T2" fmla="*/ 288 w 1782"/>
              <a:gd name="T3" fmla="*/ 1554 h 1632"/>
              <a:gd name="T4" fmla="*/ 588 w 1782"/>
              <a:gd name="T5" fmla="*/ 1440 h 1632"/>
              <a:gd name="T6" fmla="*/ 1026 w 1782"/>
              <a:gd name="T7" fmla="*/ 1152 h 1632"/>
              <a:gd name="T8" fmla="*/ 1338 w 1782"/>
              <a:gd name="T9" fmla="*/ 840 h 1632"/>
              <a:gd name="T10" fmla="*/ 1632 w 1782"/>
              <a:gd name="T11" fmla="*/ 426 h 1632"/>
              <a:gd name="T12" fmla="*/ 1782 w 1782"/>
              <a:gd name="T13" fmla="*/ 0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2" h="1632">
                <a:moveTo>
                  <a:pt x="0" y="1632"/>
                </a:moveTo>
                <a:cubicBezTo>
                  <a:pt x="48" y="1619"/>
                  <a:pt x="190" y="1586"/>
                  <a:pt x="288" y="1554"/>
                </a:cubicBezTo>
                <a:cubicBezTo>
                  <a:pt x="386" y="1522"/>
                  <a:pt x="465" y="1507"/>
                  <a:pt x="588" y="1440"/>
                </a:cubicBezTo>
                <a:cubicBezTo>
                  <a:pt x="711" y="1373"/>
                  <a:pt x="901" y="1252"/>
                  <a:pt x="1026" y="1152"/>
                </a:cubicBezTo>
                <a:cubicBezTo>
                  <a:pt x="1151" y="1052"/>
                  <a:pt x="1237" y="961"/>
                  <a:pt x="1338" y="840"/>
                </a:cubicBezTo>
                <a:cubicBezTo>
                  <a:pt x="1439" y="719"/>
                  <a:pt x="1558" y="566"/>
                  <a:pt x="1632" y="426"/>
                </a:cubicBezTo>
                <a:cubicBezTo>
                  <a:pt x="1706" y="286"/>
                  <a:pt x="1744" y="143"/>
                  <a:pt x="1782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15" name="Line 29"/>
          <p:cNvSpPr>
            <a:spLocks noChangeShapeType="1"/>
          </p:cNvSpPr>
          <p:nvPr/>
        </p:nvSpPr>
        <p:spPr bwMode="auto">
          <a:xfrm flipH="1" flipV="1">
            <a:off x="4313237" y="4913314"/>
            <a:ext cx="295275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16" name="Oval 30"/>
          <p:cNvSpPr>
            <a:spLocks noChangeArrowheads="1"/>
          </p:cNvSpPr>
          <p:nvPr/>
        </p:nvSpPr>
        <p:spPr bwMode="auto">
          <a:xfrm>
            <a:off x="4267199" y="4870451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17" name="Text Box 31"/>
          <p:cNvSpPr txBox="1">
            <a:spLocks noChangeArrowheads="1"/>
          </p:cNvSpPr>
          <p:nvPr/>
        </p:nvSpPr>
        <p:spPr bwMode="auto">
          <a:xfrm>
            <a:off x="4514849" y="4695826"/>
            <a:ext cx="1366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1200" b="1" dirty="0" smtClean="0">
                <a:latin typeface="Calibri" panose="020F0502020204030204" pitchFamily="34" charset="0"/>
              </a:rPr>
              <a:t>Value of « sure » </a:t>
            </a:r>
            <a:r>
              <a:rPr lang="fr-FR" sz="1200" b="1" dirty="0" err="1" smtClean="0">
                <a:latin typeface="Calibri" panose="020F0502020204030204" pitchFamily="34" charset="0"/>
              </a:rPr>
              <a:t>detection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118" name="Line 32"/>
          <p:cNvSpPr>
            <a:spLocks noChangeShapeType="1"/>
          </p:cNvSpPr>
          <p:nvPr/>
        </p:nvSpPr>
        <p:spPr bwMode="auto">
          <a:xfrm flipH="1" flipV="1">
            <a:off x="5165724" y="3408364"/>
            <a:ext cx="295275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19" name="Oval 33"/>
          <p:cNvSpPr>
            <a:spLocks noChangeArrowheads="1"/>
          </p:cNvSpPr>
          <p:nvPr/>
        </p:nvSpPr>
        <p:spPr bwMode="auto">
          <a:xfrm>
            <a:off x="5119687" y="3365501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20" name="Line 34"/>
          <p:cNvSpPr>
            <a:spLocks noChangeShapeType="1"/>
          </p:cNvSpPr>
          <p:nvPr/>
        </p:nvSpPr>
        <p:spPr bwMode="auto">
          <a:xfrm>
            <a:off x="4295774" y="2892426"/>
            <a:ext cx="0" cy="200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21" name="Line 35"/>
          <p:cNvSpPr>
            <a:spLocks noChangeShapeType="1"/>
          </p:cNvSpPr>
          <p:nvPr/>
        </p:nvSpPr>
        <p:spPr bwMode="auto">
          <a:xfrm>
            <a:off x="5153024" y="2830514"/>
            <a:ext cx="4763" cy="5857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22" name="Line 36"/>
          <p:cNvSpPr>
            <a:spLocks noChangeShapeType="1"/>
          </p:cNvSpPr>
          <p:nvPr/>
        </p:nvSpPr>
        <p:spPr bwMode="auto">
          <a:xfrm>
            <a:off x="4305299" y="2897189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23" name="Text Box 37"/>
          <p:cNvSpPr txBox="1">
            <a:spLocks noChangeArrowheads="1"/>
          </p:cNvSpPr>
          <p:nvPr/>
        </p:nvSpPr>
        <p:spPr bwMode="auto">
          <a:xfrm>
            <a:off x="4205287" y="2464100"/>
            <a:ext cx="11406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200" b="1" dirty="0" smtClean="0">
                <a:latin typeface="Calibri" panose="020F0502020204030204" pitchFamily="34" charset="0"/>
              </a:rPr>
              <a:t>inspection </a:t>
            </a:r>
            <a:r>
              <a:rPr lang="fr-FR" sz="1200" b="1" dirty="0" err="1" smtClean="0">
                <a:latin typeface="Calibri" panose="020F0502020204030204" pitchFamily="34" charset="0"/>
              </a:rPr>
              <a:t>period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grpSp>
        <p:nvGrpSpPr>
          <p:cNvPr id="124" name="Group 41"/>
          <p:cNvGrpSpPr>
            <a:grpSpLocks/>
          </p:cNvGrpSpPr>
          <p:nvPr/>
        </p:nvGrpSpPr>
        <p:grpSpPr bwMode="auto">
          <a:xfrm>
            <a:off x="5756274" y="3779839"/>
            <a:ext cx="1522413" cy="2284412"/>
            <a:chOff x="3638" y="2437"/>
            <a:chExt cx="959" cy="1439"/>
          </a:xfrm>
        </p:grpSpPr>
        <p:sp>
          <p:nvSpPr>
            <p:cNvPr id="125" name="Freeform 38"/>
            <p:cNvSpPr>
              <a:spLocks/>
            </p:cNvSpPr>
            <p:nvPr/>
          </p:nvSpPr>
          <p:spPr bwMode="auto">
            <a:xfrm>
              <a:off x="4250" y="2437"/>
              <a:ext cx="347" cy="541"/>
            </a:xfrm>
            <a:custGeom>
              <a:avLst/>
              <a:gdLst>
                <a:gd name="T0" fmla="*/ 132 w 347"/>
                <a:gd name="T1" fmla="*/ 73 h 541"/>
                <a:gd name="T2" fmla="*/ 137 w 347"/>
                <a:gd name="T3" fmla="*/ 25 h 541"/>
                <a:gd name="T4" fmla="*/ 210 w 347"/>
                <a:gd name="T5" fmla="*/ 45 h 541"/>
                <a:gd name="T6" fmla="*/ 235 w 347"/>
                <a:gd name="T7" fmla="*/ 40 h 541"/>
                <a:gd name="T8" fmla="*/ 249 w 347"/>
                <a:gd name="T9" fmla="*/ 0 h 541"/>
                <a:gd name="T10" fmla="*/ 347 w 347"/>
                <a:gd name="T11" fmla="*/ 28 h 541"/>
                <a:gd name="T12" fmla="*/ 334 w 347"/>
                <a:gd name="T13" fmla="*/ 86 h 541"/>
                <a:gd name="T14" fmla="*/ 269 w 347"/>
                <a:gd name="T15" fmla="*/ 288 h 541"/>
                <a:gd name="T16" fmla="*/ 178 w 347"/>
                <a:gd name="T17" fmla="*/ 495 h 541"/>
                <a:gd name="T18" fmla="*/ 155 w 347"/>
                <a:gd name="T19" fmla="*/ 541 h 541"/>
                <a:gd name="T20" fmla="*/ 70 w 347"/>
                <a:gd name="T21" fmla="*/ 507 h 541"/>
                <a:gd name="T22" fmla="*/ 79 w 347"/>
                <a:gd name="T23" fmla="*/ 472 h 541"/>
                <a:gd name="T24" fmla="*/ 80 w 347"/>
                <a:gd name="T25" fmla="*/ 451 h 541"/>
                <a:gd name="T26" fmla="*/ 37 w 347"/>
                <a:gd name="T27" fmla="*/ 419 h 541"/>
                <a:gd name="T28" fmla="*/ 0 w 347"/>
                <a:gd name="T29" fmla="*/ 406 h 541"/>
                <a:gd name="T30" fmla="*/ 22 w 347"/>
                <a:gd name="T31" fmla="*/ 367 h 541"/>
                <a:gd name="T32" fmla="*/ 68 w 347"/>
                <a:gd name="T33" fmla="*/ 385 h 541"/>
                <a:gd name="T34" fmla="*/ 99 w 347"/>
                <a:gd name="T35" fmla="*/ 397 h 541"/>
                <a:gd name="T36" fmla="*/ 116 w 347"/>
                <a:gd name="T37" fmla="*/ 388 h 541"/>
                <a:gd name="T38" fmla="*/ 152 w 347"/>
                <a:gd name="T39" fmla="*/ 309 h 541"/>
                <a:gd name="T40" fmla="*/ 144 w 347"/>
                <a:gd name="T41" fmla="*/ 289 h 541"/>
                <a:gd name="T42" fmla="*/ 125 w 347"/>
                <a:gd name="T43" fmla="*/ 273 h 541"/>
                <a:gd name="T44" fmla="*/ 70 w 347"/>
                <a:gd name="T45" fmla="*/ 257 h 541"/>
                <a:gd name="T46" fmla="*/ 91 w 347"/>
                <a:gd name="T47" fmla="*/ 197 h 541"/>
                <a:gd name="T48" fmla="*/ 147 w 347"/>
                <a:gd name="T49" fmla="*/ 219 h 541"/>
                <a:gd name="T50" fmla="*/ 184 w 347"/>
                <a:gd name="T51" fmla="*/ 217 h 541"/>
                <a:gd name="T52" fmla="*/ 205 w 347"/>
                <a:gd name="T53" fmla="*/ 157 h 541"/>
                <a:gd name="T54" fmla="*/ 210 w 347"/>
                <a:gd name="T55" fmla="*/ 109 h 541"/>
                <a:gd name="T56" fmla="*/ 192 w 347"/>
                <a:gd name="T57" fmla="*/ 93 h 541"/>
                <a:gd name="T58" fmla="*/ 132 w 347"/>
                <a:gd name="T59" fmla="*/ 73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7" h="541">
                  <a:moveTo>
                    <a:pt x="132" y="73"/>
                  </a:moveTo>
                  <a:lnTo>
                    <a:pt x="137" y="25"/>
                  </a:lnTo>
                  <a:lnTo>
                    <a:pt x="210" y="45"/>
                  </a:lnTo>
                  <a:lnTo>
                    <a:pt x="235" y="40"/>
                  </a:lnTo>
                  <a:lnTo>
                    <a:pt x="249" y="0"/>
                  </a:lnTo>
                  <a:cubicBezTo>
                    <a:pt x="249" y="0"/>
                    <a:pt x="298" y="14"/>
                    <a:pt x="347" y="28"/>
                  </a:cubicBezTo>
                  <a:cubicBezTo>
                    <a:pt x="344" y="57"/>
                    <a:pt x="347" y="43"/>
                    <a:pt x="334" y="86"/>
                  </a:cubicBezTo>
                  <a:cubicBezTo>
                    <a:pt x="321" y="129"/>
                    <a:pt x="295" y="220"/>
                    <a:pt x="269" y="288"/>
                  </a:cubicBezTo>
                  <a:cubicBezTo>
                    <a:pt x="243" y="356"/>
                    <a:pt x="197" y="453"/>
                    <a:pt x="178" y="495"/>
                  </a:cubicBezTo>
                  <a:lnTo>
                    <a:pt x="155" y="541"/>
                  </a:lnTo>
                  <a:lnTo>
                    <a:pt x="70" y="507"/>
                  </a:lnTo>
                  <a:lnTo>
                    <a:pt x="79" y="472"/>
                  </a:lnTo>
                  <a:lnTo>
                    <a:pt x="80" y="451"/>
                  </a:lnTo>
                  <a:lnTo>
                    <a:pt x="37" y="419"/>
                  </a:lnTo>
                  <a:lnTo>
                    <a:pt x="0" y="406"/>
                  </a:lnTo>
                  <a:lnTo>
                    <a:pt x="22" y="367"/>
                  </a:lnTo>
                  <a:lnTo>
                    <a:pt x="68" y="385"/>
                  </a:lnTo>
                  <a:lnTo>
                    <a:pt x="99" y="397"/>
                  </a:lnTo>
                  <a:lnTo>
                    <a:pt x="116" y="388"/>
                  </a:lnTo>
                  <a:lnTo>
                    <a:pt x="152" y="309"/>
                  </a:lnTo>
                  <a:lnTo>
                    <a:pt x="144" y="289"/>
                  </a:lnTo>
                  <a:lnTo>
                    <a:pt x="125" y="273"/>
                  </a:lnTo>
                  <a:lnTo>
                    <a:pt x="70" y="257"/>
                  </a:lnTo>
                  <a:lnTo>
                    <a:pt x="91" y="197"/>
                  </a:lnTo>
                  <a:lnTo>
                    <a:pt x="147" y="219"/>
                  </a:lnTo>
                  <a:lnTo>
                    <a:pt x="184" y="217"/>
                  </a:lnTo>
                  <a:lnTo>
                    <a:pt x="205" y="157"/>
                  </a:lnTo>
                  <a:lnTo>
                    <a:pt x="210" y="109"/>
                  </a:lnTo>
                  <a:lnTo>
                    <a:pt x="192" y="93"/>
                  </a:lnTo>
                  <a:lnTo>
                    <a:pt x="132" y="73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26" name="Freeform 39"/>
            <p:cNvSpPr>
              <a:spLocks/>
            </p:cNvSpPr>
            <p:nvPr/>
          </p:nvSpPr>
          <p:spPr bwMode="auto">
            <a:xfrm>
              <a:off x="3638" y="3396"/>
              <a:ext cx="475" cy="480"/>
            </a:xfrm>
            <a:custGeom>
              <a:avLst/>
              <a:gdLst>
                <a:gd name="T0" fmla="*/ 259 w 475"/>
                <a:gd name="T1" fmla="*/ 33 h 480"/>
                <a:gd name="T2" fmla="*/ 298 w 475"/>
                <a:gd name="T3" fmla="*/ 0 h 480"/>
                <a:gd name="T4" fmla="*/ 341 w 475"/>
                <a:gd name="T5" fmla="*/ 42 h 480"/>
                <a:gd name="T6" fmla="*/ 366 w 475"/>
                <a:gd name="T7" fmla="*/ 49 h 480"/>
                <a:gd name="T8" fmla="*/ 402 w 475"/>
                <a:gd name="T9" fmla="*/ 18 h 480"/>
                <a:gd name="T10" fmla="*/ 475 w 475"/>
                <a:gd name="T11" fmla="*/ 90 h 480"/>
                <a:gd name="T12" fmla="*/ 442 w 475"/>
                <a:gd name="T13" fmla="*/ 138 h 480"/>
                <a:gd name="T14" fmla="*/ 292 w 475"/>
                <a:gd name="T15" fmla="*/ 300 h 480"/>
                <a:gd name="T16" fmla="*/ 123 w 475"/>
                <a:gd name="T17" fmla="*/ 439 h 480"/>
                <a:gd name="T18" fmla="*/ 52 w 475"/>
                <a:gd name="T19" fmla="*/ 480 h 480"/>
                <a:gd name="T20" fmla="*/ 0 w 475"/>
                <a:gd name="T21" fmla="*/ 394 h 480"/>
                <a:gd name="T22" fmla="*/ 39 w 475"/>
                <a:gd name="T23" fmla="*/ 371 h 480"/>
                <a:gd name="T24" fmla="*/ 49 w 475"/>
                <a:gd name="T25" fmla="*/ 352 h 480"/>
                <a:gd name="T26" fmla="*/ 24 w 475"/>
                <a:gd name="T27" fmla="*/ 304 h 480"/>
                <a:gd name="T28" fmla="*/ 8 w 475"/>
                <a:gd name="T29" fmla="*/ 268 h 480"/>
                <a:gd name="T30" fmla="*/ 33 w 475"/>
                <a:gd name="T31" fmla="*/ 251 h 480"/>
                <a:gd name="T32" fmla="*/ 66 w 475"/>
                <a:gd name="T33" fmla="*/ 278 h 480"/>
                <a:gd name="T34" fmla="*/ 90 w 475"/>
                <a:gd name="T35" fmla="*/ 311 h 480"/>
                <a:gd name="T36" fmla="*/ 109 w 475"/>
                <a:gd name="T37" fmla="*/ 310 h 480"/>
                <a:gd name="T38" fmla="*/ 175 w 475"/>
                <a:gd name="T39" fmla="*/ 255 h 480"/>
                <a:gd name="T40" fmla="*/ 176 w 475"/>
                <a:gd name="T41" fmla="*/ 233 h 480"/>
                <a:gd name="T42" fmla="*/ 166 w 475"/>
                <a:gd name="T43" fmla="*/ 211 h 480"/>
                <a:gd name="T44" fmla="*/ 145 w 475"/>
                <a:gd name="T45" fmla="*/ 165 h 480"/>
                <a:gd name="T46" fmla="*/ 142 w 475"/>
                <a:gd name="T47" fmla="*/ 154 h 480"/>
                <a:gd name="T48" fmla="*/ 178 w 475"/>
                <a:gd name="T49" fmla="*/ 132 h 480"/>
                <a:gd name="T50" fmla="*/ 210 w 475"/>
                <a:gd name="T51" fmla="*/ 172 h 480"/>
                <a:gd name="T52" fmla="*/ 244 w 475"/>
                <a:gd name="T53" fmla="*/ 186 h 480"/>
                <a:gd name="T54" fmla="*/ 288 w 475"/>
                <a:gd name="T55" fmla="*/ 140 h 480"/>
                <a:gd name="T56" fmla="*/ 314 w 475"/>
                <a:gd name="T57" fmla="*/ 100 h 480"/>
                <a:gd name="T58" fmla="*/ 304 w 475"/>
                <a:gd name="T59" fmla="*/ 78 h 480"/>
                <a:gd name="T60" fmla="*/ 259 w 475"/>
                <a:gd name="T61" fmla="*/ 3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5" h="480">
                  <a:moveTo>
                    <a:pt x="259" y="33"/>
                  </a:moveTo>
                  <a:lnTo>
                    <a:pt x="298" y="0"/>
                  </a:lnTo>
                  <a:lnTo>
                    <a:pt x="341" y="42"/>
                  </a:lnTo>
                  <a:lnTo>
                    <a:pt x="366" y="49"/>
                  </a:lnTo>
                  <a:lnTo>
                    <a:pt x="402" y="18"/>
                  </a:lnTo>
                  <a:lnTo>
                    <a:pt x="475" y="90"/>
                  </a:lnTo>
                  <a:lnTo>
                    <a:pt x="442" y="138"/>
                  </a:lnTo>
                  <a:cubicBezTo>
                    <a:pt x="412" y="173"/>
                    <a:pt x="345" y="250"/>
                    <a:pt x="292" y="300"/>
                  </a:cubicBezTo>
                  <a:cubicBezTo>
                    <a:pt x="239" y="350"/>
                    <a:pt x="163" y="409"/>
                    <a:pt x="123" y="439"/>
                  </a:cubicBezTo>
                  <a:lnTo>
                    <a:pt x="52" y="480"/>
                  </a:lnTo>
                  <a:lnTo>
                    <a:pt x="0" y="394"/>
                  </a:lnTo>
                  <a:lnTo>
                    <a:pt x="39" y="371"/>
                  </a:lnTo>
                  <a:lnTo>
                    <a:pt x="49" y="352"/>
                  </a:lnTo>
                  <a:lnTo>
                    <a:pt x="24" y="304"/>
                  </a:lnTo>
                  <a:lnTo>
                    <a:pt x="8" y="268"/>
                  </a:lnTo>
                  <a:lnTo>
                    <a:pt x="33" y="251"/>
                  </a:lnTo>
                  <a:lnTo>
                    <a:pt x="66" y="278"/>
                  </a:lnTo>
                  <a:lnTo>
                    <a:pt x="90" y="311"/>
                  </a:lnTo>
                  <a:lnTo>
                    <a:pt x="109" y="310"/>
                  </a:lnTo>
                  <a:lnTo>
                    <a:pt x="175" y="255"/>
                  </a:lnTo>
                  <a:lnTo>
                    <a:pt x="176" y="233"/>
                  </a:lnTo>
                  <a:lnTo>
                    <a:pt x="166" y="211"/>
                  </a:lnTo>
                  <a:lnTo>
                    <a:pt x="145" y="165"/>
                  </a:lnTo>
                  <a:lnTo>
                    <a:pt x="142" y="154"/>
                  </a:lnTo>
                  <a:lnTo>
                    <a:pt x="178" y="132"/>
                  </a:lnTo>
                  <a:lnTo>
                    <a:pt x="210" y="172"/>
                  </a:lnTo>
                  <a:lnTo>
                    <a:pt x="244" y="186"/>
                  </a:lnTo>
                  <a:lnTo>
                    <a:pt x="288" y="140"/>
                  </a:lnTo>
                  <a:lnTo>
                    <a:pt x="314" y="100"/>
                  </a:lnTo>
                  <a:lnTo>
                    <a:pt x="304" y="78"/>
                  </a:lnTo>
                  <a:lnTo>
                    <a:pt x="259" y="33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27" name="Freeform 40" descr="Diagonales vers le bas (blanc/noir)"/>
            <p:cNvSpPr>
              <a:spLocks/>
            </p:cNvSpPr>
            <p:nvPr/>
          </p:nvSpPr>
          <p:spPr bwMode="auto">
            <a:xfrm>
              <a:off x="4013" y="2935"/>
              <a:ext cx="392" cy="551"/>
            </a:xfrm>
            <a:custGeom>
              <a:avLst/>
              <a:gdLst>
                <a:gd name="T0" fmla="*/ 64 w 392"/>
                <a:gd name="T1" fmla="*/ 424 h 551"/>
                <a:gd name="T2" fmla="*/ 26 w 392"/>
                <a:gd name="T3" fmla="*/ 386 h 551"/>
                <a:gd name="T4" fmla="*/ 0 w 392"/>
                <a:gd name="T5" fmla="*/ 356 h 551"/>
                <a:gd name="T6" fmla="*/ 25 w 392"/>
                <a:gd name="T7" fmla="*/ 323 h 551"/>
                <a:gd name="T8" fmla="*/ 43 w 392"/>
                <a:gd name="T9" fmla="*/ 335 h 551"/>
                <a:gd name="T10" fmla="*/ 58 w 392"/>
                <a:gd name="T11" fmla="*/ 348 h 551"/>
                <a:gd name="T12" fmla="*/ 91 w 392"/>
                <a:gd name="T13" fmla="*/ 373 h 551"/>
                <a:gd name="T14" fmla="*/ 108 w 392"/>
                <a:gd name="T15" fmla="*/ 366 h 551"/>
                <a:gd name="T16" fmla="*/ 155 w 392"/>
                <a:gd name="T17" fmla="*/ 294 h 551"/>
                <a:gd name="T18" fmla="*/ 149 w 392"/>
                <a:gd name="T19" fmla="*/ 272 h 551"/>
                <a:gd name="T20" fmla="*/ 119 w 392"/>
                <a:gd name="T21" fmla="*/ 253 h 551"/>
                <a:gd name="T22" fmla="*/ 95 w 392"/>
                <a:gd name="T23" fmla="*/ 233 h 551"/>
                <a:gd name="T24" fmla="*/ 93 w 392"/>
                <a:gd name="T25" fmla="*/ 207 h 551"/>
                <a:gd name="T26" fmla="*/ 121 w 392"/>
                <a:gd name="T27" fmla="*/ 175 h 551"/>
                <a:gd name="T28" fmla="*/ 163 w 392"/>
                <a:gd name="T29" fmla="*/ 204 h 551"/>
                <a:gd name="T30" fmla="*/ 189 w 392"/>
                <a:gd name="T31" fmla="*/ 217 h 551"/>
                <a:gd name="T32" fmla="*/ 228 w 392"/>
                <a:gd name="T33" fmla="*/ 150 h 551"/>
                <a:gd name="T34" fmla="*/ 235 w 392"/>
                <a:gd name="T35" fmla="*/ 123 h 551"/>
                <a:gd name="T36" fmla="*/ 209 w 392"/>
                <a:gd name="T37" fmla="*/ 99 h 551"/>
                <a:gd name="T38" fmla="*/ 169 w 392"/>
                <a:gd name="T39" fmla="*/ 69 h 551"/>
                <a:gd name="T40" fmla="*/ 196 w 392"/>
                <a:gd name="T41" fmla="*/ 14 h 551"/>
                <a:gd name="T42" fmla="*/ 249 w 392"/>
                <a:gd name="T43" fmla="*/ 41 h 551"/>
                <a:gd name="T44" fmla="*/ 275 w 392"/>
                <a:gd name="T45" fmla="*/ 40 h 551"/>
                <a:gd name="T46" fmla="*/ 300 w 392"/>
                <a:gd name="T47" fmla="*/ 0 h 551"/>
                <a:gd name="T48" fmla="*/ 392 w 392"/>
                <a:gd name="T49" fmla="*/ 46 h 551"/>
                <a:gd name="T50" fmla="*/ 374 w 392"/>
                <a:gd name="T51" fmla="*/ 102 h 551"/>
                <a:gd name="T52" fmla="*/ 280 w 392"/>
                <a:gd name="T53" fmla="*/ 302 h 551"/>
                <a:gd name="T54" fmla="*/ 161 w 392"/>
                <a:gd name="T55" fmla="*/ 485 h 551"/>
                <a:gd name="T56" fmla="*/ 103 w 392"/>
                <a:gd name="T57" fmla="*/ 551 h 551"/>
                <a:gd name="T58" fmla="*/ 31 w 392"/>
                <a:gd name="T59" fmla="*/ 483 h 551"/>
                <a:gd name="T60" fmla="*/ 57 w 392"/>
                <a:gd name="T61" fmla="*/ 449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2" h="551">
                  <a:moveTo>
                    <a:pt x="64" y="424"/>
                  </a:moveTo>
                  <a:lnTo>
                    <a:pt x="26" y="386"/>
                  </a:lnTo>
                  <a:lnTo>
                    <a:pt x="0" y="356"/>
                  </a:lnTo>
                  <a:lnTo>
                    <a:pt x="25" y="323"/>
                  </a:lnTo>
                  <a:lnTo>
                    <a:pt x="43" y="335"/>
                  </a:lnTo>
                  <a:lnTo>
                    <a:pt x="58" y="348"/>
                  </a:lnTo>
                  <a:lnTo>
                    <a:pt x="91" y="373"/>
                  </a:lnTo>
                  <a:lnTo>
                    <a:pt x="108" y="366"/>
                  </a:lnTo>
                  <a:lnTo>
                    <a:pt x="155" y="294"/>
                  </a:lnTo>
                  <a:lnTo>
                    <a:pt x="149" y="272"/>
                  </a:lnTo>
                  <a:lnTo>
                    <a:pt x="119" y="253"/>
                  </a:lnTo>
                  <a:lnTo>
                    <a:pt x="95" y="233"/>
                  </a:lnTo>
                  <a:lnTo>
                    <a:pt x="93" y="207"/>
                  </a:lnTo>
                  <a:lnTo>
                    <a:pt x="121" y="175"/>
                  </a:lnTo>
                  <a:lnTo>
                    <a:pt x="163" y="204"/>
                  </a:lnTo>
                  <a:lnTo>
                    <a:pt x="189" y="217"/>
                  </a:lnTo>
                  <a:lnTo>
                    <a:pt x="228" y="150"/>
                  </a:lnTo>
                  <a:lnTo>
                    <a:pt x="235" y="123"/>
                  </a:lnTo>
                  <a:lnTo>
                    <a:pt x="209" y="99"/>
                  </a:lnTo>
                  <a:lnTo>
                    <a:pt x="169" y="69"/>
                  </a:lnTo>
                  <a:lnTo>
                    <a:pt x="196" y="14"/>
                  </a:lnTo>
                  <a:lnTo>
                    <a:pt x="249" y="41"/>
                  </a:lnTo>
                  <a:lnTo>
                    <a:pt x="275" y="40"/>
                  </a:lnTo>
                  <a:lnTo>
                    <a:pt x="300" y="0"/>
                  </a:lnTo>
                  <a:lnTo>
                    <a:pt x="392" y="46"/>
                  </a:lnTo>
                  <a:lnTo>
                    <a:pt x="374" y="102"/>
                  </a:lnTo>
                  <a:cubicBezTo>
                    <a:pt x="356" y="144"/>
                    <a:pt x="316" y="238"/>
                    <a:pt x="280" y="302"/>
                  </a:cubicBezTo>
                  <a:cubicBezTo>
                    <a:pt x="244" y="365"/>
                    <a:pt x="190" y="444"/>
                    <a:pt x="161" y="485"/>
                  </a:cubicBezTo>
                  <a:lnTo>
                    <a:pt x="103" y="551"/>
                  </a:lnTo>
                  <a:lnTo>
                    <a:pt x="31" y="483"/>
                  </a:lnTo>
                  <a:lnTo>
                    <a:pt x="57" y="449"/>
                  </a:lnTo>
                </a:path>
              </a:pathLst>
            </a:custGeom>
            <a:gradFill>
              <a:gsLst>
                <a:gs pos="37000">
                  <a:schemeClr val="bg1">
                    <a:lumMod val="65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grpSp>
        <p:nvGrpSpPr>
          <p:cNvPr id="128" name="Group 49"/>
          <p:cNvGrpSpPr>
            <a:grpSpLocks/>
          </p:cNvGrpSpPr>
          <p:nvPr/>
        </p:nvGrpSpPr>
        <p:grpSpPr bwMode="auto">
          <a:xfrm>
            <a:off x="4343399" y="1622427"/>
            <a:ext cx="1662113" cy="766763"/>
            <a:chOff x="2736" y="838"/>
            <a:chExt cx="1047" cy="483"/>
          </a:xfrm>
        </p:grpSpPr>
        <p:sp>
          <p:nvSpPr>
            <p:cNvPr id="129" name="Rectangle 43"/>
            <p:cNvSpPr>
              <a:spLocks noChangeArrowheads="1"/>
            </p:cNvSpPr>
            <p:nvPr/>
          </p:nvSpPr>
          <p:spPr bwMode="auto">
            <a:xfrm>
              <a:off x="2790" y="838"/>
              <a:ext cx="948" cy="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30" name="Text Box 44"/>
            <p:cNvSpPr txBox="1">
              <a:spLocks noChangeArrowheads="1"/>
            </p:cNvSpPr>
            <p:nvPr/>
          </p:nvSpPr>
          <p:spPr bwMode="auto">
            <a:xfrm>
              <a:off x="2736" y="888"/>
              <a:ext cx="1047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fr-FR" sz="1200" b="1" dirty="0" smtClean="0">
                  <a:latin typeface="Calibri" panose="020F0502020204030204" pitchFamily="34" charset="0"/>
                </a:rPr>
                <a:t>Damage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Tolerant</a:t>
              </a:r>
              <a:r>
                <a:rPr lang="fr-FR" sz="1200" b="1" dirty="0" smtClean="0">
                  <a:latin typeface="Calibri" panose="020F0502020204030204" pitchFamily="34" charset="0"/>
                </a:rPr>
                <a:t> Structure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200" b="1" dirty="0" smtClean="0">
                  <a:latin typeface="Calibri" panose="020F0502020204030204" pitchFamily="34" charset="0"/>
                </a:rPr>
                <a:t> unique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load</a:t>
              </a:r>
              <a:r>
                <a:rPr lang="fr-FR" sz="1200" b="1" dirty="0" smtClean="0">
                  <a:latin typeface="Calibri" panose="020F0502020204030204" pitchFamily="34" charset="0"/>
                </a:rPr>
                <a:t>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path</a:t>
              </a:r>
              <a:endParaRPr lang="en-GB" sz="1200" b="1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3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79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Toughness</a:t>
            </a:r>
            <a:r>
              <a:rPr lang="fr-FR" dirty="0" smtClean="0"/>
              <a:t> data as a </a:t>
            </a:r>
            <a:r>
              <a:rPr lang="fr-FR" dirty="0" err="1" smtClean="0"/>
              <a:t>function</a:t>
            </a:r>
            <a:r>
              <a:rPr lang="fr-FR" dirty="0" smtClean="0"/>
              <a:t> of </a:t>
            </a:r>
            <a:r>
              <a:rPr lang="fr-FR" dirty="0" err="1" smtClean="0"/>
              <a:t>thickness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058218"/>
              </p:ext>
            </p:extLst>
          </p:nvPr>
        </p:nvGraphicFramePr>
        <p:xfrm>
          <a:off x="0" y="1426362"/>
          <a:ext cx="4251960" cy="4022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66" name="KGPlot" r:id="rId3" imgW="2349360" imgH="2222280" progId="KGraph_Plot">
                  <p:embed/>
                </p:oleObj>
              </mc:Choice>
              <mc:Fallback>
                <p:oleObj name="KGPlot" r:id="rId3" imgW="2349360" imgH="222228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426362"/>
                        <a:ext cx="4251960" cy="4022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401184"/>
              </p:ext>
            </p:extLst>
          </p:nvPr>
        </p:nvGraphicFramePr>
        <p:xfrm>
          <a:off x="4572000" y="1393213"/>
          <a:ext cx="4251960" cy="408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67" name="KGPlot" r:id="rId5" imgW="2311200" imgH="2222280" progId="KGraph_Plot">
                  <p:embed/>
                </p:oleObj>
              </mc:Choice>
              <mc:Fallback>
                <p:oleObj name="KGPlot" r:id="rId5" imgW="2311200" imgH="222228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1393213"/>
                        <a:ext cx="4251960" cy="4088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92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</a:t>
            </a:r>
            <a:r>
              <a:rPr lang="fr-FR" dirty="0" err="1" smtClean="0"/>
              <a:t>strength</a:t>
            </a:r>
            <a:r>
              <a:rPr lang="fr-FR" dirty="0" smtClean="0"/>
              <a:t> of a panel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sp>
        <p:nvSpPr>
          <p:cNvPr id="5" name="Line 159"/>
          <p:cNvSpPr>
            <a:spLocks noChangeShapeType="1"/>
          </p:cNvSpPr>
          <p:nvPr/>
        </p:nvSpPr>
        <p:spPr bwMode="auto">
          <a:xfrm flipH="1" flipV="1">
            <a:off x="1153153" y="1664970"/>
            <a:ext cx="0" cy="389842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6" name="Line 160"/>
          <p:cNvSpPr>
            <a:spLocks noChangeShapeType="1"/>
          </p:cNvSpPr>
          <p:nvPr/>
        </p:nvSpPr>
        <p:spPr bwMode="auto">
          <a:xfrm>
            <a:off x="1153153" y="5547960"/>
            <a:ext cx="59486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7" name="Text Box 170"/>
          <p:cNvSpPr txBox="1">
            <a:spLocks noChangeArrowheads="1"/>
          </p:cNvSpPr>
          <p:nvPr/>
        </p:nvSpPr>
        <p:spPr bwMode="auto">
          <a:xfrm rot="16227755">
            <a:off x="-240660" y="2526498"/>
            <a:ext cx="20820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b="1" dirty="0" err="1" smtClean="0">
                <a:latin typeface="Calibri" panose="020F0502020204030204" pitchFamily="34" charset="0"/>
              </a:rPr>
              <a:t>Residual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strength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smtClean="0">
                <a:latin typeface="Calibri" panose="020F0502020204030204" pitchFamily="34" charset="0"/>
                <a:sym typeface="Symbol" panose="05050102010706020507" pitchFamily="18" charset="2"/>
              </a:rPr>
              <a:t></a:t>
            </a:r>
            <a:r>
              <a:rPr lang="fr-FR" b="1" baseline="-25000" dirty="0" smtClean="0">
                <a:latin typeface="Calibri" panose="020F0502020204030204" pitchFamily="34" charset="0"/>
              </a:rPr>
              <a:t>f</a:t>
            </a:r>
            <a:endParaRPr lang="en-GB" b="1" baseline="-25000" dirty="0">
              <a:latin typeface="Calibri" panose="020F0502020204030204" pitchFamily="34" charset="0"/>
            </a:endParaRPr>
          </a:p>
        </p:txBody>
      </p:sp>
      <p:sp>
        <p:nvSpPr>
          <p:cNvPr id="8" name="Text Box 177"/>
          <p:cNvSpPr txBox="1">
            <a:spLocks noChangeArrowheads="1"/>
          </p:cNvSpPr>
          <p:nvPr/>
        </p:nvSpPr>
        <p:spPr bwMode="auto">
          <a:xfrm>
            <a:off x="5855925" y="5578314"/>
            <a:ext cx="12733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Crack size a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9" name="Freeform 182"/>
          <p:cNvSpPr>
            <a:spLocks/>
          </p:cNvSpPr>
          <p:nvPr/>
        </p:nvSpPr>
        <p:spPr bwMode="auto">
          <a:xfrm>
            <a:off x="1141908" y="2243945"/>
            <a:ext cx="5206507" cy="2972069"/>
          </a:xfrm>
          <a:custGeom>
            <a:avLst/>
            <a:gdLst>
              <a:gd name="T0" fmla="*/ 0 w 2778"/>
              <a:gd name="T1" fmla="*/ 0 h 1386"/>
              <a:gd name="T2" fmla="*/ 120 w 2778"/>
              <a:gd name="T3" fmla="*/ 300 h 1386"/>
              <a:gd name="T4" fmla="*/ 378 w 2778"/>
              <a:gd name="T5" fmla="*/ 744 h 1386"/>
              <a:gd name="T6" fmla="*/ 804 w 2778"/>
              <a:gd name="T7" fmla="*/ 1074 h 1386"/>
              <a:gd name="T8" fmla="*/ 1500 w 2778"/>
              <a:gd name="T9" fmla="*/ 1308 h 1386"/>
              <a:gd name="T10" fmla="*/ 2778 w 2778"/>
              <a:gd name="T11" fmla="*/ 1386 h 1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78" h="1386">
                <a:moveTo>
                  <a:pt x="0" y="0"/>
                </a:moveTo>
                <a:cubicBezTo>
                  <a:pt x="28" y="88"/>
                  <a:pt x="57" y="176"/>
                  <a:pt x="120" y="300"/>
                </a:cubicBezTo>
                <a:cubicBezTo>
                  <a:pt x="183" y="424"/>
                  <a:pt x="264" y="615"/>
                  <a:pt x="378" y="744"/>
                </a:cubicBezTo>
                <a:cubicBezTo>
                  <a:pt x="492" y="873"/>
                  <a:pt x="617" y="980"/>
                  <a:pt x="804" y="1074"/>
                </a:cubicBezTo>
                <a:cubicBezTo>
                  <a:pt x="991" y="1168"/>
                  <a:pt x="1171" y="1256"/>
                  <a:pt x="1500" y="1308"/>
                </a:cubicBezTo>
                <a:cubicBezTo>
                  <a:pt x="1829" y="1360"/>
                  <a:pt x="2303" y="1373"/>
                  <a:pt x="2778" y="1386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grpSp>
        <p:nvGrpSpPr>
          <p:cNvPr id="10" name="Group 214"/>
          <p:cNvGrpSpPr>
            <a:grpSpLocks/>
          </p:cNvGrpSpPr>
          <p:nvPr/>
        </p:nvGrpSpPr>
        <p:grpSpPr bwMode="auto">
          <a:xfrm>
            <a:off x="4987751" y="2027366"/>
            <a:ext cx="978328" cy="2493879"/>
            <a:chOff x="2154" y="721"/>
            <a:chExt cx="684" cy="1361"/>
          </a:xfrm>
        </p:grpSpPr>
        <p:grpSp>
          <p:nvGrpSpPr>
            <p:cNvPr id="11" name="Group 185"/>
            <p:cNvGrpSpPr>
              <a:grpSpLocks/>
            </p:cNvGrpSpPr>
            <p:nvPr/>
          </p:nvGrpSpPr>
          <p:grpSpPr bwMode="auto">
            <a:xfrm>
              <a:off x="2154" y="858"/>
              <a:ext cx="684" cy="1080"/>
              <a:chOff x="2064" y="930"/>
              <a:chExt cx="684" cy="1080"/>
            </a:xfrm>
          </p:grpSpPr>
          <p:sp>
            <p:nvSpPr>
              <p:cNvPr id="40" name="Rectangle 183"/>
              <p:cNvSpPr>
                <a:spLocks noChangeArrowheads="1"/>
              </p:cNvSpPr>
              <p:nvPr/>
            </p:nvSpPr>
            <p:spPr bwMode="auto">
              <a:xfrm>
                <a:off x="2064" y="930"/>
                <a:ext cx="684" cy="10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Line 184"/>
              <p:cNvSpPr>
                <a:spLocks noChangeShapeType="1"/>
              </p:cNvSpPr>
              <p:nvPr/>
            </p:nvSpPr>
            <p:spPr bwMode="auto">
              <a:xfrm>
                <a:off x="2244" y="1470"/>
                <a:ext cx="3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2" name="Group 199"/>
            <p:cNvGrpSpPr>
              <a:grpSpLocks/>
            </p:cNvGrpSpPr>
            <p:nvPr/>
          </p:nvGrpSpPr>
          <p:grpSpPr bwMode="auto">
            <a:xfrm>
              <a:off x="2172" y="721"/>
              <a:ext cx="648" cy="137"/>
              <a:chOff x="2170" y="721"/>
              <a:chExt cx="648" cy="137"/>
            </a:xfrm>
          </p:grpSpPr>
          <p:sp>
            <p:nvSpPr>
              <p:cNvPr id="27" name="Line 186"/>
              <p:cNvSpPr>
                <a:spLocks noChangeShapeType="1"/>
              </p:cNvSpPr>
              <p:nvPr/>
            </p:nvSpPr>
            <p:spPr bwMode="auto">
              <a:xfrm flipH="1" flipV="1">
                <a:off x="2170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Line 187"/>
              <p:cNvSpPr>
                <a:spLocks noChangeShapeType="1"/>
              </p:cNvSpPr>
              <p:nvPr/>
            </p:nvSpPr>
            <p:spPr bwMode="auto">
              <a:xfrm flipH="1" flipV="1">
                <a:off x="2224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Line 188"/>
              <p:cNvSpPr>
                <a:spLocks noChangeShapeType="1"/>
              </p:cNvSpPr>
              <p:nvPr/>
            </p:nvSpPr>
            <p:spPr bwMode="auto">
              <a:xfrm flipH="1" flipV="1">
                <a:off x="2278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Line 189"/>
              <p:cNvSpPr>
                <a:spLocks noChangeShapeType="1"/>
              </p:cNvSpPr>
              <p:nvPr/>
            </p:nvSpPr>
            <p:spPr bwMode="auto">
              <a:xfrm flipH="1" flipV="1">
                <a:off x="2332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Line 190"/>
              <p:cNvSpPr>
                <a:spLocks noChangeShapeType="1"/>
              </p:cNvSpPr>
              <p:nvPr/>
            </p:nvSpPr>
            <p:spPr bwMode="auto">
              <a:xfrm flipH="1" flipV="1">
                <a:off x="2386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Line 191"/>
              <p:cNvSpPr>
                <a:spLocks noChangeShapeType="1"/>
              </p:cNvSpPr>
              <p:nvPr/>
            </p:nvSpPr>
            <p:spPr bwMode="auto">
              <a:xfrm flipH="1" flipV="1">
                <a:off x="2440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Line 192"/>
              <p:cNvSpPr>
                <a:spLocks noChangeShapeType="1"/>
              </p:cNvSpPr>
              <p:nvPr/>
            </p:nvSpPr>
            <p:spPr bwMode="auto">
              <a:xfrm flipH="1" flipV="1">
                <a:off x="2494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4" name="Line 193"/>
              <p:cNvSpPr>
                <a:spLocks noChangeShapeType="1"/>
              </p:cNvSpPr>
              <p:nvPr/>
            </p:nvSpPr>
            <p:spPr bwMode="auto">
              <a:xfrm flipH="1" flipV="1">
                <a:off x="2548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5" name="Line 194"/>
              <p:cNvSpPr>
                <a:spLocks noChangeShapeType="1"/>
              </p:cNvSpPr>
              <p:nvPr/>
            </p:nvSpPr>
            <p:spPr bwMode="auto">
              <a:xfrm flipH="1" flipV="1">
                <a:off x="2602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6" name="Line 195"/>
              <p:cNvSpPr>
                <a:spLocks noChangeShapeType="1"/>
              </p:cNvSpPr>
              <p:nvPr/>
            </p:nvSpPr>
            <p:spPr bwMode="auto">
              <a:xfrm flipH="1" flipV="1">
                <a:off x="2656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7" name="Line 196"/>
              <p:cNvSpPr>
                <a:spLocks noChangeShapeType="1"/>
              </p:cNvSpPr>
              <p:nvPr/>
            </p:nvSpPr>
            <p:spPr bwMode="auto">
              <a:xfrm flipH="1" flipV="1">
                <a:off x="2710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8" name="Line 197"/>
              <p:cNvSpPr>
                <a:spLocks noChangeShapeType="1"/>
              </p:cNvSpPr>
              <p:nvPr/>
            </p:nvSpPr>
            <p:spPr bwMode="auto">
              <a:xfrm flipH="1" flipV="1">
                <a:off x="2764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Line 198"/>
              <p:cNvSpPr>
                <a:spLocks noChangeShapeType="1"/>
              </p:cNvSpPr>
              <p:nvPr/>
            </p:nvSpPr>
            <p:spPr bwMode="auto">
              <a:xfrm flipH="1" flipV="1">
                <a:off x="2818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3" name="Group 200"/>
            <p:cNvGrpSpPr>
              <a:grpSpLocks/>
            </p:cNvGrpSpPr>
            <p:nvPr/>
          </p:nvGrpSpPr>
          <p:grpSpPr bwMode="auto">
            <a:xfrm flipV="1">
              <a:off x="2172" y="1945"/>
              <a:ext cx="648" cy="137"/>
              <a:chOff x="2170" y="721"/>
              <a:chExt cx="648" cy="137"/>
            </a:xfrm>
          </p:grpSpPr>
          <p:sp>
            <p:nvSpPr>
              <p:cNvPr id="14" name="Line 201"/>
              <p:cNvSpPr>
                <a:spLocks noChangeShapeType="1"/>
              </p:cNvSpPr>
              <p:nvPr/>
            </p:nvSpPr>
            <p:spPr bwMode="auto">
              <a:xfrm flipH="1" flipV="1">
                <a:off x="2170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5" name="Line 202"/>
              <p:cNvSpPr>
                <a:spLocks noChangeShapeType="1"/>
              </p:cNvSpPr>
              <p:nvPr/>
            </p:nvSpPr>
            <p:spPr bwMode="auto">
              <a:xfrm flipH="1" flipV="1">
                <a:off x="2224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Line 203"/>
              <p:cNvSpPr>
                <a:spLocks noChangeShapeType="1"/>
              </p:cNvSpPr>
              <p:nvPr/>
            </p:nvSpPr>
            <p:spPr bwMode="auto">
              <a:xfrm flipH="1" flipV="1">
                <a:off x="2278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Line 204"/>
              <p:cNvSpPr>
                <a:spLocks noChangeShapeType="1"/>
              </p:cNvSpPr>
              <p:nvPr/>
            </p:nvSpPr>
            <p:spPr bwMode="auto">
              <a:xfrm flipH="1" flipV="1">
                <a:off x="2332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Line 205"/>
              <p:cNvSpPr>
                <a:spLocks noChangeShapeType="1"/>
              </p:cNvSpPr>
              <p:nvPr/>
            </p:nvSpPr>
            <p:spPr bwMode="auto">
              <a:xfrm flipH="1" flipV="1">
                <a:off x="2386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Line 206"/>
              <p:cNvSpPr>
                <a:spLocks noChangeShapeType="1"/>
              </p:cNvSpPr>
              <p:nvPr/>
            </p:nvSpPr>
            <p:spPr bwMode="auto">
              <a:xfrm flipH="1" flipV="1">
                <a:off x="2440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Line 207"/>
              <p:cNvSpPr>
                <a:spLocks noChangeShapeType="1"/>
              </p:cNvSpPr>
              <p:nvPr/>
            </p:nvSpPr>
            <p:spPr bwMode="auto">
              <a:xfrm flipH="1" flipV="1">
                <a:off x="2494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Line 208"/>
              <p:cNvSpPr>
                <a:spLocks noChangeShapeType="1"/>
              </p:cNvSpPr>
              <p:nvPr/>
            </p:nvSpPr>
            <p:spPr bwMode="auto">
              <a:xfrm flipH="1" flipV="1">
                <a:off x="2548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Line 209"/>
              <p:cNvSpPr>
                <a:spLocks noChangeShapeType="1"/>
              </p:cNvSpPr>
              <p:nvPr/>
            </p:nvSpPr>
            <p:spPr bwMode="auto">
              <a:xfrm flipH="1" flipV="1">
                <a:off x="2602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Line 210"/>
              <p:cNvSpPr>
                <a:spLocks noChangeShapeType="1"/>
              </p:cNvSpPr>
              <p:nvPr/>
            </p:nvSpPr>
            <p:spPr bwMode="auto">
              <a:xfrm flipH="1" flipV="1">
                <a:off x="2656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Line 211"/>
              <p:cNvSpPr>
                <a:spLocks noChangeShapeType="1"/>
              </p:cNvSpPr>
              <p:nvPr/>
            </p:nvSpPr>
            <p:spPr bwMode="auto">
              <a:xfrm flipH="1" flipV="1">
                <a:off x="2710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5" name="Line 212"/>
              <p:cNvSpPr>
                <a:spLocks noChangeShapeType="1"/>
              </p:cNvSpPr>
              <p:nvPr/>
            </p:nvSpPr>
            <p:spPr bwMode="auto">
              <a:xfrm flipH="1" flipV="1">
                <a:off x="2764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6" name="Line 213"/>
              <p:cNvSpPr>
                <a:spLocks noChangeShapeType="1"/>
              </p:cNvSpPr>
              <p:nvPr/>
            </p:nvSpPr>
            <p:spPr bwMode="auto">
              <a:xfrm flipH="1" flipV="1">
                <a:off x="2818" y="72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4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444100"/>
              </p:ext>
            </p:extLst>
          </p:nvPr>
        </p:nvGraphicFramePr>
        <p:xfrm>
          <a:off x="1524000" y="1788711"/>
          <a:ext cx="3017429" cy="728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24" name="Équation" r:id="rId3" imgW="1104840" imgH="266400" progId="Equation.3">
                  <p:embed/>
                </p:oleObj>
              </mc:Choice>
              <mc:Fallback>
                <p:oleObj name="Équation" r:id="rId3" imgW="11048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788711"/>
                        <a:ext cx="3017429" cy="7283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47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Residual</a:t>
            </a:r>
            <a:r>
              <a:rPr lang="fr-FR" dirty="0"/>
              <a:t> </a:t>
            </a:r>
            <a:r>
              <a:rPr lang="fr-FR" dirty="0" err="1"/>
              <a:t>strength</a:t>
            </a:r>
            <a:r>
              <a:rPr lang="fr-FR" dirty="0"/>
              <a:t> of a </a:t>
            </a:r>
            <a:r>
              <a:rPr lang="fr-FR" dirty="0" err="1" smtClean="0"/>
              <a:t>stiffened</a:t>
            </a:r>
            <a:r>
              <a:rPr lang="fr-FR" dirty="0" smtClean="0"/>
              <a:t> panel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136" name="Group 327"/>
          <p:cNvGrpSpPr>
            <a:grpSpLocks/>
          </p:cNvGrpSpPr>
          <p:nvPr/>
        </p:nvGrpSpPr>
        <p:grpSpPr bwMode="auto">
          <a:xfrm>
            <a:off x="270571" y="3651886"/>
            <a:ext cx="3744722" cy="2344101"/>
            <a:chOff x="-14" y="1304"/>
            <a:chExt cx="1739" cy="1110"/>
          </a:xfrm>
        </p:grpSpPr>
        <p:grpSp>
          <p:nvGrpSpPr>
            <p:cNvPr id="137" name="Group 317"/>
            <p:cNvGrpSpPr>
              <a:grpSpLocks/>
            </p:cNvGrpSpPr>
            <p:nvPr/>
          </p:nvGrpSpPr>
          <p:grpSpPr bwMode="auto">
            <a:xfrm>
              <a:off x="516" y="1304"/>
              <a:ext cx="1209" cy="1102"/>
              <a:chOff x="516" y="1304"/>
              <a:chExt cx="1209" cy="1102"/>
            </a:xfrm>
          </p:grpSpPr>
          <p:sp>
            <p:nvSpPr>
              <p:cNvPr id="145" name="Line 159"/>
              <p:cNvSpPr>
                <a:spLocks noChangeShapeType="1"/>
              </p:cNvSpPr>
              <p:nvPr/>
            </p:nvSpPr>
            <p:spPr bwMode="auto">
              <a:xfrm flipH="1" flipV="1">
                <a:off x="516" y="1304"/>
                <a:ext cx="1" cy="110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6" name="Line 160"/>
              <p:cNvSpPr>
                <a:spLocks noChangeShapeType="1"/>
              </p:cNvSpPr>
              <p:nvPr/>
            </p:nvSpPr>
            <p:spPr bwMode="auto">
              <a:xfrm>
                <a:off x="516" y="2405"/>
                <a:ext cx="1209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38" name="Text Box 177"/>
            <p:cNvSpPr txBox="1">
              <a:spLocks noChangeArrowheads="1"/>
            </p:cNvSpPr>
            <p:nvPr/>
          </p:nvSpPr>
          <p:spPr bwMode="auto">
            <a:xfrm>
              <a:off x="1440" y="2241"/>
              <a:ext cx="23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200" b="1"/>
                <a:t>2 a</a:t>
              </a:r>
              <a:endParaRPr lang="en-GB" sz="1200" b="1"/>
            </a:p>
          </p:txBody>
        </p:sp>
        <p:sp>
          <p:nvSpPr>
            <p:cNvPr id="139" name="Freeform 182"/>
            <p:cNvSpPr>
              <a:spLocks/>
            </p:cNvSpPr>
            <p:nvPr/>
          </p:nvSpPr>
          <p:spPr bwMode="auto">
            <a:xfrm>
              <a:off x="540" y="1560"/>
              <a:ext cx="1026" cy="632"/>
            </a:xfrm>
            <a:custGeom>
              <a:avLst/>
              <a:gdLst>
                <a:gd name="T0" fmla="*/ 0 w 1026"/>
                <a:gd name="T1" fmla="*/ 0 h 632"/>
                <a:gd name="T2" fmla="*/ 168 w 1026"/>
                <a:gd name="T3" fmla="*/ 78 h 632"/>
                <a:gd name="T4" fmla="*/ 360 w 1026"/>
                <a:gd name="T5" fmla="*/ 342 h 632"/>
                <a:gd name="T6" fmla="*/ 534 w 1026"/>
                <a:gd name="T7" fmla="*/ 536 h 632"/>
                <a:gd name="T8" fmla="*/ 762 w 1026"/>
                <a:gd name="T9" fmla="*/ 625 h 632"/>
                <a:gd name="T10" fmla="*/ 1026 w 1026"/>
                <a:gd name="T11" fmla="*/ 576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6" h="632">
                  <a:moveTo>
                    <a:pt x="0" y="0"/>
                  </a:moveTo>
                  <a:cubicBezTo>
                    <a:pt x="29" y="13"/>
                    <a:pt x="108" y="21"/>
                    <a:pt x="168" y="78"/>
                  </a:cubicBezTo>
                  <a:cubicBezTo>
                    <a:pt x="228" y="135"/>
                    <a:pt x="299" y="266"/>
                    <a:pt x="360" y="342"/>
                  </a:cubicBezTo>
                  <a:cubicBezTo>
                    <a:pt x="421" y="418"/>
                    <a:pt x="467" y="489"/>
                    <a:pt x="534" y="536"/>
                  </a:cubicBezTo>
                  <a:cubicBezTo>
                    <a:pt x="601" y="583"/>
                    <a:pt x="680" y="619"/>
                    <a:pt x="762" y="625"/>
                  </a:cubicBezTo>
                  <a:cubicBezTo>
                    <a:pt x="844" y="632"/>
                    <a:pt x="971" y="587"/>
                    <a:pt x="1026" y="576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0" name="Line 318"/>
            <p:cNvSpPr>
              <a:spLocks noChangeShapeType="1"/>
            </p:cNvSpPr>
            <p:nvPr/>
          </p:nvSpPr>
          <p:spPr bwMode="auto">
            <a:xfrm flipH="1" flipV="1">
              <a:off x="1248" y="139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141" name="Group 325"/>
            <p:cNvGrpSpPr>
              <a:grpSpLocks/>
            </p:cNvGrpSpPr>
            <p:nvPr/>
          </p:nvGrpSpPr>
          <p:grpSpPr bwMode="auto">
            <a:xfrm>
              <a:off x="510" y="1318"/>
              <a:ext cx="738" cy="154"/>
              <a:chOff x="510" y="1318"/>
              <a:chExt cx="738" cy="154"/>
            </a:xfrm>
          </p:grpSpPr>
          <p:sp>
            <p:nvSpPr>
              <p:cNvPr id="143" name="Line 319"/>
              <p:cNvSpPr>
                <a:spLocks noChangeShapeType="1"/>
              </p:cNvSpPr>
              <p:nvPr/>
            </p:nvSpPr>
            <p:spPr bwMode="auto">
              <a:xfrm>
                <a:off x="510" y="1470"/>
                <a:ext cx="7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sm" len="sm"/>
                <a:tailEnd type="stealth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4" name="Text Box 324"/>
              <p:cNvSpPr txBox="1">
                <a:spLocks noChangeArrowheads="1"/>
              </p:cNvSpPr>
              <p:nvPr/>
            </p:nvSpPr>
            <p:spPr bwMode="auto">
              <a:xfrm>
                <a:off x="783" y="1318"/>
                <a:ext cx="192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000" b="1"/>
                  <a:t>2r</a:t>
                </a:r>
                <a:endParaRPr lang="en-GB" sz="1000" b="1"/>
              </a:p>
            </p:txBody>
          </p:sp>
        </p:grpSp>
        <p:graphicFrame>
          <p:nvGraphicFramePr>
            <p:cNvPr id="142" name="Object 3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521379"/>
                </p:ext>
              </p:extLst>
            </p:nvPr>
          </p:nvGraphicFramePr>
          <p:xfrm>
            <a:off x="-14" y="1341"/>
            <a:ext cx="464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96" name="Équation" r:id="rId3" imgW="736560" imgH="469800" progId="Equation.3">
                    <p:embed/>
                  </p:oleObj>
                </mc:Choice>
                <mc:Fallback>
                  <p:oleObj name="Équation" r:id="rId3" imgW="736560" imgH="469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4" y="1341"/>
                          <a:ext cx="464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7" name="Group 343"/>
          <p:cNvGrpSpPr>
            <a:grpSpLocks/>
          </p:cNvGrpSpPr>
          <p:nvPr/>
        </p:nvGrpSpPr>
        <p:grpSpPr bwMode="auto">
          <a:xfrm>
            <a:off x="5182640" y="3845941"/>
            <a:ext cx="2758695" cy="2309564"/>
            <a:chOff x="2288" y="1952"/>
            <a:chExt cx="1349" cy="1120"/>
          </a:xfrm>
        </p:grpSpPr>
        <p:grpSp>
          <p:nvGrpSpPr>
            <p:cNvPr id="148" name="Group 329"/>
            <p:cNvGrpSpPr>
              <a:grpSpLocks/>
            </p:cNvGrpSpPr>
            <p:nvPr/>
          </p:nvGrpSpPr>
          <p:grpSpPr bwMode="auto">
            <a:xfrm>
              <a:off x="2428" y="1952"/>
              <a:ext cx="1209" cy="1102"/>
              <a:chOff x="516" y="1304"/>
              <a:chExt cx="1209" cy="1102"/>
            </a:xfrm>
          </p:grpSpPr>
          <p:sp>
            <p:nvSpPr>
              <p:cNvPr id="156" name="Line 330"/>
              <p:cNvSpPr>
                <a:spLocks noChangeShapeType="1"/>
              </p:cNvSpPr>
              <p:nvPr/>
            </p:nvSpPr>
            <p:spPr bwMode="auto">
              <a:xfrm flipH="1" flipV="1">
                <a:off x="516" y="1304"/>
                <a:ext cx="1" cy="110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7" name="Line 331"/>
              <p:cNvSpPr>
                <a:spLocks noChangeShapeType="1"/>
              </p:cNvSpPr>
              <p:nvPr/>
            </p:nvSpPr>
            <p:spPr bwMode="auto">
              <a:xfrm>
                <a:off x="516" y="2405"/>
                <a:ext cx="1209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49" name="Text Box 332"/>
            <p:cNvSpPr txBox="1">
              <a:spLocks noChangeArrowheads="1"/>
            </p:cNvSpPr>
            <p:nvPr/>
          </p:nvSpPr>
          <p:spPr bwMode="auto">
            <a:xfrm>
              <a:off x="3400" y="2899"/>
              <a:ext cx="23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200" b="1" dirty="0"/>
                <a:t>2 a</a:t>
              </a:r>
              <a:endParaRPr lang="en-GB" sz="1200" b="1" dirty="0"/>
            </a:p>
          </p:txBody>
        </p:sp>
        <p:sp>
          <p:nvSpPr>
            <p:cNvPr id="150" name="Line 334"/>
            <p:cNvSpPr>
              <a:spLocks noChangeShapeType="1"/>
            </p:cNvSpPr>
            <p:nvPr/>
          </p:nvSpPr>
          <p:spPr bwMode="auto">
            <a:xfrm flipH="1" flipV="1">
              <a:off x="3160" y="2040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151" name="Group 335"/>
            <p:cNvGrpSpPr>
              <a:grpSpLocks/>
            </p:cNvGrpSpPr>
            <p:nvPr/>
          </p:nvGrpSpPr>
          <p:grpSpPr bwMode="auto">
            <a:xfrm>
              <a:off x="2422" y="1966"/>
              <a:ext cx="738" cy="154"/>
              <a:chOff x="510" y="1318"/>
              <a:chExt cx="738" cy="154"/>
            </a:xfrm>
          </p:grpSpPr>
          <p:sp>
            <p:nvSpPr>
              <p:cNvPr id="154" name="Line 336"/>
              <p:cNvSpPr>
                <a:spLocks noChangeShapeType="1"/>
              </p:cNvSpPr>
              <p:nvPr/>
            </p:nvSpPr>
            <p:spPr bwMode="auto">
              <a:xfrm>
                <a:off x="510" y="1470"/>
                <a:ext cx="7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sm" len="sm"/>
                <a:tailEnd type="stealth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5" name="Text Box 337"/>
              <p:cNvSpPr txBox="1">
                <a:spLocks noChangeArrowheads="1"/>
              </p:cNvSpPr>
              <p:nvPr/>
            </p:nvSpPr>
            <p:spPr bwMode="auto">
              <a:xfrm>
                <a:off x="783" y="1318"/>
                <a:ext cx="192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000" b="1"/>
                  <a:t>2r</a:t>
                </a:r>
                <a:endParaRPr lang="en-GB" sz="1000" b="1"/>
              </a:p>
            </p:txBody>
          </p:sp>
        </p:grpSp>
        <p:graphicFrame>
          <p:nvGraphicFramePr>
            <p:cNvPr id="152" name="Object 338"/>
            <p:cNvGraphicFramePr>
              <a:graphicFrameLocks noChangeAspect="1"/>
            </p:cNvGraphicFramePr>
            <p:nvPr/>
          </p:nvGraphicFramePr>
          <p:xfrm>
            <a:off x="2288" y="2044"/>
            <a:ext cx="96" cy="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97" name="Equation" r:id="rId5" imgW="152280" imgH="164880" progId="Equation.3">
                    <p:embed/>
                  </p:oleObj>
                </mc:Choice>
                <mc:Fallback>
                  <p:oleObj name="Equation" r:id="rId5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8" y="2044"/>
                          <a:ext cx="96" cy="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" name="Freeform 339"/>
            <p:cNvSpPr>
              <a:spLocks/>
            </p:cNvSpPr>
            <p:nvPr/>
          </p:nvSpPr>
          <p:spPr bwMode="auto">
            <a:xfrm>
              <a:off x="2432" y="2288"/>
              <a:ext cx="912" cy="776"/>
            </a:xfrm>
            <a:custGeom>
              <a:avLst/>
              <a:gdLst>
                <a:gd name="T0" fmla="*/ 0 w 912"/>
                <a:gd name="T1" fmla="*/ 776 h 776"/>
                <a:gd name="T2" fmla="*/ 424 w 912"/>
                <a:gd name="T3" fmla="*/ 592 h 776"/>
                <a:gd name="T4" fmla="*/ 560 w 912"/>
                <a:gd name="T5" fmla="*/ 432 h 776"/>
                <a:gd name="T6" fmla="*/ 624 w 912"/>
                <a:gd name="T7" fmla="*/ 280 h 776"/>
                <a:gd name="T8" fmla="*/ 752 w 912"/>
                <a:gd name="T9" fmla="*/ 128 h 776"/>
                <a:gd name="T10" fmla="*/ 912 w 912"/>
                <a:gd name="T11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2" h="776">
                  <a:moveTo>
                    <a:pt x="0" y="776"/>
                  </a:moveTo>
                  <a:cubicBezTo>
                    <a:pt x="165" y="712"/>
                    <a:pt x="331" y="649"/>
                    <a:pt x="424" y="592"/>
                  </a:cubicBezTo>
                  <a:cubicBezTo>
                    <a:pt x="517" y="535"/>
                    <a:pt x="527" y="484"/>
                    <a:pt x="560" y="432"/>
                  </a:cubicBezTo>
                  <a:cubicBezTo>
                    <a:pt x="593" y="380"/>
                    <a:pt x="592" y="331"/>
                    <a:pt x="624" y="280"/>
                  </a:cubicBezTo>
                  <a:cubicBezTo>
                    <a:pt x="656" y="229"/>
                    <a:pt x="704" y="175"/>
                    <a:pt x="752" y="128"/>
                  </a:cubicBezTo>
                  <a:cubicBezTo>
                    <a:pt x="800" y="81"/>
                    <a:pt x="856" y="40"/>
                    <a:pt x="912" y="0"/>
                  </a:cubicBezTo>
                </a:path>
              </a:pathLst>
            </a:custGeom>
            <a:noFill/>
            <a:ln w="127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58" name="Text Box 340"/>
          <p:cNvSpPr txBox="1">
            <a:spLocks noChangeArrowheads="1"/>
          </p:cNvSpPr>
          <p:nvPr/>
        </p:nvSpPr>
        <p:spPr bwMode="auto">
          <a:xfrm>
            <a:off x="6257516" y="2992917"/>
            <a:ext cx="361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/>
              <a:t>(a)</a:t>
            </a:r>
            <a:endParaRPr lang="en-GB" sz="1200" b="1" dirty="0"/>
          </a:p>
        </p:txBody>
      </p:sp>
      <p:sp>
        <p:nvSpPr>
          <p:cNvPr id="159" name="Text Box 341"/>
          <p:cNvSpPr txBox="1">
            <a:spLocks noChangeArrowheads="1"/>
          </p:cNvSpPr>
          <p:nvPr/>
        </p:nvSpPr>
        <p:spPr bwMode="auto">
          <a:xfrm>
            <a:off x="822648" y="5573496"/>
            <a:ext cx="5017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FR" sz="1200" b="1" dirty="0"/>
              <a:t>(b)</a:t>
            </a:r>
            <a:endParaRPr lang="en-GB" sz="1200" b="1" dirty="0"/>
          </a:p>
        </p:txBody>
      </p:sp>
      <p:sp>
        <p:nvSpPr>
          <p:cNvPr id="160" name="Text Box 342"/>
          <p:cNvSpPr txBox="1">
            <a:spLocks noChangeArrowheads="1"/>
          </p:cNvSpPr>
          <p:nvPr/>
        </p:nvSpPr>
        <p:spPr bwMode="auto">
          <a:xfrm>
            <a:off x="5539111" y="5691785"/>
            <a:ext cx="3540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/>
              <a:t>(c)</a:t>
            </a:r>
            <a:endParaRPr lang="en-GB" sz="1200" b="1"/>
          </a:p>
        </p:txBody>
      </p:sp>
      <p:grpSp>
        <p:nvGrpSpPr>
          <p:cNvPr id="161" name="Groupe 160"/>
          <p:cNvGrpSpPr/>
          <p:nvPr/>
        </p:nvGrpSpPr>
        <p:grpSpPr>
          <a:xfrm>
            <a:off x="3237893" y="1034833"/>
            <a:ext cx="2042906" cy="2475750"/>
            <a:chOff x="2238375" y="871538"/>
            <a:chExt cx="1485900" cy="1998662"/>
          </a:xfrm>
          <a:gradFill>
            <a:gsLst>
              <a:gs pos="24000">
                <a:schemeClr val="bg1">
                  <a:lumMod val="6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52000">
                <a:schemeClr val="accent1">
                  <a:lumMod val="45000"/>
                  <a:lumOff val="55000"/>
                </a:schemeClr>
              </a:gs>
              <a:gs pos="81000">
                <a:schemeClr val="bg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62" name="Freeform 134"/>
            <p:cNvSpPr>
              <a:spLocks/>
            </p:cNvSpPr>
            <p:nvPr/>
          </p:nvSpPr>
          <p:spPr bwMode="auto">
            <a:xfrm>
              <a:off x="2308225" y="974725"/>
              <a:ext cx="1409700" cy="107950"/>
            </a:xfrm>
            <a:custGeom>
              <a:avLst/>
              <a:gdLst>
                <a:gd name="T0" fmla="*/ 0 w 888"/>
                <a:gd name="T1" fmla="*/ 64 h 68"/>
                <a:gd name="T2" fmla="*/ 82 w 888"/>
                <a:gd name="T3" fmla="*/ 68 h 68"/>
                <a:gd name="T4" fmla="*/ 808 w 888"/>
                <a:gd name="T5" fmla="*/ 64 h 68"/>
                <a:gd name="T6" fmla="*/ 888 w 888"/>
                <a:gd name="T7" fmla="*/ 0 h 68"/>
                <a:gd name="T8" fmla="*/ 82 w 888"/>
                <a:gd name="T9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68">
                  <a:moveTo>
                    <a:pt x="0" y="64"/>
                  </a:moveTo>
                  <a:cubicBezTo>
                    <a:pt x="30" y="64"/>
                    <a:pt x="50" y="68"/>
                    <a:pt x="82" y="68"/>
                  </a:cubicBezTo>
                  <a:lnTo>
                    <a:pt x="808" y="64"/>
                  </a:lnTo>
                  <a:lnTo>
                    <a:pt x="888" y="0"/>
                  </a:lnTo>
                  <a:lnTo>
                    <a:pt x="82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63" name="Rectangle 3"/>
            <p:cNvSpPr>
              <a:spLocks noChangeArrowheads="1"/>
            </p:cNvSpPr>
            <p:nvPr/>
          </p:nvSpPr>
          <p:spPr bwMode="auto">
            <a:xfrm>
              <a:off x="2243138" y="1077913"/>
              <a:ext cx="1346200" cy="179228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64" name="Freeform 32"/>
            <p:cNvSpPr>
              <a:spLocks/>
            </p:cNvSpPr>
            <p:nvPr/>
          </p:nvSpPr>
          <p:spPr bwMode="auto">
            <a:xfrm>
              <a:off x="2238375" y="976313"/>
              <a:ext cx="1485900" cy="1887537"/>
            </a:xfrm>
            <a:custGeom>
              <a:avLst/>
              <a:gdLst>
                <a:gd name="T0" fmla="*/ 0 w 576"/>
                <a:gd name="T1" fmla="*/ 54 h 972"/>
                <a:gd name="T2" fmla="*/ 48 w 576"/>
                <a:gd name="T3" fmla="*/ 2 h 972"/>
                <a:gd name="T4" fmla="*/ 574 w 576"/>
                <a:gd name="T5" fmla="*/ 0 h 972"/>
                <a:gd name="T6" fmla="*/ 526 w 576"/>
                <a:gd name="T7" fmla="*/ 54 h 972"/>
                <a:gd name="T8" fmla="*/ 526 w 576"/>
                <a:gd name="T9" fmla="*/ 972 h 972"/>
                <a:gd name="T10" fmla="*/ 576 w 576"/>
                <a:gd name="T11" fmla="*/ 906 h 972"/>
                <a:gd name="T12" fmla="*/ 576 w 576"/>
                <a:gd name="T13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6" h="972">
                  <a:moveTo>
                    <a:pt x="0" y="54"/>
                  </a:moveTo>
                  <a:lnTo>
                    <a:pt x="48" y="2"/>
                  </a:lnTo>
                  <a:lnTo>
                    <a:pt x="574" y="0"/>
                  </a:lnTo>
                  <a:lnTo>
                    <a:pt x="526" y="54"/>
                  </a:lnTo>
                  <a:lnTo>
                    <a:pt x="526" y="972"/>
                  </a:lnTo>
                  <a:lnTo>
                    <a:pt x="576" y="906"/>
                  </a:lnTo>
                  <a:lnTo>
                    <a:pt x="576" y="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65" name="Freeform 33"/>
            <p:cNvSpPr>
              <a:spLocks/>
            </p:cNvSpPr>
            <p:nvPr/>
          </p:nvSpPr>
          <p:spPr bwMode="auto">
            <a:xfrm>
              <a:off x="2667000" y="1939925"/>
              <a:ext cx="495300" cy="53975"/>
            </a:xfrm>
            <a:custGeom>
              <a:avLst/>
              <a:gdLst>
                <a:gd name="T0" fmla="*/ 0 w 192"/>
                <a:gd name="T1" fmla="*/ 20 h 28"/>
                <a:gd name="T2" fmla="*/ 27 w 192"/>
                <a:gd name="T3" fmla="*/ 7 h 28"/>
                <a:gd name="T4" fmla="*/ 66 w 192"/>
                <a:gd name="T5" fmla="*/ 26 h 28"/>
                <a:gd name="T6" fmla="*/ 112 w 192"/>
                <a:gd name="T7" fmla="*/ 20 h 28"/>
                <a:gd name="T8" fmla="*/ 144 w 192"/>
                <a:gd name="T9" fmla="*/ 7 h 28"/>
                <a:gd name="T10" fmla="*/ 169 w 192"/>
                <a:gd name="T11" fmla="*/ 1 h 28"/>
                <a:gd name="T12" fmla="*/ 192 w 192"/>
                <a:gd name="T1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8">
                  <a:moveTo>
                    <a:pt x="0" y="20"/>
                  </a:moveTo>
                  <a:cubicBezTo>
                    <a:pt x="8" y="13"/>
                    <a:pt x="16" y="6"/>
                    <a:pt x="27" y="7"/>
                  </a:cubicBezTo>
                  <a:cubicBezTo>
                    <a:pt x="38" y="8"/>
                    <a:pt x="52" y="24"/>
                    <a:pt x="66" y="26"/>
                  </a:cubicBezTo>
                  <a:cubicBezTo>
                    <a:pt x="80" y="28"/>
                    <a:pt x="99" y="23"/>
                    <a:pt x="112" y="20"/>
                  </a:cubicBezTo>
                  <a:cubicBezTo>
                    <a:pt x="125" y="17"/>
                    <a:pt x="135" y="10"/>
                    <a:pt x="144" y="7"/>
                  </a:cubicBezTo>
                  <a:cubicBezTo>
                    <a:pt x="153" y="4"/>
                    <a:pt x="161" y="0"/>
                    <a:pt x="169" y="1"/>
                  </a:cubicBezTo>
                  <a:cubicBezTo>
                    <a:pt x="177" y="2"/>
                    <a:pt x="187" y="11"/>
                    <a:pt x="192" y="13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66" name="Line 34"/>
            <p:cNvSpPr>
              <a:spLocks noChangeShapeType="1"/>
            </p:cNvSpPr>
            <p:nvPr/>
          </p:nvSpPr>
          <p:spPr bwMode="auto">
            <a:xfrm>
              <a:off x="2667000" y="1978025"/>
              <a:ext cx="0" cy="127000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67" name="Line 35"/>
            <p:cNvSpPr>
              <a:spLocks noChangeShapeType="1"/>
            </p:cNvSpPr>
            <p:nvPr/>
          </p:nvSpPr>
          <p:spPr bwMode="auto">
            <a:xfrm>
              <a:off x="3162300" y="1970088"/>
              <a:ext cx="0" cy="127000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68" name="Freeform 37"/>
            <p:cNvSpPr>
              <a:spLocks/>
            </p:cNvSpPr>
            <p:nvPr/>
          </p:nvSpPr>
          <p:spPr bwMode="auto">
            <a:xfrm>
              <a:off x="2473325" y="871538"/>
              <a:ext cx="309563" cy="106362"/>
            </a:xfrm>
            <a:custGeom>
              <a:avLst/>
              <a:gdLst>
                <a:gd name="T0" fmla="*/ 0 w 120"/>
                <a:gd name="T1" fmla="*/ 54 h 54"/>
                <a:gd name="T2" fmla="*/ 21 w 120"/>
                <a:gd name="T3" fmla="*/ 26 h 54"/>
                <a:gd name="T4" fmla="*/ 58 w 120"/>
                <a:gd name="T5" fmla="*/ 26 h 54"/>
                <a:gd name="T6" fmla="*/ 79 w 120"/>
                <a:gd name="T7" fmla="*/ 0 h 54"/>
                <a:gd name="T8" fmla="*/ 120 w 120"/>
                <a:gd name="T9" fmla="*/ 2 h 54"/>
                <a:gd name="T10" fmla="*/ 106 w 120"/>
                <a:gd name="T11" fmla="*/ 24 h 54"/>
                <a:gd name="T12" fmla="*/ 79 w 120"/>
                <a:gd name="T13" fmla="*/ 24 h 54"/>
                <a:gd name="T14" fmla="*/ 60 w 120"/>
                <a:gd name="T15" fmla="*/ 53 h 54"/>
                <a:gd name="T16" fmla="*/ 0 w 120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54">
                  <a:moveTo>
                    <a:pt x="0" y="54"/>
                  </a:moveTo>
                  <a:lnTo>
                    <a:pt x="21" y="26"/>
                  </a:lnTo>
                  <a:lnTo>
                    <a:pt x="58" y="26"/>
                  </a:lnTo>
                  <a:lnTo>
                    <a:pt x="79" y="0"/>
                  </a:lnTo>
                  <a:lnTo>
                    <a:pt x="120" y="2"/>
                  </a:lnTo>
                  <a:lnTo>
                    <a:pt x="106" y="24"/>
                  </a:lnTo>
                  <a:lnTo>
                    <a:pt x="79" y="24"/>
                  </a:lnTo>
                  <a:lnTo>
                    <a:pt x="60" y="5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69" name="Line 38"/>
            <p:cNvSpPr>
              <a:spLocks noChangeShapeType="1"/>
            </p:cNvSpPr>
            <p:nvPr/>
          </p:nvSpPr>
          <p:spPr bwMode="auto">
            <a:xfrm>
              <a:off x="2676525" y="922338"/>
              <a:ext cx="0" cy="5556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70" name="Line 39"/>
            <p:cNvSpPr>
              <a:spLocks noChangeShapeType="1"/>
            </p:cNvSpPr>
            <p:nvPr/>
          </p:nvSpPr>
          <p:spPr bwMode="auto">
            <a:xfrm>
              <a:off x="2744788" y="922338"/>
              <a:ext cx="7937" cy="5556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71" name="Line 40"/>
            <p:cNvSpPr>
              <a:spLocks noChangeShapeType="1"/>
            </p:cNvSpPr>
            <p:nvPr/>
          </p:nvSpPr>
          <p:spPr bwMode="auto">
            <a:xfrm>
              <a:off x="2782888" y="871538"/>
              <a:ext cx="0" cy="109537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grpSp>
          <p:nvGrpSpPr>
            <p:cNvPr id="172" name="Group 41"/>
            <p:cNvGrpSpPr>
              <a:grpSpLocks/>
            </p:cNvGrpSpPr>
            <p:nvPr/>
          </p:nvGrpSpPr>
          <p:grpSpPr bwMode="auto">
            <a:xfrm>
              <a:off x="3254375" y="874713"/>
              <a:ext cx="309563" cy="107950"/>
              <a:chOff x="2231" y="366"/>
              <a:chExt cx="120" cy="56"/>
            </a:xfrm>
            <a:grpFill/>
          </p:grpSpPr>
          <p:sp>
            <p:nvSpPr>
              <p:cNvPr id="256" name="Freeform 42"/>
              <p:cNvSpPr>
                <a:spLocks/>
              </p:cNvSpPr>
              <p:nvPr/>
            </p:nvSpPr>
            <p:spPr bwMode="auto">
              <a:xfrm>
                <a:off x="2231" y="366"/>
                <a:ext cx="120" cy="54"/>
              </a:xfrm>
              <a:custGeom>
                <a:avLst/>
                <a:gdLst>
                  <a:gd name="T0" fmla="*/ 0 w 120"/>
                  <a:gd name="T1" fmla="*/ 54 h 54"/>
                  <a:gd name="T2" fmla="*/ 21 w 120"/>
                  <a:gd name="T3" fmla="*/ 26 h 54"/>
                  <a:gd name="T4" fmla="*/ 58 w 120"/>
                  <a:gd name="T5" fmla="*/ 26 h 54"/>
                  <a:gd name="T6" fmla="*/ 79 w 120"/>
                  <a:gd name="T7" fmla="*/ 0 h 54"/>
                  <a:gd name="T8" fmla="*/ 120 w 120"/>
                  <a:gd name="T9" fmla="*/ 2 h 54"/>
                  <a:gd name="T10" fmla="*/ 106 w 120"/>
                  <a:gd name="T11" fmla="*/ 24 h 54"/>
                  <a:gd name="T12" fmla="*/ 79 w 120"/>
                  <a:gd name="T13" fmla="*/ 24 h 54"/>
                  <a:gd name="T14" fmla="*/ 60 w 120"/>
                  <a:gd name="T15" fmla="*/ 53 h 54"/>
                  <a:gd name="T16" fmla="*/ 0 w 120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54">
                    <a:moveTo>
                      <a:pt x="0" y="54"/>
                    </a:moveTo>
                    <a:lnTo>
                      <a:pt x="21" y="26"/>
                    </a:lnTo>
                    <a:lnTo>
                      <a:pt x="58" y="26"/>
                    </a:lnTo>
                    <a:lnTo>
                      <a:pt x="79" y="0"/>
                    </a:lnTo>
                    <a:lnTo>
                      <a:pt x="120" y="2"/>
                    </a:lnTo>
                    <a:lnTo>
                      <a:pt x="106" y="24"/>
                    </a:lnTo>
                    <a:lnTo>
                      <a:pt x="79" y="24"/>
                    </a:lnTo>
                    <a:lnTo>
                      <a:pt x="60" y="53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57" name="Line 43"/>
              <p:cNvSpPr>
                <a:spLocks noChangeShapeType="1"/>
              </p:cNvSpPr>
              <p:nvPr/>
            </p:nvSpPr>
            <p:spPr bwMode="auto">
              <a:xfrm>
                <a:off x="2310" y="392"/>
                <a:ext cx="0" cy="2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58" name="Line 44"/>
              <p:cNvSpPr>
                <a:spLocks noChangeShapeType="1"/>
              </p:cNvSpPr>
              <p:nvPr/>
            </p:nvSpPr>
            <p:spPr bwMode="auto">
              <a:xfrm>
                <a:off x="2336" y="392"/>
                <a:ext cx="3" cy="2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59" name="Line 45"/>
              <p:cNvSpPr>
                <a:spLocks noChangeShapeType="1"/>
              </p:cNvSpPr>
              <p:nvPr/>
            </p:nvSpPr>
            <p:spPr bwMode="auto">
              <a:xfrm>
                <a:off x="2351" y="366"/>
                <a:ext cx="0" cy="56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73" name="Line 47"/>
            <p:cNvSpPr>
              <a:spLocks noChangeShapeType="1"/>
            </p:cNvSpPr>
            <p:nvPr/>
          </p:nvSpPr>
          <p:spPr bwMode="auto">
            <a:xfrm flipH="1">
              <a:off x="2511425" y="1076325"/>
              <a:ext cx="0" cy="1793875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grpSp>
          <p:nvGrpSpPr>
            <p:cNvPr id="174" name="Group 49"/>
            <p:cNvGrpSpPr>
              <a:grpSpLocks/>
            </p:cNvGrpSpPr>
            <p:nvPr/>
          </p:nvGrpSpPr>
          <p:grpSpPr bwMode="auto">
            <a:xfrm>
              <a:off x="2457450" y="1136650"/>
              <a:ext cx="107950" cy="80963"/>
              <a:chOff x="1964" y="580"/>
              <a:chExt cx="56" cy="56"/>
            </a:xfrm>
            <a:grpFill/>
          </p:grpSpPr>
          <p:sp>
            <p:nvSpPr>
              <p:cNvPr id="253" name="Oval 50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54" name="Line 51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55" name="Line 52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5" name="Group 53"/>
            <p:cNvGrpSpPr>
              <a:grpSpLocks/>
            </p:cNvGrpSpPr>
            <p:nvPr/>
          </p:nvGrpSpPr>
          <p:grpSpPr bwMode="auto">
            <a:xfrm>
              <a:off x="2457450" y="1320800"/>
              <a:ext cx="107950" cy="82550"/>
              <a:chOff x="1964" y="580"/>
              <a:chExt cx="56" cy="56"/>
            </a:xfrm>
            <a:grpFill/>
          </p:grpSpPr>
          <p:sp>
            <p:nvSpPr>
              <p:cNvPr id="250" name="Oval 54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51" name="Line 55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52" name="Line 56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6" name="Group 57"/>
            <p:cNvGrpSpPr>
              <a:grpSpLocks/>
            </p:cNvGrpSpPr>
            <p:nvPr/>
          </p:nvGrpSpPr>
          <p:grpSpPr bwMode="auto">
            <a:xfrm>
              <a:off x="2457450" y="1508125"/>
              <a:ext cx="107950" cy="80963"/>
              <a:chOff x="1964" y="580"/>
              <a:chExt cx="56" cy="56"/>
            </a:xfrm>
            <a:grpFill/>
          </p:grpSpPr>
          <p:sp>
            <p:nvSpPr>
              <p:cNvPr id="247" name="Oval 58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8" name="Line 59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9" name="Line 60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7" name="Group 61"/>
            <p:cNvGrpSpPr>
              <a:grpSpLocks/>
            </p:cNvGrpSpPr>
            <p:nvPr/>
          </p:nvGrpSpPr>
          <p:grpSpPr bwMode="auto">
            <a:xfrm>
              <a:off x="2457450" y="1692275"/>
              <a:ext cx="107950" cy="80963"/>
              <a:chOff x="1964" y="580"/>
              <a:chExt cx="56" cy="56"/>
            </a:xfrm>
            <a:grpFill/>
          </p:grpSpPr>
          <p:sp>
            <p:nvSpPr>
              <p:cNvPr id="244" name="Oval 62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5" name="Line 63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6" name="Line 64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8" name="Group 65"/>
            <p:cNvGrpSpPr>
              <a:grpSpLocks/>
            </p:cNvGrpSpPr>
            <p:nvPr/>
          </p:nvGrpSpPr>
          <p:grpSpPr bwMode="auto">
            <a:xfrm>
              <a:off x="2457450" y="1878013"/>
              <a:ext cx="107950" cy="82550"/>
              <a:chOff x="1964" y="580"/>
              <a:chExt cx="56" cy="56"/>
            </a:xfrm>
            <a:grpFill/>
          </p:grpSpPr>
          <p:sp>
            <p:nvSpPr>
              <p:cNvPr id="241" name="Oval 66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2" name="Line 67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3" name="Line 68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9" name="Group 69"/>
            <p:cNvGrpSpPr>
              <a:grpSpLocks/>
            </p:cNvGrpSpPr>
            <p:nvPr/>
          </p:nvGrpSpPr>
          <p:grpSpPr bwMode="auto">
            <a:xfrm>
              <a:off x="2457450" y="2063750"/>
              <a:ext cx="107950" cy="80963"/>
              <a:chOff x="1964" y="580"/>
              <a:chExt cx="56" cy="56"/>
            </a:xfrm>
            <a:grpFill/>
          </p:grpSpPr>
          <p:sp>
            <p:nvSpPr>
              <p:cNvPr id="238" name="Oval 70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9" name="Line 71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0" name="Line 72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0" name="Group 73"/>
            <p:cNvGrpSpPr>
              <a:grpSpLocks/>
            </p:cNvGrpSpPr>
            <p:nvPr/>
          </p:nvGrpSpPr>
          <p:grpSpPr bwMode="auto">
            <a:xfrm>
              <a:off x="2457450" y="2249488"/>
              <a:ext cx="107950" cy="80962"/>
              <a:chOff x="1964" y="580"/>
              <a:chExt cx="56" cy="56"/>
            </a:xfrm>
            <a:grpFill/>
          </p:grpSpPr>
          <p:sp>
            <p:nvSpPr>
              <p:cNvPr id="235" name="Oval 74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6" name="Line 75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7" name="Line 76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1" name="Group 77"/>
            <p:cNvGrpSpPr>
              <a:grpSpLocks/>
            </p:cNvGrpSpPr>
            <p:nvPr/>
          </p:nvGrpSpPr>
          <p:grpSpPr bwMode="auto">
            <a:xfrm>
              <a:off x="2457450" y="2433638"/>
              <a:ext cx="107950" cy="82550"/>
              <a:chOff x="1964" y="580"/>
              <a:chExt cx="56" cy="56"/>
            </a:xfrm>
            <a:grpFill/>
          </p:grpSpPr>
          <p:sp>
            <p:nvSpPr>
              <p:cNvPr id="232" name="Oval 78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3" name="Line 79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4" name="Line 80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2" name="Group 81"/>
            <p:cNvGrpSpPr>
              <a:grpSpLocks/>
            </p:cNvGrpSpPr>
            <p:nvPr/>
          </p:nvGrpSpPr>
          <p:grpSpPr bwMode="auto">
            <a:xfrm>
              <a:off x="2457450" y="2620963"/>
              <a:ext cx="107950" cy="80962"/>
              <a:chOff x="1964" y="580"/>
              <a:chExt cx="56" cy="56"/>
            </a:xfrm>
            <a:grpFill/>
          </p:grpSpPr>
          <p:sp>
            <p:nvSpPr>
              <p:cNvPr id="229" name="Oval 82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0" name="Line 83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1" name="Line 84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83" name="Line 86"/>
            <p:cNvSpPr>
              <a:spLocks noChangeShapeType="1"/>
            </p:cNvSpPr>
            <p:nvPr/>
          </p:nvSpPr>
          <p:spPr bwMode="auto">
            <a:xfrm flipH="1">
              <a:off x="3348038" y="1076325"/>
              <a:ext cx="0" cy="1793875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grpSp>
          <p:nvGrpSpPr>
            <p:cNvPr id="184" name="Group 88"/>
            <p:cNvGrpSpPr>
              <a:grpSpLocks/>
            </p:cNvGrpSpPr>
            <p:nvPr/>
          </p:nvGrpSpPr>
          <p:grpSpPr bwMode="auto">
            <a:xfrm>
              <a:off x="3292475" y="1136650"/>
              <a:ext cx="109538" cy="80963"/>
              <a:chOff x="1964" y="580"/>
              <a:chExt cx="56" cy="56"/>
            </a:xfrm>
            <a:grpFill/>
          </p:grpSpPr>
          <p:sp>
            <p:nvSpPr>
              <p:cNvPr id="226" name="Oval 89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7" name="Line 90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8" name="Line 91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5" name="Group 92"/>
            <p:cNvGrpSpPr>
              <a:grpSpLocks/>
            </p:cNvGrpSpPr>
            <p:nvPr/>
          </p:nvGrpSpPr>
          <p:grpSpPr bwMode="auto">
            <a:xfrm>
              <a:off x="3292475" y="1320800"/>
              <a:ext cx="109538" cy="82550"/>
              <a:chOff x="1964" y="580"/>
              <a:chExt cx="56" cy="56"/>
            </a:xfrm>
            <a:grpFill/>
          </p:grpSpPr>
          <p:sp>
            <p:nvSpPr>
              <p:cNvPr id="223" name="Oval 93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4" name="Line 94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5" name="Line 95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6" name="Group 96"/>
            <p:cNvGrpSpPr>
              <a:grpSpLocks/>
            </p:cNvGrpSpPr>
            <p:nvPr/>
          </p:nvGrpSpPr>
          <p:grpSpPr bwMode="auto">
            <a:xfrm>
              <a:off x="3292475" y="1508125"/>
              <a:ext cx="109538" cy="80963"/>
              <a:chOff x="1964" y="580"/>
              <a:chExt cx="56" cy="56"/>
            </a:xfrm>
            <a:grpFill/>
          </p:grpSpPr>
          <p:sp>
            <p:nvSpPr>
              <p:cNvPr id="220" name="Oval 97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1" name="Line 98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2" name="Line 99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7" name="Group 100"/>
            <p:cNvGrpSpPr>
              <a:grpSpLocks/>
            </p:cNvGrpSpPr>
            <p:nvPr/>
          </p:nvGrpSpPr>
          <p:grpSpPr bwMode="auto">
            <a:xfrm>
              <a:off x="3292475" y="1692275"/>
              <a:ext cx="109538" cy="80963"/>
              <a:chOff x="1964" y="580"/>
              <a:chExt cx="56" cy="56"/>
            </a:xfrm>
            <a:grpFill/>
          </p:grpSpPr>
          <p:sp>
            <p:nvSpPr>
              <p:cNvPr id="217" name="Oval 101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8" name="Line 102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9" name="Line 103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8" name="Group 104"/>
            <p:cNvGrpSpPr>
              <a:grpSpLocks/>
            </p:cNvGrpSpPr>
            <p:nvPr/>
          </p:nvGrpSpPr>
          <p:grpSpPr bwMode="auto">
            <a:xfrm>
              <a:off x="3292475" y="1878013"/>
              <a:ext cx="109538" cy="82550"/>
              <a:chOff x="1964" y="580"/>
              <a:chExt cx="56" cy="56"/>
            </a:xfrm>
            <a:grpFill/>
          </p:grpSpPr>
          <p:sp>
            <p:nvSpPr>
              <p:cNvPr id="214" name="Oval 105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5" name="Line 106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6" name="Line 107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9" name="Group 108"/>
            <p:cNvGrpSpPr>
              <a:grpSpLocks/>
            </p:cNvGrpSpPr>
            <p:nvPr/>
          </p:nvGrpSpPr>
          <p:grpSpPr bwMode="auto">
            <a:xfrm>
              <a:off x="3292475" y="2063750"/>
              <a:ext cx="109538" cy="80963"/>
              <a:chOff x="1964" y="580"/>
              <a:chExt cx="56" cy="56"/>
            </a:xfrm>
            <a:grpFill/>
          </p:grpSpPr>
          <p:sp>
            <p:nvSpPr>
              <p:cNvPr id="211" name="Oval 109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2" name="Line 110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3" name="Line 111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90" name="Group 112"/>
            <p:cNvGrpSpPr>
              <a:grpSpLocks/>
            </p:cNvGrpSpPr>
            <p:nvPr/>
          </p:nvGrpSpPr>
          <p:grpSpPr bwMode="auto">
            <a:xfrm>
              <a:off x="3292475" y="2249488"/>
              <a:ext cx="109538" cy="80962"/>
              <a:chOff x="1964" y="580"/>
              <a:chExt cx="56" cy="56"/>
            </a:xfrm>
            <a:grpFill/>
          </p:grpSpPr>
          <p:sp>
            <p:nvSpPr>
              <p:cNvPr id="208" name="Oval 113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9" name="Line 114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0" name="Line 115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91" name="Group 116"/>
            <p:cNvGrpSpPr>
              <a:grpSpLocks/>
            </p:cNvGrpSpPr>
            <p:nvPr/>
          </p:nvGrpSpPr>
          <p:grpSpPr bwMode="auto">
            <a:xfrm>
              <a:off x="3292475" y="2433638"/>
              <a:ext cx="109538" cy="82550"/>
              <a:chOff x="1964" y="580"/>
              <a:chExt cx="56" cy="56"/>
            </a:xfrm>
            <a:grpFill/>
          </p:grpSpPr>
          <p:sp>
            <p:nvSpPr>
              <p:cNvPr id="205" name="Oval 117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Line 118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7" name="Line 119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92" name="Group 120"/>
            <p:cNvGrpSpPr>
              <a:grpSpLocks/>
            </p:cNvGrpSpPr>
            <p:nvPr/>
          </p:nvGrpSpPr>
          <p:grpSpPr bwMode="auto">
            <a:xfrm>
              <a:off x="3292475" y="2620963"/>
              <a:ext cx="109538" cy="80962"/>
              <a:chOff x="1964" y="580"/>
              <a:chExt cx="56" cy="56"/>
            </a:xfrm>
            <a:grpFill/>
          </p:grpSpPr>
          <p:sp>
            <p:nvSpPr>
              <p:cNvPr id="202" name="Oval 121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3" name="Line 122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4" name="Line 123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93" name="Line 124"/>
            <p:cNvSpPr>
              <a:spLocks noChangeShapeType="1"/>
            </p:cNvSpPr>
            <p:nvPr/>
          </p:nvSpPr>
          <p:spPr bwMode="auto">
            <a:xfrm>
              <a:off x="2557463" y="1182688"/>
              <a:ext cx="196850" cy="73025"/>
            </a:xfrm>
            <a:prstGeom prst="line">
              <a:avLst/>
            </a:prstGeom>
            <a:grpFill/>
            <a:ln w="6350">
              <a:solidFill>
                <a:schemeClr val="tx1"/>
              </a:solidFill>
              <a:round/>
              <a:headEnd type="stealth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94" name="Line 125"/>
            <p:cNvSpPr>
              <a:spLocks noChangeShapeType="1"/>
            </p:cNvSpPr>
            <p:nvPr/>
          </p:nvSpPr>
          <p:spPr bwMode="auto">
            <a:xfrm flipV="1">
              <a:off x="2573338" y="1303338"/>
              <a:ext cx="190500" cy="57150"/>
            </a:xfrm>
            <a:prstGeom prst="line">
              <a:avLst/>
            </a:prstGeom>
            <a:grpFill/>
            <a:ln w="6350">
              <a:solidFill>
                <a:schemeClr val="tx1"/>
              </a:solidFill>
              <a:round/>
              <a:headEnd type="stealth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95" name="Text Box 126"/>
            <p:cNvSpPr txBox="1">
              <a:spLocks noChangeArrowheads="1"/>
            </p:cNvSpPr>
            <p:nvPr/>
          </p:nvSpPr>
          <p:spPr bwMode="auto">
            <a:xfrm>
              <a:off x="2705100" y="1147763"/>
              <a:ext cx="473206" cy="24622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000">
                  <a:latin typeface="Calibri" panose="020F0502020204030204" pitchFamily="34" charset="0"/>
                </a:rPr>
                <a:t>rivets</a:t>
              </a:r>
              <a:endParaRPr lang="en-GB" sz="1000">
                <a:latin typeface="Calibri" panose="020F0502020204030204" pitchFamily="34" charset="0"/>
              </a:endParaRPr>
            </a:p>
          </p:txBody>
        </p:sp>
        <p:grpSp>
          <p:nvGrpSpPr>
            <p:cNvPr id="196" name="Group 127"/>
            <p:cNvGrpSpPr>
              <a:grpSpLocks/>
            </p:cNvGrpSpPr>
            <p:nvPr/>
          </p:nvGrpSpPr>
          <p:grpSpPr bwMode="auto">
            <a:xfrm>
              <a:off x="2506663" y="2005013"/>
              <a:ext cx="846137" cy="762000"/>
              <a:chOff x="2550" y="1063"/>
              <a:chExt cx="553" cy="480"/>
            </a:xfrm>
            <a:grpFill/>
          </p:grpSpPr>
          <p:sp>
            <p:nvSpPr>
              <p:cNvPr id="198" name="Line 128"/>
              <p:cNvSpPr>
                <a:spLocks noChangeShapeType="1"/>
              </p:cNvSpPr>
              <p:nvPr/>
            </p:nvSpPr>
            <p:spPr bwMode="auto">
              <a:xfrm>
                <a:off x="2664" y="1101"/>
                <a:ext cx="324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 type="stealth" w="sm" len="sm"/>
                <a:tailEnd type="stealth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99" name="Text Box 129"/>
              <p:cNvSpPr txBox="1">
                <a:spLocks noChangeArrowheads="1"/>
              </p:cNvSpPr>
              <p:nvPr/>
            </p:nvSpPr>
            <p:spPr bwMode="auto">
              <a:xfrm>
                <a:off x="2727" y="1063"/>
                <a:ext cx="204" cy="15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000" b="1">
                    <a:latin typeface="Calibri" panose="020F0502020204030204" pitchFamily="34" charset="0"/>
                  </a:rPr>
                  <a:t>2a</a:t>
                </a:r>
                <a:endParaRPr lang="en-GB" sz="1000" b="1">
                  <a:latin typeface="Calibri" panose="020F0502020204030204" pitchFamily="34" charset="0"/>
                </a:endParaRPr>
              </a:p>
            </p:txBody>
          </p:sp>
          <p:sp>
            <p:nvSpPr>
              <p:cNvPr id="200" name="Line 130"/>
              <p:cNvSpPr>
                <a:spLocks noChangeShapeType="1"/>
              </p:cNvSpPr>
              <p:nvPr/>
            </p:nvSpPr>
            <p:spPr bwMode="auto">
              <a:xfrm>
                <a:off x="2550" y="1540"/>
                <a:ext cx="553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 type="stealth" w="sm" len="sm"/>
                <a:tailEnd type="stealth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1" name="Text Box 131"/>
              <p:cNvSpPr txBox="1">
                <a:spLocks noChangeArrowheads="1"/>
              </p:cNvSpPr>
              <p:nvPr/>
            </p:nvSpPr>
            <p:spPr bwMode="auto">
              <a:xfrm>
                <a:off x="2729" y="1389"/>
                <a:ext cx="200" cy="15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000" b="1">
                    <a:latin typeface="Calibri" panose="020F0502020204030204" pitchFamily="34" charset="0"/>
                  </a:rPr>
                  <a:t>2r</a:t>
                </a:r>
                <a:endParaRPr lang="en-GB" sz="1000" b="1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97" name="Text Box 132"/>
            <p:cNvSpPr txBox="1">
              <a:spLocks noChangeArrowheads="1"/>
            </p:cNvSpPr>
            <p:nvPr/>
          </p:nvSpPr>
          <p:spPr bwMode="auto">
            <a:xfrm>
              <a:off x="2317750" y="2235200"/>
              <a:ext cx="184731" cy="46166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0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Residual</a:t>
            </a:r>
            <a:r>
              <a:rPr lang="fr-FR" dirty="0"/>
              <a:t> </a:t>
            </a:r>
            <a:r>
              <a:rPr lang="fr-FR" dirty="0" err="1"/>
              <a:t>strength</a:t>
            </a:r>
            <a:r>
              <a:rPr lang="fr-FR" dirty="0"/>
              <a:t> of a </a:t>
            </a:r>
            <a:r>
              <a:rPr lang="fr-FR" dirty="0" err="1"/>
              <a:t>stiffened</a:t>
            </a:r>
            <a:r>
              <a:rPr lang="fr-FR" dirty="0"/>
              <a:t> panel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sp>
        <p:nvSpPr>
          <p:cNvPr id="137" name="Line 133"/>
          <p:cNvSpPr>
            <a:spLocks noChangeShapeType="1"/>
          </p:cNvSpPr>
          <p:nvPr/>
        </p:nvSpPr>
        <p:spPr bwMode="auto">
          <a:xfrm flipH="1" flipV="1">
            <a:off x="904934" y="1802676"/>
            <a:ext cx="0" cy="402578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38" name="Line 134"/>
          <p:cNvSpPr>
            <a:spLocks noChangeShapeType="1"/>
          </p:cNvSpPr>
          <p:nvPr/>
        </p:nvSpPr>
        <p:spPr bwMode="auto">
          <a:xfrm>
            <a:off x="898668" y="5828460"/>
            <a:ext cx="56317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39" name="Text Box 135"/>
          <p:cNvSpPr txBox="1">
            <a:spLocks noChangeArrowheads="1"/>
          </p:cNvSpPr>
          <p:nvPr/>
        </p:nvSpPr>
        <p:spPr bwMode="auto">
          <a:xfrm rot="16227755">
            <a:off x="-204148" y="2558424"/>
            <a:ext cx="16659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400" b="1" dirty="0" err="1" smtClean="0">
                <a:latin typeface="Calibri" panose="020F0502020204030204" pitchFamily="34" charset="0"/>
              </a:rPr>
              <a:t>Residual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strength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smtClean="0">
                <a:latin typeface="Calibri" panose="020F0502020204030204" pitchFamily="34" charset="0"/>
                <a:sym typeface="Symbol" panose="05050102010706020507" pitchFamily="18" charset="2"/>
              </a:rPr>
              <a:t></a:t>
            </a:r>
            <a:r>
              <a:rPr lang="fr-FR" sz="1400" b="1" baseline="-25000" dirty="0" smtClean="0">
                <a:latin typeface="Calibri" panose="020F0502020204030204" pitchFamily="34" charset="0"/>
              </a:rPr>
              <a:t>f</a:t>
            </a:r>
            <a:endParaRPr lang="en-GB" sz="1400" b="1" baseline="-25000" dirty="0">
              <a:latin typeface="Calibri" panose="020F0502020204030204" pitchFamily="34" charset="0"/>
            </a:endParaRPr>
          </a:p>
        </p:txBody>
      </p:sp>
      <p:sp>
        <p:nvSpPr>
          <p:cNvPr id="140" name="Text Box 136"/>
          <p:cNvSpPr txBox="1">
            <a:spLocks noChangeArrowheads="1"/>
          </p:cNvSpPr>
          <p:nvPr/>
        </p:nvSpPr>
        <p:spPr bwMode="auto">
          <a:xfrm>
            <a:off x="5497046" y="5834432"/>
            <a:ext cx="103336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400" b="1" dirty="0" smtClean="0">
                <a:latin typeface="Calibri" panose="020F0502020204030204" pitchFamily="34" charset="0"/>
              </a:rPr>
              <a:t>Crack size a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141" name="Freeform 137"/>
          <p:cNvSpPr>
            <a:spLocks/>
          </p:cNvSpPr>
          <p:nvPr/>
        </p:nvSpPr>
        <p:spPr bwMode="auto">
          <a:xfrm>
            <a:off x="945666" y="2400565"/>
            <a:ext cx="5332667" cy="3166596"/>
          </a:xfrm>
          <a:custGeom>
            <a:avLst/>
            <a:gdLst>
              <a:gd name="T0" fmla="*/ 0 w 2318"/>
              <a:gd name="T1" fmla="*/ 0 h 1430"/>
              <a:gd name="T2" fmla="*/ 166 w 2318"/>
              <a:gd name="T3" fmla="*/ 290 h 1430"/>
              <a:gd name="T4" fmla="*/ 462 w 2318"/>
              <a:gd name="T5" fmla="*/ 738 h 1430"/>
              <a:gd name="T6" fmla="*/ 894 w 2318"/>
              <a:gd name="T7" fmla="*/ 1110 h 1430"/>
              <a:gd name="T8" fmla="*/ 1500 w 2318"/>
              <a:gd name="T9" fmla="*/ 1308 h 1430"/>
              <a:gd name="T10" fmla="*/ 2318 w 2318"/>
              <a:gd name="T11" fmla="*/ 1430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18" h="1430">
                <a:moveTo>
                  <a:pt x="0" y="0"/>
                </a:moveTo>
                <a:cubicBezTo>
                  <a:pt x="28" y="48"/>
                  <a:pt x="89" y="167"/>
                  <a:pt x="166" y="290"/>
                </a:cubicBezTo>
                <a:cubicBezTo>
                  <a:pt x="243" y="413"/>
                  <a:pt x="341" y="601"/>
                  <a:pt x="462" y="738"/>
                </a:cubicBezTo>
                <a:cubicBezTo>
                  <a:pt x="583" y="875"/>
                  <a:pt x="721" y="1015"/>
                  <a:pt x="894" y="1110"/>
                </a:cubicBezTo>
                <a:cubicBezTo>
                  <a:pt x="1067" y="1205"/>
                  <a:pt x="1263" y="1255"/>
                  <a:pt x="1500" y="1308"/>
                </a:cubicBezTo>
                <a:cubicBezTo>
                  <a:pt x="1737" y="1361"/>
                  <a:pt x="2148" y="1405"/>
                  <a:pt x="2318" y="143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42" name="Freeform 171"/>
          <p:cNvSpPr>
            <a:spLocks/>
          </p:cNvSpPr>
          <p:nvPr/>
        </p:nvSpPr>
        <p:spPr bwMode="auto">
          <a:xfrm>
            <a:off x="950267" y="2440424"/>
            <a:ext cx="5088809" cy="2340624"/>
          </a:xfrm>
          <a:custGeom>
            <a:avLst/>
            <a:gdLst>
              <a:gd name="T0" fmla="*/ 0 w 2212"/>
              <a:gd name="T1" fmla="*/ 0 h 1057"/>
              <a:gd name="T2" fmla="*/ 168 w 2212"/>
              <a:gd name="T3" fmla="*/ 288 h 1057"/>
              <a:gd name="T4" fmla="*/ 436 w 2212"/>
              <a:gd name="T5" fmla="*/ 692 h 1057"/>
              <a:gd name="T6" fmla="*/ 604 w 2212"/>
              <a:gd name="T7" fmla="*/ 872 h 1057"/>
              <a:gd name="T8" fmla="*/ 784 w 2212"/>
              <a:gd name="T9" fmla="*/ 976 h 1057"/>
              <a:gd name="T10" fmla="*/ 968 w 2212"/>
              <a:gd name="T11" fmla="*/ 1032 h 1057"/>
              <a:gd name="T12" fmla="*/ 1148 w 2212"/>
              <a:gd name="T13" fmla="*/ 1056 h 1057"/>
              <a:gd name="T14" fmla="*/ 1332 w 2212"/>
              <a:gd name="T15" fmla="*/ 1024 h 1057"/>
              <a:gd name="T16" fmla="*/ 1480 w 2212"/>
              <a:gd name="T17" fmla="*/ 912 h 1057"/>
              <a:gd name="T18" fmla="*/ 1600 w 2212"/>
              <a:gd name="T19" fmla="*/ 772 h 1057"/>
              <a:gd name="T20" fmla="*/ 1716 w 2212"/>
              <a:gd name="T21" fmla="*/ 668 h 1057"/>
              <a:gd name="T22" fmla="*/ 1868 w 2212"/>
              <a:gd name="T23" fmla="*/ 588 h 1057"/>
              <a:gd name="T24" fmla="*/ 2040 w 2212"/>
              <a:gd name="T25" fmla="*/ 592 h 1057"/>
              <a:gd name="T26" fmla="*/ 2212 w 2212"/>
              <a:gd name="T27" fmla="*/ 712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2" h="1057">
                <a:moveTo>
                  <a:pt x="0" y="0"/>
                </a:moveTo>
                <a:cubicBezTo>
                  <a:pt x="47" y="86"/>
                  <a:pt x="95" y="173"/>
                  <a:pt x="168" y="288"/>
                </a:cubicBezTo>
                <a:cubicBezTo>
                  <a:pt x="241" y="403"/>
                  <a:pt x="363" y="595"/>
                  <a:pt x="436" y="692"/>
                </a:cubicBezTo>
                <a:cubicBezTo>
                  <a:pt x="509" y="789"/>
                  <a:pt x="546" y="825"/>
                  <a:pt x="604" y="872"/>
                </a:cubicBezTo>
                <a:cubicBezTo>
                  <a:pt x="662" y="919"/>
                  <a:pt x="723" y="949"/>
                  <a:pt x="784" y="976"/>
                </a:cubicBezTo>
                <a:cubicBezTo>
                  <a:pt x="845" y="1003"/>
                  <a:pt x="907" y="1019"/>
                  <a:pt x="968" y="1032"/>
                </a:cubicBezTo>
                <a:cubicBezTo>
                  <a:pt x="1029" y="1045"/>
                  <a:pt x="1087" y="1057"/>
                  <a:pt x="1148" y="1056"/>
                </a:cubicBezTo>
                <a:cubicBezTo>
                  <a:pt x="1209" y="1055"/>
                  <a:pt x="1277" y="1048"/>
                  <a:pt x="1332" y="1024"/>
                </a:cubicBezTo>
                <a:cubicBezTo>
                  <a:pt x="1387" y="1000"/>
                  <a:pt x="1435" y="954"/>
                  <a:pt x="1480" y="912"/>
                </a:cubicBezTo>
                <a:cubicBezTo>
                  <a:pt x="1525" y="870"/>
                  <a:pt x="1561" y="813"/>
                  <a:pt x="1600" y="772"/>
                </a:cubicBezTo>
                <a:cubicBezTo>
                  <a:pt x="1639" y="731"/>
                  <a:pt x="1671" y="699"/>
                  <a:pt x="1716" y="668"/>
                </a:cubicBezTo>
                <a:cubicBezTo>
                  <a:pt x="1761" y="637"/>
                  <a:pt x="1814" y="601"/>
                  <a:pt x="1868" y="588"/>
                </a:cubicBezTo>
                <a:cubicBezTo>
                  <a:pt x="1922" y="575"/>
                  <a:pt x="1983" y="571"/>
                  <a:pt x="2040" y="592"/>
                </a:cubicBezTo>
                <a:cubicBezTo>
                  <a:pt x="2097" y="613"/>
                  <a:pt x="2154" y="662"/>
                  <a:pt x="2212" y="712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43" name="Line 172"/>
          <p:cNvSpPr>
            <a:spLocks noChangeShapeType="1"/>
          </p:cNvSpPr>
          <p:nvPr/>
        </p:nvSpPr>
        <p:spPr bwMode="auto">
          <a:xfrm flipH="1" flipV="1">
            <a:off x="4732366" y="2511285"/>
            <a:ext cx="0" cy="32773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44" name="Text Box 173"/>
          <p:cNvSpPr txBox="1">
            <a:spLocks noChangeArrowheads="1"/>
          </p:cNvSpPr>
          <p:nvPr/>
        </p:nvSpPr>
        <p:spPr bwMode="auto">
          <a:xfrm>
            <a:off x="1415230" y="5318435"/>
            <a:ext cx="14103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Non </a:t>
            </a:r>
            <a:r>
              <a:rPr lang="fr-FR" sz="1200" dirty="0" err="1" smtClean="0">
                <a:latin typeface="Calibri" panose="020F0502020204030204" pitchFamily="34" charset="0"/>
              </a:rPr>
              <a:t>stiffened</a:t>
            </a:r>
            <a:r>
              <a:rPr lang="fr-FR" sz="1200" dirty="0" smtClean="0">
                <a:latin typeface="Calibri" panose="020F0502020204030204" pitchFamily="34" charset="0"/>
              </a:rPr>
              <a:t> panel</a:t>
            </a:r>
            <a:endParaRPr lang="en-GB" sz="1200" dirty="0">
              <a:latin typeface="Calibri" panose="020F0502020204030204" pitchFamily="34" charset="0"/>
            </a:endParaRPr>
          </a:p>
        </p:txBody>
      </p:sp>
      <p:sp>
        <p:nvSpPr>
          <p:cNvPr id="145" name="Line 174"/>
          <p:cNvSpPr>
            <a:spLocks noChangeShapeType="1"/>
          </p:cNvSpPr>
          <p:nvPr/>
        </p:nvSpPr>
        <p:spPr bwMode="auto">
          <a:xfrm flipV="1">
            <a:off x="2845917" y="5141995"/>
            <a:ext cx="809792" cy="292301"/>
          </a:xfrm>
          <a:prstGeom prst="line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46" name="Text Box 175"/>
          <p:cNvSpPr txBox="1">
            <a:spLocks noChangeArrowheads="1"/>
          </p:cNvSpPr>
          <p:nvPr/>
        </p:nvSpPr>
        <p:spPr bwMode="auto">
          <a:xfrm>
            <a:off x="2269850" y="3081984"/>
            <a:ext cx="1650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200" dirty="0">
                <a:latin typeface="Calibri" panose="020F0502020204030204" pitchFamily="34" charset="0"/>
              </a:rPr>
              <a:t>Position </a:t>
            </a:r>
            <a:r>
              <a:rPr lang="fr-FR" sz="1200" dirty="0" smtClean="0">
                <a:latin typeface="Calibri" panose="020F0502020204030204" pitchFamily="34" charset="0"/>
              </a:rPr>
              <a:t>of the </a:t>
            </a:r>
            <a:r>
              <a:rPr lang="fr-FR" sz="1200" dirty="0" err="1" smtClean="0">
                <a:latin typeface="Calibri" panose="020F0502020204030204" pitchFamily="34" charset="0"/>
              </a:rPr>
              <a:t>stiffener</a:t>
            </a:r>
            <a:endParaRPr lang="en-GB" sz="1200" dirty="0">
              <a:latin typeface="Calibri" panose="020F0502020204030204" pitchFamily="34" charset="0"/>
            </a:endParaRPr>
          </a:p>
        </p:txBody>
      </p:sp>
      <p:grpSp>
        <p:nvGrpSpPr>
          <p:cNvPr id="148" name="Groupe 147"/>
          <p:cNvGrpSpPr/>
          <p:nvPr/>
        </p:nvGrpSpPr>
        <p:grpSpPr>
          <a:xfrm>
            <a:off x="6168788" y="1159311"/>
            <a:ext cx="2322344" cy="2566527"/>
            <a:chOff x="2238375" y="871538"/>
            <a:chExt cx="1485900" cy="1998662"/>
          </a:xfrm>
          <a:gradFill>
            <a:gsLst>
              <a:gs pos="24000">
                <a:schemeClr val="bg1">
                  <a:lumMod val="6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52000">
                <a:schemeClr val="accent1">
                  <a:lumMod val="45000"/>
                  <a:lumOff val="55000"/>
                </a:schemeClr>
              </a:gs>
              <a:gs pos="81000">
                <a:schemeClr val="bg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49" name="Freeform 134"/>
            <p:cNvSpPr>
              <a:spLocks/>
            </p:cNvSpPr>
            <p:nvPr/>
          </p:nvSpPr>
          <p:spPr bwMode="auto">
            <a:xfrm>
              <a:off x="2308225" y="974725"/>
              <a:ext cx="1409700" cy="107950"/>
            </a:xfrm>
            <a:custGeom>
              <a:avLst/>
              <a:gdLst>
                <a:gd name="T0" fmla="*/ 0 w 888"/>
                <a:gd name="T1" fmla="*/ 64 h 68"/>
                <a:gd name="T2" fmla="*/ 82 w 888"/>
                <a:gd name="T3" fmla="*/ 68 h 68"/>
                <a:gd name="T4" fmla="*/ 808 w 888"/>
                <a:gd name="T5" fmla="*/ 64 h 68"/>
                <a:gd name="T6" fmla="*/ 888 w 888"/>
                <a:gd name="T7" fmla="*/ 0 h 68"/>
                <a:gd name="T8" fmla="*/ 82 w 888"/>
                <a:gd name="T9" fmla="*/ 5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68">
                  <a:moveTo>
                    <a:pt x="0" y="64"/>
                  </a:moveTo>
                  <a:cubicBezTo>
                    <a:pt x="30" y="64"/>
                    <a:pt x="50" y="68"/>
                    <a:pt x="82" y="68"/>
                  </a:cubicBezTo>
                  <a:lnTo>
                    <a:pt x="808" y="64"/>
                  </a:lnTo>
                  <a:lnTo>
                    <a:pt x="888" y="0"/>
                  </a:lnTo>
                  <a:lnTo>
                    <a:pt x="82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50" name="Rectangle 3"/>
            <p:cNvSpPr>
              <a:spLocks noChangeArrowheads="1"/>
            </p:cNvSpPr>
            <p:nvPr/>
          </p:nvSpPr>
          <p:spPr bwMode="auto">
            <a:xfrm>
              <a:off x="2243138" y="1077913"/>
              <a:ext cx="1346200" cy="179228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51" name="Freeform 32"/>
            <p:cNvSpPr>
              <a:spLocks/>
            </p:cNvSpPr>
            <p:nvPr/>
          </p:nvSpPr>
          <p:spPr bwMode="auto">
            <a:xfrm>
              <a:off x="2238375" y="976313"/>
              <a:ext cx="1485900" cy="1887537"/>
            </a:xfrm>
            <a:custGeom>
              <a:avLst/>
              <a:gdLst>
                <a:gd name="T0" fmla="*/ 0 w 576"/>
                <a:gd name="T1" fmla="*/ 54 h 972"/>
                <a:gd name="T2" fmla="*/ 48 w 576"/>
                <a:gd name="T3" fmla="*/ 2 h 972"/>
                <a:gd name="T4" fmla="*/ 574 w 576"/>
                <a:gd name="T5" fmla="*/ 0 h 972"/>
                <a:gd name="T6" fmla="*/ 526 w 576"/>
                <a:gd name="T7" fmla="*/ 54 h 972"/>
                <a:gd name="T8" fmla="*/ 526 w 576"/>
                <a:gd name="T9" fmla="*/ 972 h 972"/>
                <a:gd name="T10" fmla="*/ 576 w 576"/>
                <a:gd name="T11" fmla="*/ 906 h 972"/>
                <a:gd name="T12" fmla="*/ 576 w 576"/>
                <a:gd name="T13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6" h="972">
                  <a:moveTo>
                    <a:pt x="0" y="54"/>
                  </a:moveTo>
                  <a:lnTo>
                    <a:pt x="48" y="2"/>
                  </a:lnTo>
                  <a:lnTo>
                    <a:pt x="574" y="0"/>
                  </a:lnTo>
                  <a:lnTo>
                    <a:pt x="526" y="54"/>
                  </a:lnTo>
                  <a:lnTo>
                    <a:pt x="526" y="972"/>
                  </a:lnTo>
                  <a:lnTo>
                    <a:pt x="576" y="906"/>
                  </a:lnTo>
                  <a:lnTo>
                    <a:pt x="576" y="0"/>
                  </a:lnTo>
                </a:path>
              </a:pathLst>
            </a:custGeom>
            <a:grp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52" name="Freeform 33"/>
            <p:cNvSpPr>
              <a:spLocks/>
            </p:cNvSpPr>
            <p:nvPr/>
          </p:nvSpPr>
          <p:spPr bwMode="auto">
            <a:xfrm>
              <a:off x="2667000" y="1939925"/>
              <a:ext cx="495300" cy="53975"/>
            </a:xfrm>
            <a:custGeom>
              <a:avLst/>
              <a:gdLst>
                <a:gd name="T0" fmla="*/ 0 w 192"/>
                <a:gd name="T1" fmla="*/ 20 h 28"/>
                <a:gd name="T2" fmla="*/ 27 w 192"/>
                <a:gd name="T3" fmla="*/ 7 h 28"/>
                <a:gd name="T4" fmla="*/ 66 w 192"/>
                <a:gd name="T5" fmla="*/ 26 h 28"/>
                <a:gd name="T6" fmla="*/ 112 w 192"/>
                <a:gd name="T7" fmla="*/ 20 h 28"/>
                <a:gd name="T8" fmla="*/ 144 w 192"/>
                <a:gd name="T9" fmla="*/ 7 h 28"/>
                <a:gd name="T10" fmla="*/ 169 w 192"/>
                <a:gd name="T11" fmla="*/ 1 h 28"/>
                <a:gd name="T12" fmla="*/ 192 w 192"/>
                <a:gd name="T1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28">
                  <a:moveTo>
                    <a:pt x="0" y="20"/>
                  </a:moveTo>
                  <a:cubicBezTo>
                    <a:pt x="8" y="13"/>
                    <a:pt x="16" y="6"/>
                    <a:pt x="27" y="7"/>
                  </a:cubicBezTo>
                  <a:cubicBezTo>
                    <a:pt x="38" y="8"/>
                    <a:pt x="52" y="24"/>
                    <a:pt x="66" y="26"/>
                  </a:cubicBezTo>
                  <a:cubicBezTo>
                    <a:pt x="80" y="28"/>
                    <a:pt x="99" y="23"/>
                    <a:pt x="112" y="20"/>
                  </a:cubicBezTo>
                  <a:cubicBezTo>
                    <a:pt x="125" y="17"/>
                    <a:pt x="135" y="10"/>
                    <a:pt x="144" y="7"/>
                  </a:cubicBezTo>
                  <a:cubicBezTo>
                    <a:pt x="153" y="4"/>
                    <a:pt x="161" y="0"/>
                    <a:pt x="169" y="1"/>
                  </a:cubicBezTo>
                  <a:cubicBezTo>
                    <a:pt x="177" y="2"/>
                    <a:pt x="187" y="11"/>
                    <a:pt x="192" y="13"/>
                  </a:cubicBezTo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53" name="Line 34"/>
            <p:cNvSpPr>
              <a:spLocks noChangeShapeType="1"/>
            </p:cNvSpPr>
            <p:nvPr/>
          </p:nvSpPr>
          <p:spPr bwMode="auto">
            <a:xfrm>
              <a:off x="2667000" y="1978025"/>
              <a:ext cx="0" cy="127000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54" name="Line 35"/>
            <p:cNvSpPr>
              <a:spLocks noChangeShapeType="1"/>
            </p:cNvSpPr>
            <p:nvPr/>
          </p:nvSpPr>
          <p:spPr bwMode="auto">
            <a:xfrm>
              <a:off x="3162300" y="1970088"/>
              <a:ext cx="0" cy="127000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2473325" y="871538"/>
              <a:ext cx="309563" cy="106362"/>
            </a:xfrm>
            <a:custGeom>
              <a:avLst/>
              <a:gdLst>
                <a:gd name="T0" fmla="*/ 0 w 120"/>
                <a:gd name="T1" fmla="*/ 54 h 54"/>
                <a:gd name="T2" fmla="*/ 21 w 120"/>
                <a:gd name="T3" fmla="*/ 26 h 54"/>
                <a:gd name="T4" fmla="*/ 58 w 120"/>
                <a:gd name="T5" fmla="*/ 26 h 54"/>
                <a:gd name="T6" fmla="*/ 79 w 120"/>
                <a:gd name="T7" fmla="*/ 0 h 54"/>
                <a:gd name="T8" fmla="*/ 120 w 120"/>
                <a:gd name="T9" fmla="*/ 2 h 54"/>
                <a:gd name="T10" fmla="*/ 106 w 120"/>
                <a:gd name="T11" fmla="*/ 24 h 54"/>
                <a:gd name="T12" fmla="*/ 79 w 120"/>
                <a:gd name="T13" fmla="*/ 24 h 54"/>
                <a:gd name="T14" fmla="*/ 60 w 120"/>
                <a:gd name="T15" fmla="*/ 53 h 54"/>
                <a:gd name="T16" fmla="*/ 0 w 120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54">
                  <a:moveTo>
                    <a:pt x="0" y="54"/>
                  </a:moveTo>
                  <a:lnTo>
                    <a:pt x="21" y="26"/>
                  </a:lnTo>
                  <a:lnTo>
                    <a:pt x="58" y="26"/>
                  </a:lnTo>
                  <a:lnTo>
                    <a:pt x="79" y="0"/>
                  </a:lnTo>
                  <a:lnTo>
                    <a:pt x="120" y="2"/>
                  </a:lnTo>
                  <a:lnTo>
                    <a:pt x="106" y="24"/>
                  </a:lnTo>
                  <a:lnTo>
                    <a:pt x="79" y="24"/>
                  </a:lnTo>
                  <a:lnTo>
                    <a:pt x="60" y="5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56" name="Line 38"/>
            <p:cNvSpPr>
              <a:spLocks noChangeShapeType="1"/>
            </p:cNvSpPr>
            <p:nvPr/>
          </p:nvSpPr>
          <p:spPr bwMode="auto">
            <a:xfrm>
              <a:off x="2676525" y="922338"/>
              <a:ext cx="0" cy="5556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57" name="Line 39"/>
            <p:cNvSpPr>
              <a:spLocks noChangeShapeType="1"/>
            </p:cNvSpPr>
            <p:nvPr/>
          </p:nvSpPr>
          <p:spPr bwMode="auto">
            <a:xfrm>
              <a:off x="2744788" y="922338"/>
              <a:ext cx="7937" cy="5556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58" name="Line 40"/>
            <p:cNvSpPr>
              <a:spLocks noChangeShapeType="1"/>
            </p:cNvSpPr>
            <p:nvPr/>
          </p:nvSpPr>
          <p:spPr bwMode="auto">
            <a:xfrm>
              <a:off x="2782888" y="871538"/>
              <a:ext cx="0" cy="109537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grpSp>
          <p:nvGrpSpPr>
            <p:cNvPr id="159" name="Group 41"/>
            <p:cNvGrpSpPr>
              <a:grpSpLocks/>
            </p:cNvGrpSpPr>
            <p:nvPr/>
          </p:nvGrpSpPr>
          <p:grpSpPr bwMode="auto">
            <a:xfrm>
              <a:off x="3254375" y="874713"/>
              <a:ext cx="309563" cy="107950"/>
              <a:chOff x="2231" y="366"/>
              <a:chExt cx="120" cy="56"/>
            </a:xfrm>
            <a:grpFill/>
          </p:grpSpPr>
          <p:sp>
            <p:nvSpPr>
              <p:cNvPr id="243" name="Freeform 42"/>
              <p:cNvSpPr>
                <a:spLocks/>
              </p:cNvSpPr>
              <p:nvPr/>
            </p:nvSpPr>
            <p:spPr bwMode="auto">
              <a:xfrm>
                <a:off x="2231" y="366"/>
                <a:ext cx="120" cy="54"/>
              </a:xfrm>
              <a:custGeom>
                <a:avLst/>
                <a:gdLst>
                  <a:gd name="T0" fmla="*/ 0 w 120"/>
                  <a:gd name="T1" fmla="*/ 54 h 54"/>
                  <a:gd name="T2" fmla="*/ 21 w 120"/>
                  <a:gd name="T3" fmla="*/ 26 h 54"/>
                  <a:gd name="T4" fmla="*/ 58 w 120"/>
                  <a:gd name="T5" fmla="*/ 26 h 54"/>
                  <a:gd name="T6" fmla="*/ 79 w 120"/>
                  <a:gd name="T7" fmla="*/ 0 h 54"/>
                  <a:gd name="T8" fmla="*/ 120 w 120"/>
                  <a:gd name="T9" fmla="*/ 2 h 54"/>
                  <a:gd name="T10" fmla="*/ 106 w 120"/>
                  <a:gd name="T11" fmla="*/ 24 h 54"/>
                  <a:gd name="T12" fmla="*/ 79 w 120"/>
                  <a:gd name="T13" fmla="*/ 24 h 54"/>
                  <a:gd name="T14" fmla="*/ 60 w 120"/>
                  <a:gd name="T15" fmla="*/ 53 h 54"/>
                  <a:gd name="T16" fmla="*/ 0 w 120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54">
                    <a:moveTo>
                      <a:pt x="0" y="54"/>
                    </a:moveTo>
                    <a:lnTo>
                      <a:pt x="21" y="26"/>
                    </a:lnTo>
                    <a:lnTo>
                      <a:pt x="58" y="26"/>
                    </a:lnTo>
                    <a:lnTo>
                      <a:pt x="79" y="0"/>
                    </a:lnTo>
                    <a:lnTo>
                      <a:pt x="120" y="2"/>
                    </a:lnTo>
                    <a:lnTo>
                      <a:pt x="106" y="24"/>
                    </a:lnTo>
                    <a:lnTo>
                      <a:pt x="79" y="24"/>
                    </a:lnTo>
                    <a:lnTo>
                      <a:pt x="60" y="53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4" name="Line 43"/>
              <p:cNvSpPr>
                <a:spLocks noChangeShapeType="1"/>
              </p:cNvSpPr>
              <p:nvPr/>
            </p:nvSpPr>
            <p:spPr bwMode="auto">
              <a:xfrm>
                <a:off x="2310" y="392"/>
                <a:ext cx="0" cy="2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5" name="Line 44"/>
              <p:cNvSpPr>
                <a:spLocks noChangeShapeType="1"/>
              </p:cNvSpPr>
              <p:nvPr/>
            </p:nvSpPr>
            <p:spPr bwMode="auto">
              <a:xfrm>
                <a:off x="2336" y="392"/>
                <a:ext cx="3" cy="2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6" name="Line 45"/>
              <p:cNvSpPr>
                <a:spLocks noChangeShapeType="1"/>
              </p:cNvSpPr>
              <p:nvPr/>
            </p:nvSpPr>
            <p:spPr bwMode="auto">
              <a:xfrm>
                <a:off x="2351" y="366"/>
                <a:ext cx="0" cy="56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60" name="Line 47"/>
            <p:cNvSpPr>
              <a:spLocks noChangeShapeType="1"/>
            </p:cNvSpPr>
            <p:nvPr/>
          </p:nvSpPr>
          <p:spPr bwMode="auto">
            <a:xfrm flipH="1">
              <a:off x="2511425" y="1076325"/>
              <a:ext cx="0" cy="1793875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grpSp>
          <p:nvGrpSpPr>
            <p:cNvPr id="161" name="Group 49"/>
            <p:cNvGrpSpPr>
              <a:grpSpLocks/>
            </p:cNvGrpSpPr>
            <p:nvPr/>
          </p:nvGrpSpPr>
          <p:grpSpPr bwMode="auto">
            <a:xfrm>
              <a:off x="2457450" y="1136650"/>
              <a:ext cx="107950" cy="80963"/>
              <a:chOff x="1964" y="580"/>
              <a:chExt cx="56" cy="56"/>
            </a:xfrm>
            <a:grpFill/>
          </p:grpSpPr>
          <p:sp>
            <p:nvSpPr>
              <p:cNvPr id="240" name="Oval 50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1" name="Line 51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42" name="Line 52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62" name="Group 53"/>
            <p:cNvGrpSpPr>
              <a:grpSpLocks/>
            </p:cNvGrpSpPr>
            <p:nvPr/>
          </p:nvGrpSpPr>
          <p:grpSpPr bwMode="auto">
            <a:xfrm>
              <a:off x="2457450" y="1320800"/>
              <a:ext cx="107950" cy="82550"/>
              <a:chOff x="1964" y="580"/>
              <a:chExt cx="56" cy="56"/>
            </a:xfrm>
            <a:grpFill/>
          </p:grpSpPr>
          <p:sp>
            <p:nvSpPr>
              <p:cNvPr id="237" name="Oval 54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8" name="Line 55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9" name="Line 56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63" name="Group 57"/>
            <p:cNvGrpSpPr>
              <a:grpSpLocks/>
            </p:cNvGrpSpPr>
            <p:nvPr/>
          </p:nvGrpSpPr>
          <p:grpSpPr bwMode="auto">
            <a:xfrm>
              <a:off x="2457450" y="1508125"/>
              <a:ext cx="107950" cy="80963"/>
              <a:chOff x="1964" y="580"/>
              <a:chExt cx="56" cy="56"/>
            </a:xfrm>
            <a:grpFill/>
          </p:grpSpPr>
          <p:sp>
            <p:nvSpPr>
              <p:cNvPr id="234" name="Oval 58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5" name="Line 59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6" name="Line 60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64" name="Group 61"/>
            <p:cNvGrpSpPr>
              <a:grpSpLocks/>
            </p:cNvGrpSpPr>
            <p:nvPr/>
          </p:nvGrpSpPr>
          <p:grpSpPr bwMode="auto">
            <a:xfrm>
              <a:off x="2457450" y="1692275"/>
              <a:ext cx="107950" cy="80963"/>
              <a:chOff x="1964" y="580"/>
              <a:chExt cx="56" cy="56"/>
            </a:xfrm>
            <a:grpFill/>
          </p:grpSpPr>
          <p:sp>
            <p:nvSpPr>
              <p:cNvPr id="231" name="Oval 62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2" name="Line 63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3" name="Line 64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65" name="Group 65"/>
            <p:cNvGrpSpPr>
              <a:grpSpLocks/>
            </p:cNvGrpSpPr>
            <p:nvPr/>
          </p:nvGrpSpPr>
          <p:grpSpPr bwMode="auto">
            <a:xfrm>
              <a:off x="2457450" y="1878013"/>
              <a:ext cx="107950" cy="82550"/>
              <a:chOff x="1964" y="580"/>
              <a:chExt cx="56" cy="56"/>
            </a:xfrm>
            <a:grpFill/>
          </p:grpSpPr>
          <p:sp>
            <p:nvSpPr>
              <p:cNvPr id="228" name="Oval 66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9" name="Line 67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30" name="Line 68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66" name="Group 69"/>
            <p:cNvGrpSpPr>
              <a:grpSpLocks/>
            </p:cNvGrpSpPr>
            <p:nvPr/>
          </p:nvGrpSpPr>
          <p:grpSpPr bwMode="auto">
            <a:xfrm>
              <a:off x="2457450" y="2063750"/>
              <a:ext cx="107950" cy="80963"/>
              <a:chOff x="1964" y="580"/>
              <a:chExt cx="56" cy="56"/>
            </a:xfrm>
            <a:grpFill/>
          </p:grpSpPr>
          <p:sp>
            <p:nvSpPr>
              <p:cNvPr id="225" name="Oval 70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6" name="Line 71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7" name="Line 72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67" name="Group 73"/>
            <p:cNvGrpSpPr>
              <a:grpSpLocks/>
            </p:cNvGrpSpPr>
            <p:nvPr/>
          </p:nvGrpSpPr>
          <p:grpSpPr bwMode="auto">
            <a:xfrm>
              <a:off x="2457450" y="2249488"/>
              <a:ext cx="107950" cy="80962"/>
              <a:chOff x="1964" y="580"/>
              <a:chExt cx="56" cy="56"/>
            </a:xfrm>
            <a:grpFill/>
          </p:grpSpPr>
          <p:sp>
            <p:nvSpPr>
              <p:cNvPr id="222" name="Oval 74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3" name="Line 75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4" name="Line 76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68" name="Group 77"/>
            <p:cNvGrpSpPr>
              <a:grpSpLocks/>
            </p:cNvGrpSpPr>
            <p:nvPr/>
          </p:nvGrpSpPr>
          <p:grpSpPr bwMode="auto">
            <a:xfrm>
              <a:off x="2457450" y="2433638"/>
              <a:ext cx="107950" cy="82550"/>
              <a:chOff x="1964" y="580"/>
              <a:chExt cx="56" cy="56"/>
            </a:xfrm>
            <a:grpFill/>
          </p:grpSpPr>
          <p:sp>
            <p:nvSpPr>
              <p:cNvPr id="219" name="Oval 78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0" name="Line 79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21" name="Line 80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69" name="Group 81"/>
            <p:cNvGrpSpPr>
              <a:grpSpLocks/>
            </p:cNvGrpSpPr>
            <p:nvPr/>
          </p:nvGrpSpPr>
          <p:grpSpPr bwMode="auto">
            <a:xfrm>
              <a:off x="2457450" y="2620963"/>
              <a:ext cx="107950" cy="80962"/>
              <a:chOff x="1964" y="580"/>
              <a:chExt cx="56" cy="56"/>
            </a:xfrm>
            <a:grpFill/>
          </p:grpSpPr>
          <p:sp>
            <p:nvSpPr>
              <p:cNvPr id="216" name="Oval 82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7" name="Line 83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8" name="Line 84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70" name="Line 86"/>
            <p:cNvSpPr>
              <a:spLocks noChangeShapeType="1"/>
            </p:cNvSpPr>
            <p:nvPr/>
          </p:nvSpPr>
          <p:spPr bwMode="auto">
            <a:xfrm flipH="1">
              <a:off x="3348038" y="1076325"/>
              <a:ext cx="0" cy="1793875"/>
            </a:xfrm>
            <a:prstGeom prst="line">
              <a:avLst/>
            </a:prstGeom>
            <a:grp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grpSp>
          <p:nvGrpSpPr>
            <p:cNvPr id="171" name="Group 88"/>
            <p:cNvGrpSpPr>
              <a:grpSpLocks/>
            </p:cNvGrpSpPr>
            <p:nvPr/>
          </p:nvGrpSpPr>
          <p:grpSpPr bwMode="auto">
            <a:xfrm>
              <a:off x="3292475" y="1136650"/>
              <a:ext cx="109538" cy="80963"/>
              <a:chOff x="1964" y="580"/>
              <a:chExt cx="56" cy="56"/>
            </a:xfrm>
            <a:grpFill/>
          </p:grpSpPr>
          <p:sp>
            <p:nvSpPr>
              <p:cNvPr id="213" name="Oval 89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4" name="Line 90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5" name="Line 91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2" name="Group 92"/>
            <p:cNvGrpSpPr>
              <a:grpSpLocks/>
            </p:cNvGrpSpPr>
            <p:nvPr/>
          </p:nvGrpSpPr>
          <p:grpSpPr bwMode="auto">
            <a:xfrm>
              <a:off x="3292475" y="1320800"/>
              <a:ext cx="109538" cy="82550"/>
              <a:chOff x="1964" y="580"/>
              <a:chExt cx="56" cy="56"/>
            </a:xfrm>
            <a:grpFill/>
          </p:grpSpPr>
          <p:sp>
            <p:nvSpPr>
              <p:cNvPr id="210" name="Oval 93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1" name="Line 94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12" name="Line 95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3" name="Group 96"/>
            <p:cNvGrpSpPr>
              <a:grpSpLocks/>
            </p:cNvGrpSpPr>
            <p:nvPr/>
          </p:nvGrpSpPr>
          <p:grpSpPr bwMode="auto">
            <a:xfrm>
              <a:off x="3292475" y="1508125"/>
              <a:ext cx="109538" cy="80963"/>
              <a:chOff x="1964" y="580"/>
              <a:chExt cx="56" cy="56"/>
            </a:xfrm>
            <a:grpFill/>
          </p:grpSpPr>
          <p:sp>
            <p:nvSpPr>
              <p:cNvPr id="207" name="Oval 97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8" name="Line 98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9" name="Line 99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4" name="Group 100"/>
            <p:cNvGrpSpPr>
              <a:grpSpLocks/>
            </p:cNvGrpSpPr>
            <p:nvPr/>
          </p:nvGrpSpPr>
          <p:grpSpPr bwMode="auto">
            <a:xfrm>
              <a:off x="3292475" y="1692275"/>
              <a:ext cx="109538" cy="80963"/>
              <a:chOff x="1964" y="580"/>
              <a:chExt cx="56" cy="56"/>
            </a:xfrm>
            <a:grpFill/>
          </p:grpSpPr>
          <p:sp>
            <p:nvSpPr>
              <p:cNvPr id="204" name="Oval 101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5" name="Line 102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Line 103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5" name="Group 104"/>
            <p:cNvGrpSpPr>
              <a:grpSpLocks/>
            </p:cNvGrpSpPr>
            <p:nvPr/>
          </p:nvGrpSpPr>
          <p:grpSpPr bwMode="auto">
            <a:xfrm>
              <a:off x="3292475" y="1878013"/>
              <a:ext cx="109538" cy="82550"/>
              <a:chOff x="1964" y="580"/>
              <a:chExt cx="56" cy="56"/>
            </a:xfrm>
            <a:grpFill/>
          </p:grpSpPr>
          <p:sp>
            <p:nvSpPr>
              <p:cNvPr id="201" name="Oval 105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2" name="Line 106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3" name="Line 107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6" name="Group 108"/>
            <p:cNvGrpSpPr>
              <a:grpSpLocks/>
            </p:cNvGrpSpPr>
            <p:nvPr/>
          </p:nvGrpSpPr>
          <p:grpSpPr bwMode="auto">
            <a:xfrm>
              <a:off x="3292475" y="2063750"/>
              <a:ext cx="109538" cy="80963"/>
              <a:chOff x="1964" y="580"/>
              <a:chExt cx="56" cy="56"/>
            </a:xfrm>
            <a:grpFill/>
          </p:grpSpPr>
          <p:sp>
            <p:nvSpPr>
              <p:cNvPr id="198" name="Oval 109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99" name="Line 110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200" name="Line 111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7" name="Group 112"/>
            <p:cNvGrpSpPr>
              <a:grpSpLocks/>
            </p:cNvGrpSpPr>
            <p:nvPr/>
          </p:nvGrpSpPr>
          <p:grpSpPr bwMode="auto">
            <a:xfrm>
              <a:off x="3292475" y="2249488"/>
              <a:ext cx="109538" cy="80962"/>
              <a:chOff x="1964" y="580"/>
              <a:chExt cx="56" cy="56"/>
            </a:xfrm>
            <a:grpFill/>
          </p:grpSpPr>
          <p:sp>
            <p:nvSpPr>
              <p:cNvPr id="195" name="Oval 113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96" name="Line 114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97" name="Line 115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8" name="Group 116"/>
            <p:cNvGrpSpPr>
              <a:grpSpLocks/>
            </p:cNvGrpSpPr>
            <p:nvPr/>
          </p:nvGrpSpPr>
          <p:grpSpPr bwMode="auto">
            <a:xfrm>
              <a:off x="3292475" y="2433638"/>
              <a:ext cx="109538" cy="82550"/>
              <a:chOff x="1964" y="580"/>
              <a:chExt cx="56" cy="56"/>
            </a:xfrm>
            <a:grpFill/>
          </p:grpSpPr>
          <p:sp>
            <p:nvSpPr>
              <p:cNvPr id="192" name="Oval 117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93" name="Line 118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94" name="Line 119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79" name="Group 120"/>
            <p:cNvGrpSpPr>
              <a:grpSpLocks/>
            </p:cNvGrpSpPr>
            <p:nvPr/>
          </p:nvGrpSpPr>
          <p:grpSpPr bwMode="auto">
            <a:xfrm>
              <a:off x="3292475" y="2620963"/>
              <a:ext cx="109538" cy="80962"/>
              <a:chOff x="1964" y="580"/>
              <a:chExt cx="56" cy="56"/>
            </a:xfrm>
            <a:grpFill/>
          </p:grpSpPr>
          <p:sp>
            <p:nvSpPr>
              <p:cNvPr id="189" name="Oval 121"/>
              <p:cNvSpPr>
                <a:spLocks noChangeArrowheads="1"/>
              </p:cNvSpPr>
              <p:nvPr/>
            </p:nvSpPr>
            <p:spPr bwMode="auto">
              <a:xfrm>
                <a:off x="1964" y="580"/>
                <a:ext cx="56" cy="56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90" name="Line 122"/>
              <p:cNvSpPr>
                <a:spLocks noChangeShapeType="1"/>
              </p:cNvSpPr>
              <p:nvPr/>
            </p:nvSpPr>
            <p:spPr bwMode="auto">
              <a:xfrm>
                <a:off x="1973" y="590"/>
                <a:ext cx="40" cy="37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91" name="Line 123"/>
              <p:cNvSpPr>
                <a:spLocks noChangeShapeType="1"/>
              </p:cNvSpPr>
              <p:nvPr/>
            </p:nvSpPr>
            <p:spPr bwMode="auto">
              <a:xfrm flipV="1">
                <a:off x="1973" y="588"/>
                <a:ext cx="37" cy="39"/>
              </a:xfrm>
              <a:prstGeom prst="line">
                <a:avLst/>
              </a:pr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80" name="Line 124"/>
            <p:cNvSpPr>
              <a:spLocks noChangeShapeType="1"/>
            </p:cNvSpPr>
            <p:nvPr/>
          </p:nvSpPr>
          <p:spPr bwMode="auto">
            <a:xfrm>
              <a:off x="2557463" y="1182688"/>
              <a:ext cx="196850" cy="73025"/>
            </a:xfrm>
            <a:prstGeom prst="line">
              <a:avLst/>
            </a:prstGeom>
            <a:grpFill/>
            <a:ln w="6350">
              <a:solidFill>
                <a:schemeClr val="tx1"/>
              </a:solidFill>
              <a:round/>
              <a:headEnd type="stealth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81" name="Line 125"/>
            <p:cNvSpPr>
              <a:spLocks noChangeShapeType="1"/>
            </p:cNvSpPr>
            <p:nvPr/>
          </p:nvSpPr>
          <p:spPr bwMode="auto">
            <a:xfrm flipV="1">
              <a:off x="2573338" y="1303338"/>
              <a:ext cx="190500" cy="57150"/>
            </a:xfrm>
            <a:prstGeom prst="line">
              <a:avLst/>
            </a:prstGeom>
            <a:grpFill/>
            <a:ln w="6350">
              <a:solidFill>
                <a:schemeClr val="tx1"/>
              </a:solidFill>
              <a:round/>
              <a:headEnd type="stealth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182" name="Text Box 126"/>
            <p:cNvSpPr txBox="1">
              <a:spLocks noChangeArrowheads="1"/>
            </p:cNvSpPr>
            <p:nvPr/>
          </p:nvSpPr>
          <p:spPr bwMode="auto">
            <a:xfrm>
              <a:off x="2705100" y="1147763"/>
              <a:ext cx="473206" cy="24622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000">
                  <a:latin typeface="Calibri" panose="020F0502020204030204" pitchFamily="34" charset="0"/>
                </a:rPr>
                <a:t>rivets</a:t>
              </a:r>
              <a:endParaRPr lang="en-GB" sz="1000">
                <a:latin typeface="Calibri" panose="020F0502020204030204" pitchFamily="34" charset="0"/>
              </a:endParaRPr>
            </a:p>
          </p:txBody>
        </p:sp>
        <p:grpSp>
          <p:nvGrpSpPr>
            <p:cNvPr id="183" name="Group 127"/>
            <p:cNvGrpSpPr>
              <a:grpSpLocks/>
            </p:cNvGrpSpPr>
            <p:nvPr/>
          </p:nvGrpSpPr>
          <p:grpSpPr bwMode="auto">
            <a:xfrm>
              <a:off x="2506663" y="2005013"/>
              <a:ext cx="846137" cy="762000"/>
              <a:chOff x="2550" y="1063"/>
              <a:chExt cx="553" cy="480"/>
            </a:xfrm>
            <a:grpFill/>
          </p:grpSpPr>
          <p:sp>
            <p:nvSpPr>
              <p:cNvPr id="185" name="Line 128"/>
              <p:cNvSpPr>
                <a:spLocks noChangeShapeType="1"/>
              </p:cNvSpPr>
              <p:nvPr/>
            </p:nvSpPr>
            <p:spPr bwMode="auto">
              <a:xfrm>
                <a:off x="2664" y="1101"/>
                <a:ext cx="324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 type="stealth" w="sm" len="sm"/>
                <a:tailEnd type="stealth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86" name="Text Box 129"/>
              <p:cNvSpPr txBox="1">
                <a:spLocks noChangeArrowheads="1"/>
              </p:cNvSpPr>
              <p:nvPr/>
            </p:nvSpPr>
            <p:spPr bwMode="auto">
              <a:xfrm>
                <a:off x="2727" y="1063"/>
                <a:ext cx="204" cy="15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000" b="1">
                    <a:latin typeface="Calibri" panose="020F0502020204030204" pitchFamily="34" charset="0"/>
                  </a:rPr>
                  <a:t>2a</a:t>
                </a:r>
                <a:endParaRPr lang="en-GB" sz="1000" b="1">
                  <a:latin typeface="Calibri" panose="020F0502020204030204" pitchFamily="34" charset="0"/>
                </a:endParaRPr>
              </a:p>
            </p:txBody>
          </p:sp>
          <p:sp>
            <p:nvSpPr>
              <p:cNvPr id="187" name="Line 130"/>
              <p:cNvSpPr>
                <a:spLocks noChangeShapeType="1"/>
              </p:cNvSpPr>
              <p:nvPr/>
            </p:nvSpPr>
            <p:spPr bwMode="auto">
              <a:xfrm>
                <a:off x="2550" y="1540"/>
                <a:ext cx="553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 type="stealth" w="sm" len="sm"/>
                <a:tailEnd type="stealth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latin typeface="Calibri" panose="020F0502020204030204" pitchFamily="34" charset="0"/>
                </a:endParaRPr>
              </a:p>
            </p:txBody>
          </p:sp>
          <p:sp>
            <p:nvSpPr>
              <p:cNvPr id="188" name="Text Box 131"/>
              <p:cNvSpPr txBox="1">
                <a:spLocks noChangeArrowheads="1"/>
              </p:cNvSpPr>
              <p:nvPr/>
            </p:nvSpPr>
            <p:spPr bwMode="auto">
              <a:xfrm>
                <a:off x="2729" y="1389"/>
                <a:ext cx="200" cy="154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000" b="1">
                    <a:latin typeface="Calibri" panose="020F0502020204030204" pitchFamily="34" charset="0"/>
                  </a:rPr>
                  <a:t>2r</a:t>
                </a:r>
                <a:endParaRPr lang="en-GB" sz="1000" b="1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84" name="Text Box 132"/>
            <p:cNvSpPr txBox="1">
              <a:spLocks noChangeArrowheads="1"/>
            </p:cNvSpPr>
            <p:nvPr/>
          </p:nvSpPr>
          <p:spPr bwMode="auto">
            <a:xfrm>
              <a:off x="2317750" y="2235200"/>
              <a:ext cx="184731" cy="46166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cxnSp>
        <p:nvCxnSpPr>
          <p:cNvPr id="249" name="Connecteur droit avec flèche 248"/>
          <p:cNvCxnSpPr>
            <a:stCxn id="146" idx="3"/>
          </p:cNvCxnSpPr>
          <p:nvPr/>
        </p:nvCxnSpPr>
        <p:spPr>
          <a:xfrm flipV="1">
            <a:off x="3920751" y="3217592"/>
            <a:ext cx="811615" cy="289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35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8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</a:t>
            </a:r>
            <a:r>
              <a:rPr lang="fr-FR" dirty="0" err="1" smtClean="0"/>
              <a:t>residual</a:t>
            </a:r>
            <a:r>
              <a:rPr lang="fr-FR" dirty="0" smtClean="0"/>
              <a:t> </a:t>
            </a:r>
            <a:r>
              <a:rPr lang="fr-FR" dirty="0" err="1" smtClean="0"/>
              <a:t>strength</a:t>
            </a:r>
            <a:r>
              <a:rPr lang="fr-FR" dirty="0" smtClean="0"/>
              <a:t> </a:t>
            </a:r>
            <a:r>
              <a:rPr lang="fr-FR" dirty="0" err="1" smtClean="0"/>
              <a:t>diagram</a:t>
            </a:r>
            <a:endParaRPr lang="fr-FR" dirty="0" smtClean="0"/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1327150" y="1493838"/>
          <a:ext cx="5880100" cy="478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26" name="Document" r:id="rId3" imgW="3744468" imgH="3048000" progId="Word.Document.8">
                  <p:embed/>
                </p:oleObj>
              </mc:Choice>
              <mc:Fallback>
                <p:oleObj name="Document" r:id="rId3" imgW="3744468" imgH="3048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1493838"/>
                        <a:ext cx="5880100" cy="478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87285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Damage </a:t>
            </a:r>
            <a:r>
              <a:rPr lang="fr-FR" dirty="0" err="1"/>
              <a:t>Tolerance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smtClean="0"/>
              <a:t>options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0137530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50245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periodic </a:t>
            </a:r>
            <a:r>
              <a:rPr lang="en-US" dirty="0"/>
              <a:t>inspections: repair if </a:t>
            </a:r>
            <a:r>
              <a:rPr lang="en-US" dirty="0" smtClean="0"/>
              <a:t>flaw </a:t>
            </a:r>
            <a:r>
              <a:rPr lang="en-US" dirty="0"/>
              <a:t>detection;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"Fail </a:t>
            </a:r>
            <a:r>
              <a:rPr lang="en-US" dirty="0"/>
              <a:t>Safe" design: repair if partial failure;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Leak </a:t>
            </a:r>
            <a:r>
              <a:rPr lang="en-US" dirty="0"/>
              <a:t>Before Breakage Design: Pressure </a:t>
            </a:r>
            <a:r>
              <a:rPr lang="en-US" dirty="0" smtClean="0"/>
              <a:t>Vessels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</a:t>
            </a:r>
            <a:r>
              <a:rPr lang="en-US" dirty="0" smtClean="0"/>
              <a:t>urability </a:t>
            </a:r>
            <a:r>
              <a:rPr lang="en-US" dirty="0"/>
              <a:t>design: replacement or withdrawal after time H;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Proof </a:t>
            </a:r>
            <a:r>
              <a:rPr lang="en-US" dirty="0" smtClean="0"/>
              <a:t>test (destructive test): </a:t>
            </a:r>
            <a:r>
              <a:rPr lang="en-US" dirty="0"/>
              <a:t>repair if rupture during the test.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1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Damage </a:t>
            </a:r>
            <a:r>
              <a:rPr lang="fr-FR" dirty="0" err="1" smtClean="0"/>
              <a:t>Tolerance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6438485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Periodic</a:t>
            </a:r>
            <a:r>
              <a:rPr lang="fr-FR" dirty="0" smtClean="0"/>
              <a:t> inspection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sp>
        <p:nvSpPr>
          <p:cNvPr id="5" name="Line 159"/>
          <p:cNvSpPr>
            <a:spLocks noChangeShapeType="1"/>
          </p:cNvSpPr>
          <p:nvPr/>
        </p:nvSpPr>
        <p:spPr bwMode="auto">
          <a:xfrm flipH="1" flipV="1">
            <a:off x="938321" y="1471530"/>
            <a:ext cx="0" cy="46560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6" name="Line 160"/>
          <p:cNvSpPr>
            <a:spLocks noChangeShapeType="1"/>
          </p:cNvSpPr>
          <p:nvPr/>
        </p:nvSpPr>
        <p:spPr bwMode="auto">
          <a:xfrm>
            <a:off x="938321" y="6113045"/>
            <a:ext cx="702422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7" name="Freeform 162"/>
          <p:cNvSpPr>
            <a:spLocks/>
          </p:cNvSpPr>
          <p:nvPr/>
        </p:nvSpPr>
        <p:spPr bwMode="auto">
          <a:xfrm>
            <a:off x="947174" y="2516450"/>
            <a:ext cx="6431131" cy="3073295"/>
          </a:xfrm>
          <a:custGeom>
            <a:avLst/>
            <a:gdLst>
              <a:gd name="T0" fmla="*/ 0 w 2906"/>
              <a:gd name="T1" fmla="*/ 1200 h 1200"/>
              <a:gd name="T2" fmla="*/ 319 w 2906"/>
              <a:gd name="T3" fmla="*/ 1182 h 1200"/>
              <a:gd name="T4" fmla="*/ 719 w 2906"/>
              <a:gd name="T5" fmla="*/ 1134 h 1200"/>
              <a:gd name="T6" fmla="*/ 1209 w 2906"/>
              <a:gd name="T7" fmla="*/ 1050 h 1200"/>
              <a:gd name="T8" fmla="*/ 1621 w 2906"/>
              <a:gd name="T9" fmla="*/ 966 h 1200"/>
              <a:gd name="T10" fmla="*/ 1950 w 2906"/>
              <a:gd name="T11" fmla="*/ 858 h 1200"/>
              <a:gd name="T12" fmla="*/ 2195 w 2906"/>
              <a:gd name="T13" fmla="*/ 750 h 1200"/>
              <a:gd name="T14" fmla="*/ 2410 w 2906"/>
              <a:gd name="T15" fmla="*/ 642 h 1200"/>
              <a:gd name="T16" fmla="*/ 2673 w 2906"/>
              <a:gd name="T17" fmla="*/ 432 h 1200"/>
              <a:gd name="T18" fmla="*/ 2810 w 2906"/>
              <a:gd name="T19" fmla="*/ 246 h 1200"/>
              <a:gd name="T20" fmla="*/ 2876 w 2906"/>
              <a:gd name="T21" fmla="*/ 108 h 1200"/>
              <a:gd name="T22" fmla="*/ 2906 w 2906"/>
              <a:gd name="T23" fmla="*/ 0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06" h="1200">
                <a:moveTo>
                  <a:pt x="0" y="1200"/>
                </a:moveTo>
                <a:cubicBezTo>
                  <a:pt x="53" y="1198"/>
                  <a:pt x="199" y="1193"/>
                  <a:pt x="319" y="1182"/>
                </a:cubicBezTo>
                <a:cubicBezTo>
                  <a:pt x="439" y="1171"/>
                  <a:pt x="571" y="1156"/>
                  <a:pt x="719" y="1134"/>
                </a:cubicBezTo>
                <a:cubicBezTo>
                  <a:pt x="867" y="1112"/>
                  <a:pt x="1059" y="1078"/>
                  <a:pt x="1209" y="1050"/>
                </a:cubicBezTo>
                <a:cubicBezTo>
                  <a:pt x="1359" y="1022"/>
                  <a:pt x="1498" y="998"/>
                  <a:pt x="1621" y="966"/>
                </a:cubicBezTo>
                <a:cubicBezTo>
                  <a:pt x="1745" y="934"/>
                  <a:pt x="1854" y="894"/>
                  <a:pt x="1950" y="858"/>
                </a:cubicBezTo>
                <a:cubicBezTo>
                  <a:pt x="2046" y="822"/>
                  <a:pt x="2118" y="786"/>
                  <a:pt x="2195" y="750"/>
                </a:cubicBezTo>
                <a:cubicBezTo>
                  <a:pt x="2272" y="714"/>
                  <a:pt x="2330" y="695"/>
                  <a:pt x="2410" y="642"/>
                </a:cubicBezTo>
                <a:cubicBezTo>
                  <a:pt x="2490" y="589"/>
                  <a:pt x="2606" y="498"/>
                  <a:pt x="2673" y="432"/>
                </a:cubicBezTo>
                <a:cubicBezTo>
                  <a:pt x="2740" y="366"/>
                  <a:pt x="2777" y="300"/>
                  <a:pt x="2810" y="246"/>
                </a:cubicBezTo>
                <a:cubicBezTo>
                  <a:pt x="2844" y="192"/>
                  <a:pt x="2860" y="149"/>
                  <a:pt x="2876" y="108"/>
                </a:cubicBezTo>
                <a:cubicBezTo>
                  <a:pt x="2892" y="67"/>
                  <a:pt x="2899" y="33"/>
                  <a:pt x="2906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8" name="Oval 163"/>
          <p:cNvSpPr>
            <a:spLocks noChangeArrowheads="1"/>
          </p:cNvSpPr>
          <p:nvPr/>
        </p:nvSpPr>
        <p:spPr bwMode="auto">
          <a:xfrm>
            <a:off x="2292710" y="5374615"/>
            <a:ext cx="123931" cy="14342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9" name="Oval 165"/>
          <p:cNvSpPr>
            <a:spLocks noChangeArrowheads="1"/>
          </p:cNvSpPr>
          <p:nvPr/>
        </p:nvSpPr>
        <p:spPr bwMode="auto">
          <a:xfrm>
            <a:off x="5736220" y="4370672"/>
            <a:ext cx="123931" cy="14342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0" name="Oval 166"/>
          <p:cNvSpPr>
            <a:spLocks noChangeArrowheads="1"/>
          </p:cNvSpPr>
          <p:nvPr/>
        </p:nvSpPr>
        <p:spPr bwMode="auto">
          <a:xfrm>
            <a:off x="7311913" y="2444740"/>
            <a:ext cx="123931" cy="14342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1" name="Line 167"/>
          <p:cNvSpPr>
            <a:spLocks noChangeShapeType="1"/>
          </p:cNvSpPr>
          <p:nvPr/>
        </p:nvSpPr>
        <p:spPr bwMode="auto">
          <a:xfrm flipH="1">
            <a:off x="5789333" y="2096433"/>
            <a:ext cx="0" cy="343184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2" name="Line 168"/>
          <p:cNvSpPr>
            <a:spLocks noChangeShapeType="1"/>
          </p:cNvSpPr>
          <p:nvPr/>
        </p:nvSpPr>
        <p:spPr bwMode="auto">
          <a:xfrm flipH="1">
            <a:off x="7373879" y="2147655"/>
            <a:ext cx="0" cy="374942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3" name="Line 169"/>
          <p:cNvSpPr>
            <a:spLocks noChangeShapeType="1"/>
          </p:cNvSpPr>
          <p:nvPr/>
        </p:nvSpPr>
        <p:spPr bwMode="auto">
          <a:xfrm>
            <a:off x="2354675" y="5446325"/>
            <a:ext cx="0" cy="3790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4" name="Text Box 170"/>
          <p:cNvSpPr txBox="1">
            <a:spLocks noChangeArrowheads="1"/>
          </p:cNvSpPr>
          <p:nvPr/>
        </p:nvSpPr>
        <p:spPr bwMode="auto">
          <a:xfrm rot="16227755">
            <a:off x="215302" y="1813823"/>
            <a:ext cx="10329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800" b="1" dirty="0" err="1" smtClean="0">
                <a:latin typeface="Calibri" panose="020F0502020204030204" pitchFamily="34" charset="0"/>
              </a:rPr>
              <a:t>Flaw</a:t>
            </a:r>
            <a:r>
              <a:rPr lang="fr-FR" sz="1800" b="1" dirty="0" smtClean="0">
                <a:latin typeface="Calibri" panose="020F0502020204030204" pitchFamily="34" charset="0"/>
              </a:rPr>
              <a:t> size</a:t>
            </a:r>
            <a:endParaRPr lang="en-GB" sz="1800" b="1" dirty="0">
              <a:latin typeface="Calibri" panose="020F0502020204030204" pitchFamily="34" charset="0"/>
            </a:endParaRPr>
          </a:p>
        </p:txBody>
      </p:sp>
      <p:sp>
        <p:nvSpPr>
          <p:cNvPr id="15" name="Text Box 171"/>
          <p:cNvSpPr txBox="1">
            <a:spLocks noChangeArrowheads="1"/>
          </p:cNvSpPr>
          <p:nvPr/>
        </p:nvSpPr>
        <p:spPr bwMode="auto">
          <a:xfrm>
            <a:off x="1028919" y="3924956"/>
            <a:ext cx="198378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</a:rPr>
              <a:t>Sophisticated</a:t>
            </a:r>
            <a:r>
              <a:rPr lang="fr-FR" sz="1400" dirty="0" smtClean="0">
                <a:latin typeface="Calibri" panose="020F0502020204030204" pitchFamily="34" charset="0"/>
              </a:rPr>
              <a:t> NDT techniques</a:t>
            </a:r>
            <a:endParaRPr lang="en-GB" sz="1400" dirty="0">
              <a:latin typeface="Calibri" panose="020F0502020204030204" pitchFamily="34" charset="0"/>
            </a:endParaRPr>
          </a:p>
        </p:txBody>
      </p:sp>
      <p:sp>
        <p:nvSpPr>
          <p:cNvPr id="16" name="Line 172"/>
          <p:cNvSpPr>
            <a:spLocks noChangeShapeType="1"/>
          </p:cNvSpPr>
          <p:nvPr/>
        </p:nvSpPr>
        <p:spPr bwMode="auto">
          <a:xfrm>
            <a:off x="2035995" y="4462871"/>
            <a:ext cx="336384" cy="10039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7" name="Text Box 173"/>
          <p:cNvSpPr txBox="1">
            <a:spLocks noChangeArrowheads="1"/>
          </p:cNvSpPr>
          <p:nvPr/>
        </p:nvSpPr>
        <p:spPr bwMode="auto">
          <a:xfrm>
            <a:off x="3433406" y="3243350"/>
            <a:ext cx="15990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Visual </a:t>
            </a:r>
            <a:r>
              <a:rPr lang="fr-FR" sz="1400" dirty="0" err="1" smtClean="0">
                <a:latin typeface="Calibri" panose="020F0502020204030204" pitchFamily="34" charset="0"/>
              </a:rPr>
              <a:t>examination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endParaRPr lang="en-GB" sz="1400" dirty="0">
              <a:latin typeface="Calibri" panose="020F0502020204030204" pitchFamily="34" charset="0"/>
            </a:endParaRPr>
          </a:p>
        </p:txBody>
      </p:sp>
      <p:sp>
        <p:nvSpPr>
          <p:cNvPr id="18" name="Line 174"/>
          <p:cNvSpPr>
            <a:spLocks noChangeShapeType="1"/>
          </p:cNvSpPr>
          <p:nvPr/>
        </p:nvSpPr>
        <p:spPr bwMode="auto">
          <a:xfrm>
            <a:off x="4492484" y="3633081"/>
            <a:ext cx="1323405" cy="8093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9" name="Line 175"/>
          <p:cNvSpPr>
            <a:spLocks noChangeShapeType="1"/>
          </p:cNvSpPr>
          <p:nvPr/>
        </p:nvSpPr>
        <p:spPr bwMode="auto">
          <a:xfrm>
            <a:off x="2354675" y="5702433"/>
            <a:ext cx="5010351" cy="10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0" name="Text Box 176"/>
          <p:cNvSpPr txBox="1">
            <a:spLocks noChangeArrowheads="1"/>
          </p:cNvSpPr>
          <p:nvPr/>
        </p:nvSpPr>
        <p:spPr bwMode="auto">
          <a:xfrm>
            <a:off x="2817101" y="5717354"/>
            <a:ext cx="38347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Long inspection </a:t>
            </a:r>
            <a:r>
              <a:rPr lang="fr-FR" sz="1400" dirty="0" err="1" smtClean="0">
                <a:latin typeface="Calibri" panose="020F0502020204030204" pitchFamily="34" charset="0"/>
              </a:rPr>
              <a:t>period</a:t>
            </a:r>
            <a:r>
              <a:rPr lang="fr-FR" sz="1400" dirty="0" smtClean="0">
                <a:latin typeface="Calibri" panose="020F0502020204030204" pitchFamily="34" charset="0"/>
              </a:rPr>
              <a:t> BUT </a:t>
            </a:r>
            <a:r>
              <a:rPr lang="fr-FR" sz="1400" dirty="0" err="1" smtClean="0">
                <a:latin typeface="Calibri" panose="020F0502020204030204" pitchFamily="34" charset="0"/>
              </a:rPr>
              <a:t>expensive</a:t>
            </a:r>
            <a:r>
              <a:rPr lang="fr-FR" sz="1400" dirty="0" smtClean="0">
                <a:latin typeface="Calibri" panose="020F0502020204030204" pitchFamily="34" charset="0"/>
              </a:rPr>
              <a:t> NDT </a:t>
            </a:r>
            <a:r>
              <a:rPr lang="fr-FR" sz="1400" dirty="0" err="1" smtClean="0">
                <a:latin typeface="Calibri" panose="020F0502020204030204" pitchFamily="34" charset="0"/>
              </a:rPr>
              <a:t>means</a:t>
            </a:r>
            <a:endParaRPr lang="en-GB" sz="1400" dirty="0">
              <a:latin typeface="Calibri" panose="020F0502020204030204" pitchFamily="34" charset="0"/>
            </a:endParaRPr>
          </a:p>
        </p:txBody>
      </p:sp>
      <p:sp>
        <p:nvSpPr>
          <p:cNvPr id="21" name="Text Box 177"/>
          <p:cNvSpPr txBox="1">
            <a:spLocks noChangeArrowheads="1"/>
          </p:cNvSpPr>
          <p:nvPr/>
        </p:nvSpPr>
        <p:spPr bwMode="auto">
          <a:xfrm>
            <a:off x="6191054" y="6071229"/>
            <a:ext cx="123020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800" b="1" dirty="0" smtClean="0">
                <a:latin typeface="Calibri" panose="020F0502020204030204" pitchFamily="34" charset="0"/>
              </a:rPr>
              <a:t>Fatigue life</a:t>
            </a:r>
            <a:endParaRPr lang="en-GB" sz="1800" b="1" dirty="0">
              <a:latin typeface="Calibri" panose="020F0502020204030204" pitchFamily="34" charset="0"/>
            </a:endParaRPr>
          </a:p>
        </p:txBody>
      </p:sp>
      <p:sp>
        <p:nvSpPr>
          <p:cNvPr id="22" name="Line 178"/>
          <p:cNvSpPr>
            <a:spLocks noChangeShapeType="1"/>
          </p:cNvSpPr>
          <p:nvPr/>
        </p:nvSpPr>
        <p:spPr bwMode="auto">
          <a:xfrm>
            <a:off x="5789333" y="5354126"/>
            <a:ext cx="1584546" cy="10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3" name="Text Box 179"/>
          <p:cNvSpPr txBox="1">
            <a:spLocks noChangeArrowheads="1"/>
          </p:cNvSpPr>
          <p:nvPr/>
        </p:nvSpPr>
        <p:spPr bwMode="auto">
          <a:xfrm>
            <a:off x="5867065" y="4570434"/>
            <a:ext cx="146061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Short inspection </a:t>
            </a:r>
            <a:r>
              <a:rPr lang="fr-FR" sz="1400" dirty="0" err="1" smtClean="0">
                <a:latin typeface="Calibri" panose="020F0502020204030204" pitchFamily="34" charset="0"/>
              </a:rPr>
              <a:t>period</a:t>
            </a:r>
            <a:r>
              <a:rPr lang="fr-FR" sz="1400" dirty="0" smtClean="0">
                <a:latin typeface="Calibri" panose="020F0502020204030204" pitchFamily="34" charset="0"/>
              </a:rPr>
              <a:t> BUT </a:t>
            </a:r>
            <a:r>
              <a:rPr lang="fr-FR" sz="1400" dirty="0" err="1" smtClean="0">
                <a:latin typeface="Calibri" panose="020F0502020204030204" pitchFamily="34" charset="0"/>
              </a:rPr>
              <a:t>low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cost</a:t>
            </a:r>
            <a:r>
              <a:rPr lang="fr-FR" sz="1400" dirty="0" smtClean="0">
                <a:latin typeface="Calibri" panose="020F0502020204030204" pitchFamily="34" charset="0"/>
              </a:rPr>
              <a:t> NDT </a:t>
            </a:r>
            <a:r>
              <a:rPr lang="fr-FR" sz="1400" dirty="0" err="1" smtClean="0">
                <a:latin typeface="Calibri" panose="020F0502020204030204" pitchFamily="34" charset="0"/>
              </a:rPr>
              <a:t>means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24" name="Line 180"/>
          <p:cNvSpPr>
            <a:spLocks noChangeShapeType="1"/>
          </p:cNvSpPr>
          <p:nvPr/>
        </p:nvSpPr>
        <p:spPr bwMode="auto">
          <a:xfrm>
            <a:off x="814390" y="2511328"/>
            <a:ext cx="763060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5" name="Text Box 181"/>
          <p:cNvSpPr txBox="1">
            <a:spLocks noChangeArrowheads="1"/>
          </p:cNvSpPr>
          <p:nvPr/>
        </p:nvSpPr>
        <p:spPr bwMode="auto">
          <a:xfrm>
            <a:off x="991435" y="1904903"/>
            <a:ext cx="13419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Damage</a:t>
            </a:r>
            <a:endParaRPr lang="fr-FR" sz="1400" dirty="0">
              <a:latin typeface="Calibri" panose="020F0502020204030204" pitchFamily="34" charset="0"/>
            </a:endParaRPr>
          </a:p>
          <a:p>
            <a:pPr algn="ctr"/>
            <a:r>
              <a:rPr lang="fr-FR" sz="1400" dirty="0" err="1">
                <a:latin typeface="Calibri" panose="020F0502020204030204" pitchFamily="34" charset="0"/>
              </a:rPr>
              <a:t>a</a:t>
            </a:r>
            <a:r>
              <a:rPr lang="fr-FR" sz="1400" dirty="0" err="1" smtClean="0">
                <a:latin typeface="Calibri" panose="020F0502020204030204" pitchFamily="34" charset="0"/>
              </a:rPr>
              <a:t>t</a:t>
            </a:r>
            <a:r>
              <a:rPr lang="fr-FR" sz="1400" dirty="0" smtClean="0">
                <a:latin typeface="Calibri" panose="020F0502020204030204" pitchFamily="34" charset="0"/>
              </a:rPr>
              <a:t> the </a:t>
            </a:r>
            <a:r>
              <a:rPr lang="fr-FR" sz="1400" dirty="0" err="1" smtClean="0">
                <a:latin typeface="Calibri" panose="020F0502020204030204" pitchFamily="34" charset="0"/>
              </a:rPr>
              <a:t>limit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load</a:t>
            </a:r>
            <a:endParaRPr lang="en-GB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27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Fail </a:t>
            </a:r>
            <a:r>
              <a:rPr lang="fr-FR" dirty="0" err="1" smtClean="0"/>
              <a:t>Safe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153685"/>
              </p:ext>
            </p:extLst>
          </p:nvPr>
        </p:nvGraphicFramePr>
        <p:xfrm>
          <a:off x="2111905" y="1389856"/>
          <a:ext cx="4598987" cy="472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4" name="Document" r:id="rId3" imgW="3343656" imgH="3438144" progId="Word.Document.8">
                  <p:embed/>
                </p:oleObj>
              </mc:Choice>
              <mc:Fallback>
                <p:oleObj name="Document" r:id="rId3" imgW="3343656" imgH="34381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905" y="1389856"/>
                        <a:ext cx="4598987" cy="472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81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Leak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breakage</a:t>
            </a:r>
            <a:r>
              <a:rPr lang="fr-FR" dirty="0"/>
              <a:t> (LBB)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2127250" y="1889125"/>
            <a:ext cx="5335588" cy="2308225"/>
          </a:xfrm>
          <a:custGeom>
            <a:avLst/>
            <a:gdLst>
              <a:gd name="T0" fmla="*/ 0 w 3361"/>
              <a:gd name="T1" fmla="*/ 1454 h 1454"/>
              <a:gd name="T2" fmla="*/ 3346 w 3361"/>
              <a:gd name="T3" fmla="*/ 1444 h 1454"/>
              <a:gd name="T4" fmla="*/ 3331 w 3361"/>
              <a:gd name="T5" fmla="*/ 1141 h 1454"/>
              <a:gd name="T6" fmla="*/ 3169 w 3361"/>
              <a:gd name="T7" fmla="*/ 747 h 1454"/>
              <a:gd name="T8" fmla="*/ 2836 w 3361"/>
              <a:gd name="T9" fmla="*/ 373 h 1454"/>
              <a:gd name="T10" fmla="*/ 2337 w 3361"/>
              <a:gd name="T11" fmla="*/ 113 h 1454"/>
              <a:gd name="T12" fmla="*/ 1951 w 3361"/>
              <a:gd name="T13" fmla="*/ 19 h 1454"/>
              <a:gd name="T14" fmla="*/ 1621 w 3361"/>
              <a:gd name="T15" fmla="*/ 1 h 1454"/>
              <a:gd name="T16" fmla="*/ 1324 w 3361"/>
              <a:gd name="T17" fmla="*/ 28 h 1454"/>
              <a:gd name="T18" fmla="*/ 904 w 3361"/>
              <a:gd name="T19" fmla="*/ 157 h 1454"/>
              <a:gd name="T20" fmla="*/ 460 w 3361"/>
              <a:gd name="T21" fmla="*/ 439 h 1454"/>
              <a:gd name="T22" fmla="*/ 177 w 3361"/>
              <a:gd name="T23" fmla="*/ 799 h 1454"/>
              <a:gd name="T24" fmla="*/ 57 w 3361"/>
              <a:gd name="T25" fmla="*/ 1081 h 1454"/>
              <a:gd name="T26" fmla="*/ 6 w 3361"/>
              <a:gd name="T27" fmla="*/ 1270 h 1454"/>
              <a:gd name="T28" fmla="*/ 0 w 3361"/>
              <a:gd name="T29" fmla="*/ 1454 h 1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61" h="1454">
                <a:moveTo>
                  <a:pt x="0" y="1454"/>
                </a:moveTo>
                <a:lnTo>
                  <a:pt x="3346" y="1444"/>
                </a:lnTo>
                <a:cubicBezTo>
                  <a:pt x="3349" y="1333"/>
                  <a:pt x="3361" y="1257"/>
                  <a:pt x="3331" y="1141"/>
                </a:cubicBezTo>
                <a:cubicBezTo>
                  <a:pt x="3301" y="1025"/>
                  <a:pt x="3251" y="875"/>
                  <a:pt x="3169" y="747"/>
                </a:cubicBezTo>
                <a:cubicBezTo>
                  <a:pt x="3087" y="619"/>
                  <a:pt x="2975" y="479"/>
                  <a:pt x="2836" y="373"/>
                </a:cubicBezTo>
                <a:cubicBezTo>
                  <a:pt x="2697" y="267"/>
                  <a:pt x="2484" y="172"/>
                  <a:pt x="2337" y="113"/>
                </a:cubicBezTo>
                <a:cubicBezTo>
                  <a:pt x="2190" y="54"/>
                  <a:pt x="2070" y="38"/>
                  <a:pt x="1951" y="19"/>
                </a:cubicBezTo>
                <a:cubicBezTo>
                  <a:pt x="1832" y="0"/>
                  <a:pt x="1725" y="0"/>
                  <a:pt x="1621" y="1"/>
                </a:cubicBezTo>
                <a:cubicBezTo>
                  <a:pt x="1517" y="2"/>
                  <a:pt x="1443" y="2"/>
                  <a:pt x="1324" y="28"/>
                </a:cubicBezTo>
                <a:cubicBezTo>
                  <a:pt x="1205" y="54"/>
                  <a:pt x="1048" y="88"/>
                  <a:pt x="904" y="157"/>
                </a:cubicBezTo>
                <a:cubicBezTo>
                  <a:pt x="760" y="226"/>
                  <a:pt x="581" y="332"/>
                  <a:pt x="460" y="439"/>
                </a:cubicBezTo>
                <a:cubicBezTo>
                  <a:pt x="339" y="546"/>
                  <a:pt x="244" y="692"/>
                  <a:pt x="177" y="799"/>
                </a:cubicBezTo>
                <a:cubicBezTo>
                  <a:pt x="110" y="906"/>
                  <a:pt x="85" y="1003"/>
                  <a:pt x="57" y="1081"/>
                </a:cubicBezTo>
                <a:cubicBezTo>
                  <a:pt x="29" y="1159"/>
                  <a:pt x="15" y="1208"/>
                  <a:pt x="6" y="1270"/>
                </a:cubicBezTo>
                <a:lnTo>
                  <a:pt x="0" y="1454"/>
                </a:lnTo>
                <a:close/>
              </a:path>
            </a:pathLst>
          </a:custGeom>
          <a:solidFill>
            <a:srgbClr val="EAEAEA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6048375" y="1890713"/>
            <a:ext cx="1409700" cy="2281237"/>
          </a:xfrm>
          <a:custGeom>
            <a:avLst/>
            <a:gdLst>
              <a:gd name="T0" fmla="*/ 0 w 876"/>
              <a:gd name="T1" fmla="*/ 0 h 1425"/>
              <a:gd name="T2" fmla="*/ 384 w 876"/>
              <a:gd name="T3" fmla="*/ 228 h 1425"/>
              <a:gd name="T4" fmla="*/ 687 w 876"/>
              <a:gd name="T5" fmla="*/ 621 h 1425"/>
              <a:gd name="T6" fmla="*/ 867 w 876"/>
              <a:gd name="T7" fmla="*/ 1200 h 1425"/>
              <a:gd name="T8" fmla="*/ 876 w 876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6" h="1425">
                <a:moveTo>
                  <a:pt x="0" y="0"/>
                </a:moveTo>
                <a:cubicBezTo>
                  <a:pt x="64" y="38"/>
                  <a:pt x="270" y="125"/>
                  <a:pt x="384" y="228"/>
                </a:cubicBezTo>
                <a:cubicBezTo>
                  <a:pt x="498" y="331"/>
                  <a:pt x="606" y="459"/>
                  <a:pt x="687" y="621"/>
                </a:cubicBezTo>
                <a:cubicBezTo>
                  <a:pt x="768" y="783"/>
                  <a:pt x="836" y="1066"/>
                  <a:pt x="867" y="1200"/>
                </a:cubicBezTo>
                <a:lnTo>
                  <a:pt x="876" y="1425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 flipH="1">
            <a:off x="2136775" y="1887538"/>
            <a:ext cx="204788" cy="2276475"/>
          </a:xfrm>
          <a:custGeom>
            <a:avLst/>
            <a:gdLst>
              <a:gd name="T0" fmla="*/ 0 w 405"/>
              <a:gd name="T1" fmla="*/ 0 h 1434"/>
              <a:gd name="T2" fmla="*/ 123 w 405"/>
              <a:gd name="T3" fmla="*/ 225 h 1434"/>
              <a:gd name="T4" fmla="*/ 282 w 405"/>
              <a:gd name="T5" fmla="*/ 663 h 1434"/>
              <a:gd name="T6" fmla="*/ 396 w 405"/>
              <a:gd name="T7" fmla="*/ 1209 h 1434"/>
              <a:gd name="T8" fmla="*/ 405 w 405"/>
              <a:gd name="T9" fmla="*/ 1434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5" h="1434">
                <a:moveTo>
                  <a:pt x="0" y="0"/>
                </a:moveTo>
                <a:cubicBezTo>
                  <a:pt x="20" y="37"/>
                  <a:pt x="76" y="115"/>
                  <a:pt x="123" y="225"/>
                </a:cubicBezTo>
                <a:cubicBezTo>
                  <a:pt x="170" y="335"/>
                  <a:pt x="237" y="499"/>
                  <a:pt x="282" y="663"/>
                </a:cubicBezTo>
                <a:cubicBezTo>
                  <a:pt x="327" y="827"/>
                  <a:pt x="376" y="1081"/>
                  <a:pt x="396" y="1209"/>
                </a:cubicBezTo>
                <a:lnTo>
                  <a:pt x="405" y="1434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2130425" y="1885950"/>
            <a:ext cx="1431925" cy="2311400"/>
          </a:xfrm>
          <a:custGeom>
            <a:avLst/>
            <a:gdLst>
              <a:gd name="T0" fmla="*/ 902 w 902"/>
              <a:gd name="T1" fmla="*/ 0 h 1456"/>
              <a:gd name="T2" fmla="*/ 492 w 902"/>
              <a:gd name="T3" fmla="*/ 259 h 1456"/>
              <a:gd name="T4" fmla="*/ 189 w 902"/>
              <a:gd name="T5" fmla="*/ 652 h 1456"/>
              <a:gd name="T6" fmla="*/ 9 w 902"/>
              <a:gd name="T7" fmla="*/ 1231 h 1456"/>
              <a:gd name="T8" fmla="*/ 0 w 902"/>
              <a:gd name="T9" fmla="*/ 1456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2" h="1456">
                <a:moveTo>
                  <a:pt x="902" y="0"/>
                </a:moveTo>
                <a:cubicBezTo>
                  <a:pt x="834" y="42"/>
                  <a:pt x="611" y="150"/>
                  <a:pt x="492" y="259"/>
                </a:cubicBezTo>
                <a:cubicBezTo>
                  <a:pt x="373" y="368"/>
                  <a:pt x="270" y="490"/>
                  <a:pt x="189" y="652"/>
                </a:cubicBezTo>
                <a:cubicBezTo>
                  <a:pt x="108" y="814"/>
                  <a:pt x="40" y="1097"/>
                  <a:pt x="9" y="1231"/>
                </a:cubicBezTo>
                <a:lnTo>
                  <a:pt x="0" y="1456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4699000" y="1816100"/>
            <a:ext cx="112713" cy="1206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568825" y="1387475"/>
            <a:ext cx="362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>
                <a:latin typeface="Calibri" panose="020F0502020204030204" pitchFamily="34" charset="0"/>
              </a:rPr>
              <a:t>A</a:t>
            </a:r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2301875" y="1825625"/>
            <a:ext cx="112713" cy="1206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7169150" y="1816100"/>
            <a:ext cx="112713" cy="1206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096125" y="1418580"/>
            <a:ext cx="3513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2230597" y="1387475"/>
            <a:ext cx="3513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832179" y="3127375"/>
            <a:ext cx="19759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Through</a:t>
            </a:r>
            <a:r>
              <a:rPr lang="fr-FR" b="1" dirty="0" smtClean="0">
                <a:latin typeface="Calibri" panose="020F0502020204030204" pitchFamily="34" charset="0"/>
              </a:rPr>
              <a:t> crack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>
            <a:off x="1195388" y="1905000"/>
            <a:ext cx="620712" cy="2324100"/>
          </a:xfrm>
          <a:custGeom>
            <a:avLst/>
            <a:gdLst>
              <a:gd name="T0" fmla="*/ 191 w 391"/>
              <a:gd name="T1" fmla="*/ 0 h 1464"/>
              <a:gd name="T2" fmla="*/ 87 w 391"/>
              <a:gd name="T3" fmla="*/ 120 h 1464"/>
              <a:gd name="T4" fmla="*/ 31 w 391"/>
              <a:gd name="T5" fmla="*/ 288 h 1464"/>
              <a:gd name="T6" fmla="*/ 271 w 391"/>
              <a:gd name="T7" fmla="*/ 504 h 1464"/>
              <a:gd name="T8" fmla="*/ 383 w 391"/>
              <a:gd name="T9" fmla="*/ 840 h 1464"/>
              <a:gd name="T10" fmla="*/ 223 w 391"/>
              <a:gd name="T11" fmla="*/ 1096 h 1464"/>
              <a:gd name="T12" fmla="*/ 223 w 391"/>
              <a:gd name="T13" fmla="*/ 1296 h 1464"/>
              <a:gd name="T14" fmla="*/ 263 w 391"/>
              <a:gd name="T15" fmla="*/ 1464 h 1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1" h="1464">
                <a:moveTo>
                  <a:pt x="191" y="0"/>
                </a:moveTo>
                <a:cubicBezTo>
                  <a:pt x="152" y="36"/>
                  <a:pt x="114" y="72"/>
                  <a:pt x="87" y="120"/>
                </a:cubicBezTo>
                <a:cubicBezTo>
                  <a:pt x="60" y="168"/>
                  <a:pt x="0" y="224"/>
                  <a:pt x="31" y="288"/>
                </a:cubicBezTo>
                <a:cubicBezTo>
                  <a:pt x="62" y="352"/>
                  <a:pt x="212" y="412"/>
                  <a:pt x="271" y="504"/>
                </a:cubicBezTo>
                <a:cubicBezTo>
                  <a:pt x="330" y="596"/>
                  <a:pt x="391" y="741"/>
                  <a:pt x="383" y="840"/>
                </a:cubicBezTo>
                <a:cubicBezTo>
                  <a:pt x="375" y="939"/>
                  <a:pt x="250" y="1020"/>
                  <a:pt x="223" y="1096"/>
                </a:cubicBezTo>
                <a:cubicBezTo>
                  <a:pt x="196" y="1172"/>
                  <a:pt x="216" y="1235"/>
                  <a:pt x="223" y="1296"/>
                </a:cubicBezTo>
                <a:cubicBezTo>
                  <a:pt x="230" y="1357"/>
                  <a:pt x="246" y="1410"/>
                  <a:pt x="263" y="1464"/>
                </a:cubicBezTo>
              </a:path>
            </a:pathLst>
          </a:custGeom>
          <a:noFill/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7870825" y="1835150"/>
            <a:ext cx="385763" cy="2368550"/>
          </a:xfrm>
          <a:custGeom>
            <a:avLst/>
            <a:gdLst>
              <a:gd name="T0" fmla="*/ 82 w 243"/>
              <a:gd name="T1" fmla="*/ 20 h 1492"/>
              <a:gd name="T2" fmla="*/ 94 w 243"/>
              <a:gd name="T3" fmla="*/ 28 h 1492"/>
              <a:gd name="T4" fmla="*/ 234 w 243"/>
              <a:gd name="T5" fmla="*/ 188 h 1492"/>
              <a:gd name="T6" fmla="*/ 146 w 243"/>
              <a:gd name="T7" fmla="*/ 380 h 1492"/>
              <a:gd name="T8" fmla="*/ 40 w 243"/>
              <a:gd name="T9" fmla="*/ 550 h 1492"/>
              <a:gd name="T10" fmla="*/ 18 w 243"/>
              <a:gd name="T11" fmla="*/ 868 h 1492"/>
              <a:gd name="T12" fmla="*/ 146 w 243"/>
              <a:gd name="T13" fmla="*/ 1068 h 1492"/>
              <a:gd name="T14" fmla="*/ 186 w 243"/>
              <a:gd name="T15" fmla="*/ 1300 h 1492"/>
              <a:gd name="T16" fmla="*/ 154 w 243"/>
              <a:gd name="T17" fmla="*/ 1492 h 1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3" h="1492">
                <a:moveTo>
                  <a:pt x="82" y="20"/>
                </a:moveTo>
                <a:cubicBezTo>
                  <a:pt x="84" y="21"/>
                  <a:pt x="69" y="0"/>
                  <a:pt x="94" y="28"/>
                </a:cubicBezTo>
                <a:cubicBezTo>
                  <a:pt x="119" y="56"/>
                  <a:pt x="225" y="129"/>
                  <a:pt x="234" y="188"/>
                </a:cubicBezTo>
                <a:cubicBezTo>
                  <a:pt x="243" y="247"/>
                  <a:pt x="178" y="320"/>
                  <a:pt x="146" y="380"/>
                </a:cubicBezTo>
                <a:cubicBezTo>
                  <a:pt x="114" y="440"/>
                  <a:pt x="61" y="469"/>
                  <a:pt x="40" y="550"/>
                </a:cubicBezTo>
                <a:cubicBezTo>
                  <a:pt x="19" y="631"/>
                  <a:pt x="0" y="782"/>
                  <a:pt x="18" y="868"/>
                </a:cubicBezTo>
                <a:cubicBezTo>
                  <a:pt x="36" y="954"/>
                  <a:pt x="118" y="996"/>
                  <a:pt x="146" y="1068"/>
                </a:cubicBezTo>
                <a:cubicBezTo>
                  <a:pt x="174" y="1140"/>
                  <a:pt x="185" y="1229"/>
                  <a:pt x="186" y="1300"/>
                </a:cubicBezTo>
                <a:cubicBezTo>
                  <a:pt x="187" y="1371"/>
                  <a:pt x="161" y="1452"/>
                  <a:pt x="154" y="1492"/>
                </a:cubicBezTo>
              </a:path>
            </a:pathLst>
          </a:custGeom>
          <a:noFill/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2133600" y="4191000"/>
            <a:ext cx="0" cy="1333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7232650" y="1897063"/>
            <a:ext cx="204788" cy="2276475"/>
          </a:xfrm>
          <a:custGeom>
            <a:avLst/>
            <a:gdLst>
              <a:gd name="T0" fmla="*/ 0 w 405"/>
              <a:gd name="T1" fmla="*/ 0 h 1434"/>
              <a:gd name="T2" fmla="*/ 123 w 405"/>
              <a:gd name="T3" fmla="*/ 225 h 1434"/>
              <a:gd name="T4" fmla="*/ 282 w 405"/>
              <a:gd name="T5" fmla="*/ 663 h 1434"/>
              <a:gd name="T6" fmla="*/ 396 w 405"/>
              <a:gd name="T7" fmla="*/ 1209 h 1434"/>
              <a:gd name="T8" fmla="*/ 405 w 405"/>
              <a:gd name="T9" fmla="*/ 1434 h 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5" h="1434">
                <a:moveTo>
                  <a:pt x="0" y="0"/>
                </a:moveTo>
                <a:cubicBezTo>
                  <a:pt x="20" y="37"/>
                  <a:pt x="76" y="115"/>
                  <a:pt x="123" y="225"/>
                </a:cubicBezTo>
                <a:cubicBezTo>
                  <a:pt x="170" y="335"/>
                  <a:pt x="237" y="499"/>
                  <a:pt x="282" y="663"/>
                </a:cubicBezTo>
                <a:cubicBezTo>
                  <a:pt x="327" y="827"/>
                  <a:pt x="376" y="1081"/>
                  <a:pt x="396" y="1209"/>
                </a:cubicBezTo>
                <a:lnTo>
                  <a:pt x="405" y="1434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>
            <a:off x="7448550" y="4191000"/>
            <a:ext cx="0" cy="13335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 flipV="1">
            <a:off x="2124075" y="5130165"/>
            <a:ext cx="534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4555331" y="4531697"/>
            <a:ext cx="471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400" dirty="0">
                <a:latin typeface="Calibri" panose="020F0502020204030204" pitchFamily="34" charset="0"/>
              </a:rPr>
              <a:t>2c</a:t>
            </a: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923925" y="1876425"/>
            <a:ext cx="0" cy="2366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grpSp>
        <p:nvGrpSpPr>
          <p:cNvPr id="24" name="Group 27"/>
          <p:cNvGrpSpPr>
            <a:grpSpLocks/>
          </p:cNvGrpSpPr>
          <p:nvPr/>
        </p:nvGrpSpPr>
        <p:grpSpPr bwMode="auto">
          <a:xfrm>
            <a:off x="663575" y="4191000"/>
            <a:ext cx="7464425" cy="12700"/>
            <a:chOff x="418" y="2640"/>
            <a:chExt cx="4702" cy="8"/>
          </a:xfrm>
        </p:grpSpPr>
        <p:sp>
          <p:nvSpPr>
            <p:cNvPr id="25" name="Line 7"/>
            <p:cNvSpPr>
              <a:spLocks noChangeShapeType="1"/>
            </p:cNvSpPr>
            <p:nvPr/>
          </p:nvSpPr>
          <p:spPr bwMode="auto">
            <a:xfrm flipV="1">
              <a:off x="1000" y="2640"/>
              <a:ext cx="4120" cy="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 flipH="1">
              <a:off x="418" y="2644"/>
              <a:ext cx="58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grpSp>
        <p:nvGrpSpPr>
          <p:cNvPr id="27" name="Group 28"/>
          <p:cNvGrpSpPr>
            <a:grpSpLocks/>
          </p:cNvGrpSpPr>
          <p:nvPr/>
        </p:nvGrpSpPr>
        <p:grpSpPr bwMode="auto">
          <a:xfrm>
            <a:off x="663575" y="1874838"/>
            <a:ext cx="7362825" cy="12700"/>
            <a:chOff x="418" y="1181"/>
            <a:chExt cx="4638" cy="8"/>
          </a:xfrm>
        </p:grpSpPr>
        <p:sp>
          <p:nvSpPr>
            <p:cNvPr id="28" name="Line 6"/>
            <p:cNvSpPr>
              <a:spLocks noChangeShapeType="1"/>
            </p:cNvSpPr>
            <p:nvPr/>
          </p:nvSpPr>
          <p:spPr bwMode="auto">
            <a:xfrm flipV="1">
              <a:off x="936" y="1181"/>
              <a:ext cx="4120" cy="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H="1">
              <a:off x="418" y="1185"/>
              <a:ext cx="58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sp>
        <p:nvSpPr>
          <p:cNvPr id="30" name="Text Box 29"/>
          <p:cNvSpPr txBox="1">
            <a:spLocks noChangeArrowheads="1"/>
          </p:cNvSpPr>
          <p:nvPr/>
        </p:nvSpPr>
        <p:spPr bwMode="auto">
          <a:xfrm rot="16235469">
            <a:off x="-324873" y="2788592"/>
            <a:ext cx="19661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latin typeface="Calibri" panose="020F0502020204030204" pitchFamily="34" charset="0"/>
              </a:rPr>
              <a:t>Wall </a:t>
            </a:r>
            <a:r>
              <a:rPr lang="fr-FR" sz="2400" dirty="0" err="1" smtClean="0">
                <a:latin typeface="Calibri" panose="020F0502020204030204" pitchFamily="34" charset="0"/>
              </a:rPr>
              <a:t>thickness</a:t>
            </a:r>
            <a:endParaRPr lang="fr-FR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6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Proof test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3040426" y="1334057"/>
            <a:ext cx="2667000" cy="1917700"/>
            <a:chOff x="1824" y="608"/>
            <a:chExt cx="1680" cy="1208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1824" y="1816"/>
              <a:ext cx="16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V="1">
              <a:off x="1824" y="608"/>
              <a:ext cx="0" cy="12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sp>
        <p:nvSpPr>
          <p:cNvPr id="8" name="Freeform 6"/>
          <p:cNvSpPr>
            <a:spLocks/>
          </p:cNvSpPr>
          <p:nvPr/>
        </p:nvSpPr>
        <p:spPr bwMode="auto">
          <a:xfrm>
            <a:off x="3288076" y="1823007"/>
            <a:ext cx="2101850" cy="1147763"/>
          </a:xfrm>
          <a:custGeom>
            <a:avLst/>
            <a:gdLst>
              <a:gd name="T0" fmla="*/ 0 w 1324"/>
              <a:gd name="T1" fmla="*/ 716 h 723"/>
              <a:gd name="T2" fmla="*/ 412 w 1324"/>
              <a:gd name="T3" fmla="*/ 720 h 723"/>
              <a:gd name="T4" fmla="*/ 644 w 1324"/>
              <a:gd name="T5" fmla="*/ 696 h 723"/>
              <a:gd name="T6" fmla="*/ 828 w 1324"/>
              <a:gd name="T7" fmla="*/ 636 h 723"/>
              <a:gd name="T8" fmla="*/ 1044 w 1324"/>
              <a:gd name="T9" fmla="*/ 472 h 723"/>
              <a:gd name="T10" fmla="*/ 1220 w 1324"/>
              <a:gd name="T11" fmla="*/ 264 h 723"/>
              <a:gd name="T12" fmla="*/ 1324 w 1324"/>
              <a:gd name="T13" fmla="*/ 0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24" h="723">
                <a:moveTo>
                  <a:pt x="0" y="716"/>
                </a:moveTo>
                <a:cubicBezTo>
                  <a:pt x="152" y="719"/>
                  <a:pt x="305" y="723"/>
                  <a:pt x="412" y="720"/>
                </a:cubicBezTo>
                <a:cubicBezTo>
                  <a:pt x="519" y="717"/>
                  <a:pt x="575" y="710"/>
                  <a:pt x="644" y="696"/>
                </a:cubicBezTo>
                <a:cubicBezTo>
                  <a:pt x="713" y="682"/>
                  <a:pt x="761" y="673"/>
                  <a:pt x="828" y="636"/>
                </a:cubicBezTo>
                <a:cubicBezTo>
                  <a:pt x="895" y="599"/>
                  <a:pt x="979" y="534"/>
                  <a:pt x="1044" y="472"/>
                </a:cubicBezTo>
                <a:cubicBezTo>
                  <a:pt x="1109" y="410"/>
                  <a:pt x="1173" y="342"/>
                  <a:pt x="1220" y="264"/>
                </a:cubicBezTo>
                <a:cubicBezTo>
                  <a:pt x="1267" y="186"/>
                  <a:pt x="1295" y="93"/>
                  <a:pt x="1324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2980101" y="1918257"/>
            <a:ext cx="237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2953114" y="2167495"/>
            <a:ext cx="2305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V="1">
            <a:off x="2956289" y="2832657"/>
            <a:ext cx="163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4602526" y="2819957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264514" y="2184957"/>
            <a:ext cx="0" cy="1071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4589826" y="3010457"/>
            <a:ext cx="679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4527914" y="3245460"/>
            <a:ext cx="94448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 dirty="0">
                <a:latin typeface="Calibri" panose="020F0502020204030204" pitchFamily="34" charset="0"/>
              </a:rPr>
              <a:t>N ou </a:t>
            </a:r>
            <a:r>
              <a:rPr lang="fr-FR" sz="1400" b="1" dirty="0" smtClean="0">
                <a:latin typeface="Calibri" panose="020F0502020204030204" pitchFamily="34" charset="0"/>
              </a:rPr>
              <a:t>Time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2243538" y="2661764"/>
            <a:ext cx="7021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800" b="1" dirty="0">
                <a:latin typeface="Calibri" panose="020F0502020204030204" pitchFamily="34" charset="0"/>
              </a:rPr>
              <a:t>a </a:t>
            </a:r>
            <a:r>
              <a:rPr lang="fr-FR" sz="1800" b="1" baseline="-25000" dirty="0" smtClean="0">
                <a:latin typeface="Calibri" panose="020F0502020204030204" pitchFamily="34" charset="0"/>
              </a:rPr>
              <a:t>proof</a:t>
            </a:r>
            <a:endParaRPr lang="en-GB" sz="1800" b="1" baseline="-25000" dirty="0">
              <a:latin typeface="Calibri" panose="020F0502020204030204" pitchFamily="34" charset="0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583226" y="1976995"/>
            <a:ext cx="4397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800" b="1">
                <a:latin typeface="Calibri" panose="020F0502020204030204" pitchFamily="34" charset="0"/>
              </a:rPr>
              <a:t>a </a:t>
            </a:r>
            <a:r>
              <a:rPr lang="fr-FR" sz="1800" b="1" baseline="-25000">
                <a:latin typeface="Calibri" panose="020F0502020204030204" pitchFamily="34" charset="0"/>
              </a:rPr>
              <a:t>p</a:t>
            </a:r>
            <a:endParaRPr lang="en-GB" sz="1800" b="1" baseline="-25000">
              <a:latin typeface="Calibri" panose="020F0502020204030204" pitchFamily="34" charset="0"/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2583226" y="1718232"/>
            <a:ext cx="4397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800" b="1">
                <a:latin typeface="Calibri" panose="020F0502020204030204" pitchFamily="34" charset="0"/>
              </a:rPr>
              <a:t>a </a:t>
            </a:r>
            <a:r>
              <a:rPr lang="fr-FR" sz="1800" b="1" baseline="-25000">
                <a:latin typeface="Calibri" panose="020F0502020204030204" pitchFamily="34" charset="0"/>
              </a:rPr>
              <a:t>d</a:t>
            </a:r>
            <a:endParaRPr lang="en-GB" sz="1800" b="1" baseline="-25000">
              <a:latin typeface="Calibri" panose="020F0502020204030204" pitchFamily="34" charset="0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3869101" y="3554970"/>
            <a:ext cx="361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>
                <a:latin typeface="Calibri" panose="020F0502020204030204" pitchFamily="34" charset="0"/>
              </a:rPr>
              <a:t>(a)</a:t>
            </a:r>
            <a:endParaRPr lang="en-GB" sz="1200" b="1" baseline="-25000">
              <a:latin typeface="Calibri" panose="020F0502020204030204" pitchFamily="34" charset="0"/>
            </a:endParaRPr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1548176" y="4115357"/>
            <a:ext cx="2501900" cy="1257300"/>
          </a:xfrm>
          <a:custGeom>
            <a:avLst/>
            <a:gdLst>
              <a:gd name="T0" fmla="*/ 0 w 1576"/>
              <a:gd name="T1" fmla="*/ 0 h 792"/>
              <a:gd name="T2" fmla="*/ 232 w 1576"/>
              <a:gd name="T3" fmla="*/ 244 h 792"/>
              <a:gd name="T4" fmla="*/ 576 w 1576"/>
              <a:gd name="T5" fmla="*/ 548 h 792"/>
              <a:gd name="T6" fmla="*/ 1028 w 1576"/>
              <a:gd name="T7" fmla="*/ 704 h 792"/>
              <a:gd name="T8" fmla="*/ 1576 w 1576"/>
              <a:gd name="T9" fmla="*/ 79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6" h="792">
                <a:moveTo>
                  <a:pt x="0" y="0"/>
                </a:moveTo>
                <a:cubicBezTo>
                  <a:pt x="68" y="76"/>
                  <a:pt x="136" y="153"/>
                  <a:pt x="232" y="244"/>
                </a:cubicBezTo>
                <a:cubicBezTo>
                  <a:pt x="328" y="335"/>
                  <a:pt x="443" y="471"/>
                  <a:pt x="576" y="548"/>
                </a:cubicBezTo>
                <a:cubicBezTo>
                  <a:pt x="709" y="625"/>
                  <a:pt x="861" y="663"/>
                  <a:pt x="1028" y="704"/>
                </a:cubicBezTo>
                <a:cubicBezTo>
                  <a:pt x="1195" y="745"/>
                  <a:pt x="1385" y="768"/>
                  <a:pt x="1576" y="792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1554526" y="4832907"/>
            <a:ext cx="462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812226" y="4302682"/>
            <a:ext cx="6797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800" b="1" dirty="0">
                <a:latin typeface="Calibri" panose="020F0502020204030204" pitchFamily="34" charset="0"/>
              </a:rPr>
              <a:t>s </a:t>
            </a:r>
            <a:r>
              <a:rPr lang="fr-FR" sz="1800" b="1" baseline="-25000" dirty="0" smtClean="0">
                <a:latin typeface="Calibri" panose="020F0502020204030204" pitchFamily="34" charset="0"/>
              </a:rPr>
              <a:t>proof</a:t>
            </a:r>
            <a:endParaRPr lang="en-GB" sz="1800" b="1" baseline="-25000" dirty="0">
              <a:latin typeface="Calibri" panose="020F0502020204030204" pitchFamily="34" charset="0"/>
            </a:endParaRP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1575164" y="3821670"/>
            <a:ext cx="6930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 dirty="0">
                <a:latin typeface="Calibri" panose="020F0502020204030204" pitchFamily="34" charset="0"/>
              </a:rPr>
              <a:t>s </a:t>
            </a:r>
            <a:r>
              <a:rPr lang="fr-FR" sz="1400" b="1" baseline="-25000" dirty="0" err="1" smtClean="0">
                <a:latin typeface="Calibri" panose="020F0502020204030204" pitchFamily="34" charset="0"/>
              </a:rPr>
              <a:t>residual</a:t>
            </a:r>
            <a:endParaRPr lang="en-GB" sz="1400" b="1" baseline="-25000" dirty="0">
              <a:latin typeface="Calibri" panose="020F0502020204030204" pitchFamily="34" charset="0"/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2567351" y="5980670"/>
            <a:ext cx="369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>
                <a:latin typeface="Calibri" panose="020F0502020204030204" pitchFamily="34" charset="0"/>
              </a:rPr>
              <a:t>(b)</a:t>
            </a:r>
            <a:endParaRPr lang="en-GB" sz="1200" b="1" baseline="-25000">
              <a:latin typeface="Calibri" panose="020F0502020204030204" pitchFamily="34" charset="0"/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6339251" y="5967970"/>
            <a:ext cx="3540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>
                <a:latin typeface="Calibri" panose="020F0502020204030204" pitchFamily="34" charset="0"/>
              </a:rPr>
              <a:t>(c)</a:t>
            </a:r>
            <a:endParaRPr lang="en-GB" sz="1200" b="1" baseline="-25000">
              <a:latin typeface="Calibri" panose="020F0502020204030204" pitchFamily="34" charset="0"/>
            </a:endParaRPr>
          </a:p>
        </p:txBody>
      </p:sp>
      <p:grpSp>
        <p:nvGrpSpPr>
          <p:cNvPr id="26" name="Group 27"/>
          <p:cNvGrpSpPr>
            <a:grpSpLocks/>
          </p:cNvGrpSpPr>
          <p:nvPr/>
        </p:nvGrpSpPr>
        <p:grpSpPr bwMode="auto">
          <a:xfrm>
            <a:off x="1557701" y="4010582"/>
            <a:ext cx="2667000" cy="1670050"/>
            <a:chOff x="1824" y="608"/>
            <a:chExt cx="1680" cy="1208"/>
          </a:xfrm>
        </p:grpSpPr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1824" y="1816"/>
              <a:ext cx="16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 flipV="1">
              <a:off x="1824" y="608"/>
              <a:ext cx="0" cy="12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1205276" y="4647170"/>
            <a:ext cx="3609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>
                <a:latin typeface="Calibri" panose="020F0502020204030204" pitchFamily="34" charset="0"/>
              </a:rPr>
              <a:t>s </a:t>
            </a:r>
            <a:r>
              <a:rPr lang="fr-FR" sz="1400" b="1" baseline="-25000">
                <a:latin typeface="Calibri" panose="020F0502020204030204" pitchFamily="34" charset="0"/>
              </a:rPr>
              <a:t>p</a:t>
            </a:r>
            <a:endParaRPr lang="en-GB" sz="1400" b="1" baseline="-25000">
              <a:latin typeface="Calibri" panose="020F0502020204030204" pitchFamily="34" charset="0"/>
            </a:endParaRP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1583101" y="5658407"/>
            <a:ext cx="585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 dirty="0">
                <a:latin typeface="Calibri" panose="020F0502020204030204" pitchFamily="34" charset="0"/>
              </a:rPr>
              <a:t>a </a:t>
            </a:r>
            <a:r>
              <a:rPr lang="fr-FR" sz="1400" b="1" baseline="-25000" dirty="0" smtClean="0">
                <a:latin typeface="Calibri" panose="020F0502020204030204" pitchFamily="34" charset="0"/>
              </a:rPr>
              <a:t>proof</a:t>
            </a:r>
            <a:endParaRPr lang="en-GB" sz="1400" b="1" baseline="-25000" dirty="0">
              <a:latin typeface="Calibri" panose="020F0502020204030204" pitchFamily="34" charset="0"/>
            </a:endParaRPr>
          </a:p>
        </p:txBody>
      </p:sp>
      <p:sp>
        <p:nvSpPr>
          <p:cNvPr id="31" name="Text Box 32"/>
          <p:cNvSpPr txBox="1">
            <a:spLocks noChangeArrowheads="1"/>
          </p:cNvSpPr>
          <p:nvPr/>
        </p:nvSpPr>
        <p:spPr bwMode="auto">
          <a:xfrm>
            <a:off x="2089943" y="5667453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 dirty="0">
                <a:latin typeface="Calibri" panose="020F0502020204030204" pitchFamily="34" charset="0"/>
              </a:rPr>
              <a:t>a </a:t>
            </a:r>
            <a:r>
              <a:rPr lang="fr-FR" sz="1400" b="1" baseline="-25000" dirty="0">
                <a:latin typeface="Calibri" panose="020F0502020204030204" pitchFamily="34" charset="0"/>
              </a:rPr>
              <a:t>p</a:t>
            </a:r>
            <a:endParaRPr lang="en-GB" sz="1400" b="1" baseline="-25000" dirty="0">
              <a:latin typeface="Calibri" panose="020F0502020204030204" pitchFamily="34" charset="0"/>
            </a:endParaRPr>
          </a:p>
        </p:txBody>
      </p:sp>
      <p:sp>
        <p:nvSpPr>
          <p:cNvPr id="32" name="Freeform 33"/>
          <p:cNvSpPr>
            <a:spLocks/>
          </p:cNvSpPr>
          <p:nvPr/>
        </p:nvSpPr>
        <p:spPr bwMode="auto">
          <a:xfrm>
            <a:off x="5059726" y="4045507"/>
            <a:ext cx="2209800" cy="942975"/>
          </a:xfrm>
          <a:custGeom>
            <a:avLst/>
            <a:gdLst>
              <a:gd name="T0" fmla="*/ 0 w 1392"/>
              <a:gd name="T1" fmla="*/ 0 h 594"/>
              <a:gd name="T2" fmla="*/ 144 w 1392"/>
              <a:gd name="T3" fmla="*/ 198 h 594"/>
              <a:gd name="T4" fmla="*/ 438 w 1392"/>
              <a:gd name="T5" fmla="*/ 408 h 594"/>
              <a:gd name="T6" fmla="*/ 756 w 1392"/>
              <a:gd name="T7" fmla="*/ 510 h 594"/>
              <a:gd name="T8" fmla="*/ 1026 w 1392"/>
              <a:gd name="T9" fmla="*/ 564 h 594"/>
              <a:gd name="T10" fmla="*/ 1392 w 1392"/>
              <a:gd name="T11" fmla="*/ 594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92" h="594">
                <a:moveTo>
                  <a:pt x="0" y="0"/>
                </a:moveTo>
                <a:cubicBezTo>
                  <a:pt x="35" y="65"/>
                  <a:pt x="71" y="130"/>
                  <a:pt x="144" y="198"/>
                </a:cubicBezTo>
                <a:cubicBezTo>
                  <a:pt x="217" y="266"/>
                  <a:pt x="336" y="356"/>
                  <a:pt x="438" y="408"/>
                </a:cubicBezTo>
                <a:cubicBezTo>
                  <a:pt x="540" y="460"/>
                  <a:pt x="658" y="484"/>
                  <a:pt x="756" y="510"/>
                </a:cubicBezTo>
                <a:cubicBezTo>
                  <a:pt x="854" y="536"/>
                  <a:pt x="920" y="550"/>
                  <a:pt x="1026" y="564"/>
                </a:cubicBezTo>
                <a:cubicBezTo>
                  <a:pt x="1132" y="578"/>
                  <a:pt x="1262" y="586"/>
                  <a:pt x="1392" y="59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6644528" y="4470008"/>
            <a:ext cx="11352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b="1" dirty="0" smtClean="0">
                <a:latin typeface="Calibri" panose="020F0502020204030204" pitchFamily="34" charset="0"/>
              </a:rPr>
              <a:t>Room </a:t>
            </a:r>
            <a:r>
              <a:rPr lang="fr-FR" sz="1400" b="1" dirty="0" err="1" smtClean="0">
                <a:latin typeface="Calibri" panose="020F0502020204030204" pitchFamily="34" charset="0"/>
              </a:rPr>
              <a:t>Temperature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6622620" y="4917356"/>
            <a:ext cx="11303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b="1" dirty="0" err="1" smtClean="0">
                <a:latin typeface="Calibri" panose="020F0502020204030204" pitchFamily="34" charset="0"/>
              </a:rPr>
              <a:t>Low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temperature</a:t>
            </a:r>
            <a:endParaRPr lang="en-GB" sz="1400" b="1" dirty="0">
              <a:latin typeface="Calibri" panose="020F0502020204030204" pitchFamily="34" charset="0"/>
            </a:endParaRPr>
          </a:p>
        </p:txBody>
      </p:sp>
      <p:sp>
        <p:nvSpPr>
          <p:cNvPr id="35" name="Text Box 36"/>
          <p:cNvSpPr txBox="1">
            <a:spLocks noChangeArrowheads="1"/>
          </p:cNvSpPr>
          <p:nvPr/>
        </p:nvSpPr>
        <p:spPr bwMode="auto">
          <a:xfrm>
            <a:off x="4359352" y="4863070"/>
            <a:ext cx="6797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800" b="1" dirty="0">
                <a:latin typeface="Calibri" panose="020F0502020204030204" pitchFamily="34" charset="0"/>
              </a:rPr>
              <a:t>s </a:t>
            </a:r>
            <a:r>
              <a:rPr lang="fr-FR" sz="1800" b="1" baseline="-25000" dirty="0" smtClean="0">
                <a:latin typeface="Calibri" panose="020F0502020204030204" pitchFamily="34" charset="0"/>
              </a:rPr>
              <a:t>proof</a:t>
            </a:r>
            <a:endParaRPr lang="en-GB" sz="1800" b="1" baseline="-25000" dirty="0">
              <a:latin typeface="Calibri" panose="020F0502020204030204" pitchFamily="34" charset="0"/>
            </a:endParaRP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 flipV="1">
            <a:off x="5040676" y="5074207"/>
            <a:ext cx="77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37" name="Line 38"/>
          <p:cNvSpPr>
            <a:spLocks noChangeShapeType="1"/>
          </p:cNvSpPr>
          <p:nvPr/>
        </p:nvSpPr>
        <p:spPr bwMode="auto">
          <a:xfrm>
            <a:off x="5821726" y="5074207"/>
            <a:ext cx="0" cy="628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>
            <a:off x="6193201" y="4836082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5013689" y="3685145"/>
            <a:ext cx="8385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800" b="1" dirty="0">
                <a:latin typeface="Calibri" panose="020F0502020204030204" pitchFamily="34" charset="0"/>
              </a:rPr>
              <a:t>s </a:t>
            </a:r>
            <a:r>
              <a:rPr lang="fr-FR" sz="1800" b="1" baseline="-25000" dirty="0" err="1" smtClean="0">
                <a:latin typeface="Calibri" panose="020F0502020204030204" pitchFamily="34" charset="0"/>
              </a:rPr>
              <a:t>residual</a:t>
            </a:r>
            <a:endParaRPr lang="en-GB" sz="1800" b="1" baseline="-25000" dirty="0">
              <a:latin typeface="Calibri" panose="020F0502020204030204" pitchFamily="34" charset="0"/>
            </a:endParaRPr>
          </a:p>
        </p:txBody>
      </p:sp>
      <p:grpSp>
        <p:nvGrpSpPr>
          <p:cNvPr id="40" name="Group 41"/>
          <p:cNvGrpSpPr>
            <a:grpSpLocks/>
          </p:cNvGrpSpPr>
          <p:nvPr/>
        </p:nvGrpSpPr>
        <p:grpSpPr bwMode="auto">
          <a:xfrm>
            <a:off x="5029564" y="4010582"/>
            <a:ext cx="2667000" cy="1670050"/>
            <a:chOff x="1824" y="608"/>
            <a:chExt cx="1680" cy="1208"/>
          </a:xfrm>
        </p:grpSpPr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1824" y="1816"/>
              <a:ext cx="16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 flipV="1">
              <a:off x="1824" y="608"/>
              <a:ext cx="0" cy="12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>
                <a:latin typeface="Calibri" panose="020F0502020204030204" pitchFamily="34" charset="0"/>
              </a:endParaRPr>
            </a:p>
          </p:txBody>
        </p:sp>
      </p:grpSp>
      <p:sp>
        <p:nvSpPr>
          <p:cNvPr id="43" name="Freeform 44"/>
          <p:cNvSpPr>
            <a:spLocks/>
          </p:cNvSpPr>
          <p:nvPr/>
        </p:nvSpPr>
        <p:spPr bwMode="auto">
          <a:xfrm>
            <a:off x="5050201" y="4207432"/>
            <a:ext cx="2514600" cy="1228725"/>
          </a:xfrm>
          <a:custGeom>
            <a:avLst/>
            <a:gdLst>
              <a:gd name="T0" fmla="*/ 0 w 1584"/>
              <a:gd name="T1" fmla="*/ 0 h 774"/>
              <a:gd name="T2" fmla="*/ 204 w 1584"/>
              <a:gd name="T3" fmla="*/ 306 h 774"/>
              <a:gd name="T4" fmla="*/ 534 w 1584"/>
              <a:gd name="T5" fmla="*/ 570 h 774"/>
              <a:gd name="T6" fmla="*/ 1020 w 1584"/>
              <a:gd name="T7" fmla="*/ 726 h 774"/>
              <a:gd name="T8" fmla="*/ 1584 w 1584"/>
              <a:gd name="T9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4" h="774">
                <a:moveTo>
                  <a:pt x="0" y="0"/>
                </a:moveTo>
                <a:cubicBezTo>
                  <a:pt x="33" y="51"/>
                  <a:pt x="115" y="211"/>
                  <a:pt x="204" y="306"/>
                </a:cubicBezTo>
                <a:cubicBezTo>
                  <a:pt x="293" y="401"/>
                  <a:pt x="398" y="500"/>
                  <a:pt x="534" y="570"/>
                </a:cubicBezTo>
                <a:cubicBezTo>
                  <a:pt x="670" y="640"/>
                  <a:pt x="845" y="692"/>
                  <a:pt x="1020" y="726"/>
                </a:cubicBezTo>
                <a:cubicBezTo>
                  <a:pt x="1195" y="760"/>
                  <a:pt x="1467" y="764"/>
                  <a:pt x="1584" y="774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>
            <a:off x="5364526" y="4121707"/>
            <a:ext cx="26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5710601" y="3961370"/>
            <a:ext cx="20731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Nominal </a:t>
            </a:r>
            <a:r>
              <a:rPr lang="fr-FR" sz="1400" dirty="0" err="1" smtClean="0">
                <a:latin typeface="Calibri" panose="020F0502020204030204" pitchFamily="34" charset="0"/>
              </a:rPr>
              <a:t>residual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strength</a:t>
            </a:r>
            <a:endParaRPr lang="en-GB" sz="1400" dirty="0">
              <a:latin typeface="Calibri" panose="020F0502020204030204" pitchFamily="34" charset="0"/>
            </a:endParaRP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5712188" y="4186173"/>
            <a:ext cx="22161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1400" dirty="0" err="1" smtClean="0">
                <a:latin typeface="Calibri" panose="020F0502020204030204" pitchFamily="34" charset="0"/>
              </a:rPr>
              <a:t>Residual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strength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during</a:t>
            </a:r>
            <a:r>
              <a:rPr lang="fr-FR" sz="1400" dirty="0" smtClean="0">
                <a:latin typeface="Calibri" panose="020F0502020204030204" pitchFamily="34" charset="0"/>
              </a:rPr>
              <a:t> proof test</a:t>
            </a:r>
            <a:endParaRPr lang="en-GB" sz="1400" dirty="0">
              <a:latin typeface="Calibri" panose="020F0502020204030204" pitchFamily="34" charset="0"/>
            </a:endParaRPr>
          </a:p>
        </p:txBody>
      </p:sp>
      <p:sp>
        <p:nvSpPr>
          <p:cNvPr id="47" name="Line 48"/>
          <p:cNvSpPr>
            <a:spLocks noChangeShapeType="1"/>
          </p:cNvSpPr>
          <p:nvPr/>
        </p:nvSpPr>
        <p:spPr bwMode="auto">
          <a:xfrm>
            <a:off x="5364526" y="4302682"/>
            <a:ext cx="266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8" name="Line 49"/>
          <p:cNvSpPr>
            <a:spLocks noChangeShapeType="1"/>
          </p:cNvSpPr>
          <p:nvPr/>
        </p:nvSpPr>
        <p:spPr bwMode="auto">
          <a:xfrm>
            <a:off x="1554526" y="4521757"/>
            <a:ext cx="390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49" name="Line 50"/>
          <p:cNvSpPr>
            <a:spLocks noChangeShapeType="1"/>
          </p:cNvSpPr>
          <p:nvPr/>
        </p:nvSpPr>
        <p:spPr bwMode="auto">
          <a:xfrm>
            <a:off x="1945051" y="4531282"/>
            <a:ext cx="0" cy="1190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50" name="Line 51"/>
          <p:cNvSpPr>
            <a:spLocks noChangeShapeType="1"/>
          </p:cNvSpPr>
          <p:nvPr/>
        </p:nvSpPr>
        <p:spPr bwMode="auto">
          <a:xfrm>
            <a:off x="2259376" y="4826557"/>
            <a:ext cx="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5348651" y="5650470"/>
            <a:ext cx="5855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 dirty="0">
                <a:latin typeface="Calibri" panose="020F0502020204030204" pitchFamily="34" charset="0"/>
              </a:rPr>
              <a:t>a </a:t>
            </a:r>
            <a:r>
              <a:rPr lang="fr-FR" sz="1400" b="1" baseline="-25000" dirty="0" smtClean="0">
                <a:latin typeface="Calibri" panose="020F0502020204030204" pitchFamily="34" charset="0"/>
              </a:rPr>
              <a:t>proof</a:t>
            </a:r>
            <a:endParaRPr lang="en-GB" sz="1400" b="1" baseline="-25000" dirty="0">
              <a:latin typeface="Calibri" panose="020F0502020204030204" pitchFamily="34" charset="0"/>
            </a:endParaRPr>
          </a:p>
        </p:txBody>
      </p:sp>
      <p:sp>
        <p:nvSpPr>
          <p:cNvPr id="52" name="Text Box 53"/>
          <p:cNvSpPr txBox="1">
            <a:spLocks noChangeArrowheads="1"/>
          </p:cNvSpPr>
          <p:nvPr/>
        </p:nvSpPr>
        <p:spPr bwMode="auto">
          <a:xfrm>
            <a:off x="6892124" y="5664370"/>
            <a:ext cx="80034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smtClean="0">
                <a:latin typeface="Calibri" panose="020F0502020204030204" pitchFamily="34" charset="0"/>
              </a:rPr>
              <a:t>Crack size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53" name="Text Box 54"/>
          <p:cNvSpPr txBox="1">
            <a:spLocks noChangeArrowheads="1"/>
          </p:cNvSpPr>
          <p:nvPr/>
        </p:nvSpPr>
        <p:spPr bwMode="auto">
          <a:xfrm>
            <a:off x="3376058" y="5681353"/>
            <a:ext cx="80034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200" b="1" dirty="0" smtClean="0">
                <a:latin typeface="Calibri" panose="020F0502020204030204" pitchFamily="34" charset="0"/>
              </a:rPr>
              <a:t>Crack size</a:t>
            </a:r>
            <a:endParaRPr lang="en-GB" sz="1200" b="1" dirty="0">
              <a:latin typeface="Calibri" panose="020F0502020204030204" pitchFamily="34" charset="0"/>
            </a:endParaRPr>
          </a:p>
        </p:txBody>
      </p:sp>
      <p:sp>
        <p:nvSpPr>
          <p:cNvPr id="54" name="Text Box 55"/>
          <p:cNvSpPr txBox="1">
            <a:spLocks noChangeArrowheads="1"/>
          </p:cNvSpPr>
          <p:nvPr/>
        </p:nvSpPr>
        <p:spPr bwMode="auto">
          <a:xfrm>
            <a:off x="6024926" y="5640945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>
                <a:latin typeface="Calibri" panose="020F0502020204030204" pitchFamily="34" charset="0"/>
              </a:rPr>
              <a:t>a </a:t>
            </a:r>
            <a:r>
              <a:rPr lang="fr-FR" sz="1400" b="1" baseline="-25000">
                <a:latin typeface="Calibri" panose="020F0502020204030204" pitchFamily="34" charset="0"/>
              </a:rPr>
              <a:t>p</a:t>
            </a:r>
            <a:endParaRPr lang="en-GB" sz="1400" b="1" baseline="-25000">
              <a:latin typeface="Calibri" panose="020F0502020204030204" pitchFamily="34" charset="0"/>
            </a:endParaRPr>
          </a:p>
        </p:txBody>
      </p:sp>
      <p:sp>
        <p:nvSpPr>
          <p:cNvPr id="55" name="Text Box 56"/>
          <p:cNvSpPr txBox="1">
            <a:spLocks noChangeArrowheads="1"/>
          </p:cNvSpPr>
          <p:nvPr/>
        </p:nvSpPr>
        <p:spPr bwMode="auto">
          <a:xfrm>
            <a:off x="4772389" y="2669145"/>
            <a:ext cx="330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800" b="1">
                <a:latin typeface="Calibri" panose="020F0502020204030204" pitchFamily="34" charset="0"/>
              </a:rPr>
              <a:t>H</a:t>
            </a:r>
            <a:endParaRPr lang="en-GB" sz="1800" b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6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Damage </a:t>
            </a:r>
            <a:r>
              <a:rPr lang="fr-FR" dirty="0" err="1" smtClean="0"/>
              <a:t>Tolerance</a:t>
            </a:r>
            <a:endParaRPr lang="fr-FR" dirty="0" smtClean="0"/>
          </a:p>
        </p:txBody>
      </p:sp>
      <p:sp>
        <p:nvSpPr>
          <p:cNvPr id="3277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Calculation</a:t>
            </a:r>
            <a:r>
              <a:rPr lang="fr-FR" dirty="0" smtClean="0"/>
              <a:t> of propagation life</a:t>
            </a:r>
          </a:p>
        </p:txBody>
      </p:sp>
    </p:spTree>
    <p:extLst>
      <p:ext uri="{BB962C8B-B14F-4D97-AF65-F5344CB8AC3E}">
        <p14:creationId xmlns:p14="http://schemas.microsoft.com/office/powerpoint/2010/main" val="237775681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Integration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sp>
        <p:nvSpPr>
          <p:cNvPr id="6" name="Freeform 17" descr="10 %"/>
          <p:cNvSpPr>
            <a:spLocks/>
          </p:cNvSpPr>
          <p:nvPr/>
        </p:nvSpPr>
        <p:spPr bwMode="auto">
          <a:xfrm>
            <a:off x="2501900" y="4273904"/>
            <a:ext cx="300038" cy="876300"/>
          </a:xfrm>
          <a:custGeom>
            <a:avLst/>
            <a:gdLst>
              <a:gd name="T0" fmla="*/ 0 w 189"/>
              <a:gd name="T1" fmla="*/ 552 h 552"/>
              <a:gd name="T2" fmla="*/ 0 w 189"/>
              <a:gd name="T3" fmla="*/ 3 h 552"/>
              <a:gd name="T4" fmla="*/ 189 w 189"/>
              <a:gd name="T5" fmla="*/ 0 h 552"/>
              <a:gd name="T6" fmla="*/ 123 w 189"/>
              <a:gd name="T7" fmla="*/ 93 h 552"/>
              <a:gd name="T8" fmla="*/ 39 w 189"/>
              <a:gd name="T9" fmla="*/ 324 h 552"/>
              <a:gd name="T10" fmla="*/ 0 w 189"/>
              <a:gd name="T11" fmla="*/ 55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" h="552">
                <a:moveTo>
                  <a:pt x="0" y="552"/>
                </a:moveTo>
                <a:lnTo>
                  <a:pt x="0" y="3"/>
                </a:lnTo>
                <a:lnTo>
                  <a:pt x="189" y="0"/>
                </a:lnTo>
                <a:lnTo>
                  <a:pt x="123" y="93"/>
                </a:lnTo>
                <a:lnTo>
                  <a:pt x="39" y="324"/>
                </a:lnTo>
                <a:lnTo>
                  <a:pt x="0" y="552"/>
                </a:ln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7" name="Freeform 21" descr="10 %"/>
          <p:cNvSpPr>
            <a:spLocks/>
          </p:cNvSpPr>
          <p:nvPr/>
        </p:nvSpPr>
        <p:spPr bwMode="auto">
          <a:xfrm>
            <a:off x="3463925" y="3408716"/>
            <a:ext cx="206375" cy="134938"/>
          </a:xfrm>
          <a:custGeom>
            <a:avLst/>
            <a:gdLst>
              <a:gd name="T0" fmla="*/ 0 w 130"/>
              <a:gd name="T1" fmla="*/ 82 h 85"/>
              <a:gd name="T2" fmla="*/ 130 w 130"/>
              <a:gd name="T3" fmla="*/ 85 h 85"/>
              <a:gd name="T4" fmla="*/ 126 w 130"/>
              <a:gd name="T5" fmla="*/ 0 h 85"/>
              <a:gd name="T6" fmla="*/ 0 w 130"/>
              <a:gd name="T7" fmla="*/ 8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0" h="85">
                <a:moveTo>
                  <a:pt x="0" y="82"/>
                </a:moveTo>
                <a:lnTo>
                  <a:pt x="130" y="85"/>
                </a:lnTo>
                <a:lnTo>
                  <a:pt x="126" y="0"/>
                </a:lnTo>
                <a:lnTo>
                  <a:pt x="0" y="82"/>
                </a:ln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8" name="Freeform 20" descr="10 %"/>
          <p:cNvSpPr>
            <a:spLocks/>
          </p:cNvSpPr>
          <p:nvPr/>
        </p:nvSpPr>
        <p:spPr bwMode="auto">
          <a:xfrm>
            <a:off x="3098800" y="3545241"/>
            <a:ext cx="352425" cy="304800"/>
          </a:xfrm>
          <a:custGeom>
            <a:avLst/>
            <a:gdLst>
              <a:gd name="T0" fmla="*/ 0 w 222"/>
              <a:gd name="T1" fmla="*/ 192 h 192"/>
              <a:gd name="T2" fmla="*/ 4 w 222"/>
              <a:gd name="T3" fmla="*/ 0 h 192"/>
              <a:gd name="T4" fmla="*/ 222 w 222"/>
              <a:gd name="T5" fmla="*/ 4 h 192"/>
              <a:gd name="T6" fmla="*/ 134 w 222"/>
              <a:gd name="T7" fmla="*/ 62 h 192"/>
              <a:gd name="T8" fmla="*/ 0 w 222"/>
              <a:gd name="T9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" h="192">
                <a:moveTo>
                  <a:pt x="0" y="192"/>
                </a:moveTo>
                <a:lnTo>
                  <a:pt x="4" y="0"/>
                </a:lnTo>
                <a:lnTo>
                  <a:pt x="222" y="4"/>
                </a:lnTo>
                <a:lnTo>
                  <a:pt x="134" y="62"/>
                </a:lnTo>
                <a:lnTo>
                  <a:pt x="0" y="192"/>
                </a:ln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9" name="Freeform 19" descr="10 %"/>
          <p:cNvSpPr>
            <a:spLocks/>
          </p:cNvSpPr>
          <p:nvPr/>
        </p:nvSpPr>
        <p:spPr bwMode="auto">
          <a:xfrm>
            <a:off x="2811463" y="3846866"/>
            <a:ext cx="296863" cy="431800"/>
          </a:xfrm>
          <a:custGeom>
            <a:avLst/>
            <a:gdLst>
              <a:gd name="T0" fmla="*/ 0 w 195"/>
              <a:gd name="T1" fmla="*/ 242 h 248"/>
              <a:gd name="T2" fmla="*/ 195 w 195"/>
              <a:gd name="T3" fmla="*/ 248 h 248"/>
              <a:gd name="T4" fmla="*/ 187 w 195"/>
              <a:gd name="T5" fmla="*/ 3 h 248"/>
              <a:gd name="T6" fmla="*/ 127 w 195"/>
              <a:gd name="T7" fmla="*/ 50 h 248"/>
              <a:gd name="T8" fmla="*/ 34 w 195"/>
              <a:gd name="T9" fmla="*/ 171 h 248"/>
              <a:gd name="T10" fmla="*/ 0 w 195"/>
              <a:gd name="T11" fmla="*/ 242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5" h="248">
                <a:moveTo>
                  <a:pt x="0" y="242"/>
                </a:moveTo>
                <a:cubicBezTo>
                  <a:pt x="0" y="242"/>
                  <a:pt x="97" y="245"/>
                  <a:pt x="195" y="248"/>
                </a:cubicBezTo>
                <a:cubicBezTo>
                  <a:pt x="193" y="207"/>
                  <a:pt x="191" y="125"/>
                  <a:pt x="187" y="3"/>
                </a:cubicBezTo>
                <a:cubicBezTo>
                  <a:pt x="166" y="0"/>
                  <a:pt x="152" y="22"/>
                  <a:pt x="127" y="50"/>
                </a:cubicBezTo>
                <a:cubicBezTo>
                  <a:pt x="102" y="78"/>
                  <a:pt x="55" y="139"/>
                  <a:pt x="34" y="171"/>
                </a:cubicBezTo>
                <a:lnTo>
                  <a:pt x="0" y="242"/>
                </a:ln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0" name="Freeform 22" descr="10 %"/>
          <p:cNvSpPr>
            <a:spLocks/>
          </p:cNvSpPr>
          <p:nvPr/>
        </p:nvSpPr>
        <p:spPr bwMode="auto">
          <a:xfrm>
            <a:off x="3665538" y="3203929"/>
            <a:ext cx="331788" cy="203200"/>
          </a:xfrm>
          <a:custGeom>
            <a:avLst/>
            <a:gdLst>
              <a:gd name="T0" fmla="*/ 0 w 252"/>
              <a:gd name="T1" fmla="*/ 137 h 146"/>
              <a:gd name="T2" fmla="*/ 2 w 252"/>
              <a:gd name="T3" fmla="*/ 0 h 146"/>
              <a:gd name="T4" fmla="*/ 252 w 252"/>
              <a:gd name="T5" fmla="*/ 5 h 146"/>
              <a:gd name="T6" fmla="*/ 9 w 252"/>
              <a:gd name="T7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2" h="146">
                <a:moveTo>
                  <a:pt x="0" y="137"/>
                </a:moveTo>
                <a:lnTo>
                  <a:pt x="2" y="0"/>
                </a:lnTo>
                <a:lnTo>
                  <a:pt x="252" y="5"/>
                </a:lnTo>
                <a:lnTo>
                  <a:pt x="9" y="146"/>
                </a:lnTo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1" name="Freeform 23" descr="10 %"/>
          <p:cNvSpPr>
            <a:spLocks/>
          </p:cNvSpPr>
          <p:nvPr/>
        </p:nvSpPr>
        <p:spPr bwMode="auto">
          <a:xfrm>
            <a:off x="3983038" y="3080104"/>
            <a:ext cx="234950" cy="133350"/>
          </a:xfrm>
          <a:custGeom>
            <a:avLst/>
            <a:gdLst>
              <a:gd name="T0" fmla="*/ 0 w 100"/>
              <a:gd name="T1" fmla="*/ 74 h 74"/>
              <a:gd name="T2" fmla="*/ 100 w 100"/>
              <a:gd name="T3" fmla="*/ 74 h 74"/>
              <a:gd name="T4" fmla="*/ 99 w 100"/>
              <a:gd name="T5" fmla="*/ 0 h 74"/>
              <a:gd name="T6" fmla="*/ 0 w 100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" h="74">
                <a:moveTo>
                  <a:pt x="0" y="74"/>
                </a:moveTo>
                <a:lnTo>
                  <a:pt x="100" y="74"/>
                </a:lnTo>
                <a:lnTo>
                  <a:pt x="99" y="0"/>
                </a:lnTo>
                <a:lnTo>
                  <a:pt x="0" y="74"/>
                </a:ln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2" name="Freeform 30" descr="10 %"/>
          <p:cNvSpPr>
            <a:spLocks/>
          </p:cNvSpPr>
          <p:nvPr/>
        </p:nvSpPr>
        <p:spPr bwMode="auto">
          <a:xfrm>
            <a:off x="4787900" y="2775304"/>
            <a:ext cx="325438" cy="141288"/>
          </a:xfrm>
          <a:custGeom>
            <a:avLst/>
            <a:gdLst>
              <a:gd name="T0" fmla="*/ 217 w 217"/>
              <a:gd name="T1" fmla="*/ 0 h 89"/>
              <a:gd name="T2" fmla="*/ 0 w 217"/>
              <a:gd name="T3" fmla="*/ 0 h 89"/>
              <a:gd name="T4" fmla="*/ 6 w 217"/>
              <a:gd name="T5" fmla="*/ 89 h 89"/>
              <a:gd name="T6" fmla="*/ 217 w 217"/>
              <a:gd name="T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" h="89">
                <a:moveTo>
                  <a:pt x="217" y="0"/>
                </a:moveTo>
                <a:lnTo>
                  <a:pt x="0" y="0"/>
                </a:lnTo>
                <a:lnTo>
                  <a:pt x="6" y="89"/>
                </a:lnTo>
                <a:lnTo>
                  <a:pt x="217" y="0"/>
                </a:ln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3" name="Freeform 25" descr="10 %"/>
          <p:cNvSpPr>
            <a:spLocks/>
          </p:cNvSpPr>
          <p:nvPr/>
        </p:nvSpPr>
        <p:spPr bwMode="auto">
          <a:xfrm>
            <a:off x="5065713" y="2643541"/>
            <a:ext cx="306388" cy="131763"/>
          </a:xfrm>
          <a:custGeom>
            <a:avLst/>
            <a:gdLst>
              <a:gd name="T0" fmla="*/ 0 w 100"/>
              <a:gd name="T1" fmla="*/ 74 h 74"/>
              <a:gd name="T2" fmla="*/ 100 w 100"/>
              <a:gd name="T3" fmla="*/ 74 h 74"/>
              <a:gd name="T4" fmla="*/ 99 w 100"/>
              <a:gd name="T5" fmla="*/ 0 h 74"/>
              <a:gd name="T6" fmla="*/ 0 w 100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" h="74">
                <a:moveTo>
                  <a:pt x="0" y="74"/>
                </a:moveTo>
                <a:lnTo>
                  <a:pt x="100" y="74"/>
                </a:lnTo>
                <a:lnTo>
                  <a:pt x="99" y="0"/>
                </a:lnTo>
                <a:lnTo>
                  <a:pt x="0" y="74"/>
                </a:ln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4" name="Freeform 26" descr="10 %"/>
          <p:cNvSpPr>
            <a:spLocks/>
          </p:cNvSpPr>
          <p:nvPr/>
        </p:nvSpPr>
        <p:spPr bwMode="auto">
          <a:xfrm flipH="1" flipV="1">
            <a:off x="5351463" y="2446691"/>
            <a:ext cx="384175" cy="219075"/>
          </a:xfrm>
          <a:custGeom>
            <a:avLst/>
            <a:gdLst>
              <a:gd name="T0" fmla="*/ 0 w 100"/>
              <a:gd name="T1" fmla="*/ 74 h 74"/>
              <a:gd name="T2" fmla="*/ 100 w 100"/>
              <a:gd name="T3" fmla="*/ 74 h 74"/>
              <a:gd name="T4" fmla="*/ 99 w 100"/>
              <a:gd name="T5" fmla="*/ 0 h 74"/>
              <a:gd name="T6" fmla="*/ 0 w 100"/>
              <a:gd name="T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" h="74">
                <a:moveTo>
                  <a:pt x="0" y="74"/>
                </a:moveTo>
                <a:lnTo>
                  <a:pt x="100" y="74"/>
                </a:lnTo>
                <a:lnTo>
                  <a:pt x="99" y="0"/>
                </a:lnTo>
                <a:lnTo>
                  <a:pt x="0" y="74"/>
                </a:ln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5" name="Freeform 28" descr="10 %"/>
          <p:cNvSpPr>
            <a:spLocks/>
          </p:cNvSpPr>
          <p:nvPr/>
        </p:nvSpPr>
        <p:spPr bwMode="auto">
          <a:xfrm>
            <a:off x="5727700" y="2338741"/>
            <a:ext cx="171450" cy="114300"/>
          </a:xfrm>
          <a:custGeom>
            <a:avLst/>
            <a:gdLst>
              <a:gd name="T0" fmla="*/ 0 w 101"/>
              <a:gd name="T1" fmla="*/ 59 h 62"/>
              <a:gd name="T2" fmla="*/ 101 w 101"/>
              <a:gd name="T3" fmla="*/ 62 h 62"/>
              <a:gd name="T4" fmla="*/ 100 w 101"/>
              <a:gd name="T5" fmla="*/ 0 h 62"/>
              <a:gd name="T6" fmla="*/ 0 w 101"/>
              <a:gd name="T7" fmla="*/ 5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" h="62">
                <a:moveTo>
                  <a:pt x="0" y="59"/>
                </a:moveTo>
                <a:lnTo>
                  <a:pt x="101" y="62"/>
                </a:lnTo>
                <a:lnTo>
                  <a:pt x="100" y="0"/>
                </a:lnTo>
                <a:lnTo>
                  <a:pt x="0" y="59"/>
                </a:ln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6" name="Freeform 29" descr="10 %"/>
          <p:cNvSpPr>
            <a:spLocks/>
          </p:cNvSpPr>
          <p:nvPr/>
        </p:nvSpPr>
        <p:spPr bwMode="auto">
          <a:xfrm>
            <a:off x="6210300" y="1789466"/>
            <a:ext cx="280988" cy="307975"/>
          </a:xfrm>
          <a:custGeom>
            <a:avLst/>
            <a:gdLst>
              <a:gd name="T0" fmla="*/ 0 w 149"/>
              <a:gd name="T1" fmla="*/ 171 h 174"/>
              <a:gd name="T2" fmla="*/ 149 w 149"/>
              <a:gd name="T3" fmla="*/ 174 h 174"/>
              <a:gd name="T4" fmla="*/ 148 w 149"/>
              <a:gd name="T5" fmla="*/ 0 h 174"/>
              <a:gd name="T6" fmla="*/ 0 w 149"/>
              <a:gd name="T7" fmla="*/ 17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" h="174">
                <a:moveTo>
                  <a:pt x="0" y="171"/>
                </a:moveTo>
                <a:lnTo>
                  <a:pt x="149" y="174"/>
                </a:lnTo>
                <a:lnTo>
                  <a:pt x="148" y="0"/>
                </a:lnTo>
                <a:cubicBezTo>
                  <a:pt x="123" y="0"/>
                  <a:pt x="0" y="171"/>
                  <a:pt x="0" y="171"/>
                </a:cubicBez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7" name="Freeform 27" descr="10 %"/>
          <p:cNvSpPr>
            <a:spLocks/>
          </p:cNvSpPr>
          <p:nvPr/>
        </p:nvSpPr>
        <p:spPr bwMode="auto">
          <a:xfrm>
            <a:off x="5894388" y="2099029"/>
            <a:ext cx="312738" cy="234950"/>
          </a:xfrm>
          <a:custGeom>
            <a:avLst/>
            <a:gdLst>
              <a:gd name="T0" fmla="*/ 217 w 217"/>
              <a:gd name="T1" fmla="*/ 0 h 166"/>
              <a:gd name="T2" fmla="*/ 0 w 217"/>
              <a:gd name="T3" fmla="*/ 0 h 166"/>
              <a:gd name="T4" fmla="*/ 2 w 217"/>
              <a:gd name="T5" fmla="*/ 166 h 166"/>
              <a:gd name="T6" fmla="*/ 217 w 217"/>
              <a:gd name="T7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" h="166">
                <a:moveTo>
                  <a:pt x="217" y="0"/>
                </a:moveTo>
                <a:lnTo>
                  <a:pt x="0" y="0"/>
                </a:lnTo>
                <a:lnTo>
                  <a:pt x="2" y="166"/>
                </a:lnTo>
                <a:cubicBezTo>
                  <a:pt x="38" y="166"/>
                  <a:pt x="172" y="35"/>
                  <a:pt x="217" y="0"/>
                </a:cubicBez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327150" y="1011591"/>
            <a:ext cx="6248400" cy="5257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888038" y="6348766"/>
            <a:ext cx="14351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 b="1" dirty="0" smtClean="0">
                <a:latin typeface="Calibri" panose="020F0502020204030204" pitchFamily="34" charset="0"/>
              </a:rPr>
              <a:t>Crack </a:t>
            </a:r>
            <a:r>
              <a:rPr lang="fr-FR" sz="1600" b="1" dirty="0" err="1" smtClean="0">
                <a:latin typeface="Calibri" panose="020F0502020204030204" pitchFamily="34" charset="0"/>
              </a:rPr>
              <a:t>length</a:t>
            </a:r>
            <a:r>
              <a:rPr lang="fr-FR" sz="1600" b="1" dirty="0" smtClean="0">
                <a:latin typeface="Calibri" panose="020F0502020204030204" pitchFamily="34" charset="0"/>
              </a:rPr>
              <a:t>, </a:t>
            </a:r>
            <a:r>
              <a:rPr lang="fr-FR" sz="1600" b="1" dirty="0">
                <a:latin typeface="Calibri" panose="020F0502020204030204" pitchFamily="34" charset="0"/>
              </a:rPr>
              <a:t>a</a:t>
            </a:r>
            <a:endParaRPr lang="en-GB" sz="1600" b="1" dirty="0">
              <a:latin typeface="Calibri" panose="020F0502020204030204" pitchFamily="34" charset="0"/>
            </a:endParaRP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505075" y="4285016"/>
            <a:ext cx="588963" cy="19843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108325" y="3546829"/>
            <a:ext cx="544513" cy="27289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3667125" y="3221391"/>
            <a:ext cx="544513" cy="3054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4225925" y="3073754"/>
            <a:ext cx="544513" cy="32019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4784725" y="2780066"/>
            <a:ext cx="544513" cy="3495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5343525" y="2456216"/>
            <a:ext cx="544513" cy="3819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5894388" y="2102204"/>
            <a:ext cx="582613" cy="41735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1766888" y="4875566"/>
            <a:ext cx="4111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600" b="1" dirty="0" smtClean="0">
                <a:latin typeface="Calibri" panose="020F0502020204030204" pitchFamily="34" charset="0"/>
                <a:sym typeface="Symbol" panose="05050102010706020507" pitchFamily="18" charset="2"/>
              </a:rPr>
              <a:t></a:t>
            </a:r>
            <a:r>
              <a:rPr lang="fr-FR" sz="1600" b="1" dirty="0" smtClean="0">
                <a:latin typeface="Calibri" panose="020F0502020204030204" pitchFamily="34" charset="0"/>
              </a:rPr>
              <a:t>a</a:t>
            </a:r>
            <a:endParaRPr lang="en-GB" sz="1600" b="1" dirty="0">
              <a:latin typeface="Calibri" panose="020F0502020204030204" pitchFamily="34" charset="0"/>
            </a:endParaRP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1936750" y="5388329"/>
            <a:ext cx="563563" cy="258763"/>
          </a:xfrm>
          <a:custGeom>
            <a:avLst/>
            <a:gdLst>
              <a:gd name="T0" fmla="*/ 0 w 355"/>
              <a:gd name="T1" fmla="*/ 0 h 163"/>
              <a:gd name="T2" fmla="*/ 10 w 355"/>
              <a:gd name="T3" fmla="*/ 163 h 163"/>
              <a:gd name="T4" fmla="*/ 355 w 355"/>
              <a:gd name="T5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5" h="163">
                <a:moveTo>
                  <a:pt x="0" y="0"/>
                </a:moveTo>
                <a:lnTo>
                  <a:pt x="10" y="163"/>
                </a:lnTo>
                <a:lnTo>
                  <a:pt x="355" y="16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29" name="Freeform 16"/>
          <p:cNvSpPr>
            <a:spLocks/>
          </p:cNvSpPr>
          <p:nvPr/>
        </p:nvSpPr>
        <p:spPr bwMode="auto">
          <a:xfrm>
            <a:off x="2498725" y="5643916"/>
            <a:ext cx="596900" cy="1588"/>
          </a:xfrm>
          <a:custGeom>
            <a:avLst/>
            <a:gdLst>
              <a:gd name="T0" fmla="*/ 0 w 376"/>
              <a:gd name="T1" fmla="*/ 0 h 1"/>
              <a:gd name="T2" fmla="*/ 376 w 376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76" h="1">
                <a:moveTo>
                  <a:pt x="0" y="0"/>
                </a:moveTo>
                <a:lnTo>
                  <a:pt x="376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30" name="Freeform 24" descr="10 %"/>
          <p:cNvSpPr>
            <a:spLocks/>
          </p:cNvSpPr>
          <p:nvPr/>
        </p:nvSpPr>
        <p:spPr bwMode="auto">
          <a:xfrm>
            <a:off x="4257675" y="2881666"/>
            <a:ext cx="525463" cy="192088"/>
          </a:xfrm>
          <a:custGeom>
            <a:avLst/>
            <a:gdLst>
              <a:gd name="T0" fmla="*/ 0 w 331"/>
              <a:gd name="T1" fmla="*/ 121 h 121"/>
              <a:gd name="T2" fmla="*/ 331 w 331"/>
              <a:gd name="T3" fmla="*/ 121 h 121"/>
              <a:gd name="T4" fmla="*/ 328 w 331"/>
              <a:gd name="T5" fmla="*/ 0 h 121"/>
              <a:gd name="T6" fmla="*/ 78 w 331"/>
              <a:gd name="T7" fmla="*/ 80 h 121"/>
              <a:gd name="T8" fmla="*/ 0 w 331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1" h="121">
                <a:moveTo>
                  <a:pt x="0" y="121"/>
                </a:moveTo>
                <a:lnTo>
                  <a:pt x="331" y="121"/>
                </a:lnTo>
                <a:lnTo>
                  <a:pt x="328" y="0"/>
                </a:lnTo>
                <a:lnTo>
                  <a:pt x="78" y="80"/>
                </a:lnTo>
                <a:lnTo>
                  <a:pt x="0" y="121"/>
                </a:lnTo>
                <a:close/>
              </a:path>
            </a:pathLst>
          </a:custGeom>
          <a:pattFill prst="pct10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2519363" y="1800579"/>
            <a:ext cx="3952875" cy="3362325"/>
          </a:xfrm>
          <a:custGeom>
            <a:avLst/>
            <a:gdLst>
              <a:gd name="T0" fmla="*/ 0 w 2490"/>
              <a:gd name="T1" fmla="*/ 2118 h 2118"/>
              <a:gd name="T2" fmla="*/ 65 w 2490"/>
              <a:gd name="T3" fmla="*/ 1765 h 2118"/>
              <a:gd name="T4" fmla="*/ 223 w 2490"/>
              <a:gd name="T5" fmla="*/ 1486 h 2118"/>
              <a:gd name="T6" fmla="*/ 390 w 2490"/>
              <a:gd name="T7" fmla="*/ 1254 h 2118"/>
              <a:gd name="T8" fmla="*/ 734 w 2490"/>
              <a:gd name="T9" fmla="*/ 1003 h 2118"/>
              <a:gd name="T10" fmla="*/ 1115 w 2490"/>
              <a:gd name="T11" fmla="*/ 780 h 2118"/>
              <a:gd name="T12" fmla="*/ 1440 w 2490"/>
              <a:gd name="T13" fmla="*/ 687 h 2118"/>
              <a:gd name="T14" fmla="*/ 1821 w 2490"/>
              <a:gd name="T15" fmla="*/ 520 h 2118"/>
              <a:gd name="T16" fmla="*/ 2211 w 2490"/>
              <a:gd name="T17" fmla="*/ 288 h 2118"/>
              <a:gd name="T18" fmla="*/ 2490 w 2490"/>
              <a:gd name="T19" fmla="*/ 0 h 2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0" h="2118">
                <a:moveTo>
                  <a:pt x="0" y="2118"/>
                </a:moveTo>
                <a:cubicBezTo>
                  <a:pt x="14" y="1994"/>
                  <a:pt x="28" y="1870"/>
                  <a:pt x="65" y="1765"/>
                </a:cubicBezTo>
                <a:cubicBezTo>
                  <a:pt x="102" y="1660"/>
                  <a:pt x="169" y="1571"/>
                  <a:pt x="223" y="1486"/>
                </a:cubicBezTo>
                <a:cubicBezTo>
                  <a:pt x="277" y="1401"/>
                  <a:pt x="305" y="1335"/>
                  <a:pt x="390" y="1254"/>
                </a:cubicBezTo>
                <a:cubicBezTo>
                  <a:pt x="475" y="1173"/>
                  <a:pt x="613" y="1082"/>
                  <a:pt x="734" y="1003"/>
                </a:cubicBezTo>
                <a:cubicBezTo>
                  <a:pt x="855" y="924"/>
                  <a:pt x="997" y="833"/>
                  <a:pt x="1115" y="780"/>
                </a:cubicBezTo>
                <a:cubicBezTo>
                  <a:pt x="1233" y="727"/>
                  <a:pt x="1322" y="730"/>
                  <a:pt x="1440" y="687"/>
                </a:cubicBezTo>
                <a:cubicBezTo>
                  <a:pt x="1558" y="644"/>
                  <a:pt x="1693" y="586"/>
                  <a:pt x="1821" y="520"/>
                </a:cubicBezTo>
                <a:cubicBezTo>
                  <a:pt x="1949" y="454"/>
                  <a:pt x="2100" y="375"/>
                  <a:pt x="2211" y="288"/>
                </a:cubicBezTo>
                <a:cubicBezTo>
                  <a:pt x="2322" y="201"/>
                  <a:pt x="2406" y="100"/>
                  <a:pt x="2490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4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Iterative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5" name="Group 143"/>
          <p:cNvGrpSpPr>
            <a:grpSpLocks/>
          </p:cNvGrpSpPr>
          <p:nvPr/>
        </p:nvGrpSpPr>
        <p:grpSpPr bwMode="auto">
          <a:xfrm>
            <a:off x="2540001" y="1712912"/>
            <a:ext cx="2063750" cy="4081463"/>
            <a:chOff x="1755" y="864"/>
            <a:chExt cx="1300" cy="2571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186" y="864"/>
              <a:ext cx="52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fr-FR" sz="1200" b="1" u="sng">
                  <a:solidFill>
                    <a:srgbClr val="000000"/>
                  </a:solidFill>
                </a:rPr>
                <a:t>Initialisation</a:t>
              </a:r>
              <a:endParaRPr lang="fr-FR"/>
            </a:p>
          </p:txBody>
        </p:sp>
        <p:grpSp>
          <p:nvGrpSpPr>
            <p:cNvPr id="7" name="Group 13"/>
            <p:cNvGrpSpPr>
              <a:grpSpLocks/>
            </p:cNvGrpSpPr>
            <p:nvPr/>
          </p:nvGrpSpPr>
          <p:grpSpPr bwMode="auto">
            <a:xfrm>
              <a:off x="2179" y="1009"/>
              <a:ext cx="525" cy="146"/>
              <a:chOff x="2614" y="1021"/>
              <a:chExt cx="525" cy="146"/>
            </a:xfrm>
          </p:grpSpPr>
          <p:sp>
            <p:nvSpPr>
              <p:cNvPr id="129" name="Rectangle 4"/>
              <p:cNvSpPr>
                <a:spLocks noChangeArrowheads="1"/>
              </p:cNvSpPr>
              <p:nvPr/>
            </p:nvSpPr>
            <p:spPr bwMode="auto">
              <a:xfrm>
                <a:off x="3064" y="1032"/>
                <a:ext cx="7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0;</a:t>
                </a:r>
                <a:endParaRPr lang="fr-FR"/>
              </a:p>
            </p:txBody>
          </p:sp>
          <p:sp>
            <p:nvSpPr>
              <p:cNvPr id="130" name="Rectangle 5"/>
              <p:cNvSpPr>
                <a:spLocks noChangeArrowheads="1"/>
              </p:cNvSpPr>
              <p:nvPr/>
            </p:nvSpPr>
            <p:spPr bwMode="auto">
              <a:xfrm>
                <a:off x="2939" y="1032"/>
                <a:ext cx="6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N</a:t>
                </a:r>
                <a:endParaRPr lang="fr-FR"/>
              </a:p>
            </p:txBody>
          </p:sp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2831" y="1032"/>
                <a:ext cx="2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;</a:t>
                </a:r>
                <a:endParaRPr lang="fr-FR"/>
              </a:p>
            </p:txBody>
          </p:sp>
          <p:sp>
            <p:nvSpPr>
              <p:cNvPr id="132" name="Rectangle 7"/>
              <p:cNvSpPr>
                <a:spLocks noChangeArrowheads="1"/>
              </p:cNvSpPr>
              <p:nvPr/>
            </p:nvSpPr>
            <p:spPr bwMode="auto">
              <a:xfrm>
                <a:off x="2748" y="1032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</a:rPr>
                  <a:t>a</a:t>
                </a:r>
                <a:endParaRPr lang="fr-FR" dirty="0"/>
              </a:p>
            </p:txBody>
          </p:sp>
          <p:sp>
            <p:nvSpPr>
              <p:cNvPr id="133" name="Rectangle 8"/>
              <p:cNvSpPr>
                <a:spLocks noChangeArrowheads="1"/>
              </p:cNvSpPr>
              <p:nvPr/>
            </p:nvSpPr>
            <p:spPr bwMode="auto">
              <a:xfrm>
                <a:off x="2614" y="1032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a</a:t>
                </a:r>
                <a:endParaRPr lang="fr-FR"/>
              </a:p>
            </p:txBody>
          </p:sp>
          <p:sp>
            <p:nvSpPr>
              <p:cNvPr id="134" name="Rectangle 9"/>
              <p:cNvSpPr>
                <a:spLocks noChangeArrowheads="1"/>
              </p:cNvSpPr>
              <p:nvPr/>
            </p:nvSpPr>
            <p:spPr bwMode="auto">
              <a:xfrm>
                <a:off x="2795" y="1071"/>
                <a:ext cx="40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0</a:t>
                </a:r>
                <a:endParaRPr lang="fr-FR"/>
              </a:p>
            </p:txBody>
          </p:sp>
          <p:sp>
            <p:nvSpPr>
              <p:cNvPr id="135" name="Rectangle 10"/>
              <p:cNvSpPr>
                <a:spLocks noChangeArrowheads="1"/>
              </p:cNvSpPr>
              <p:nvPr/>
            </p:nvSpPr>
            <p:spPr bwMode="auto">
              <a:xfrm>
                <a:off x="2670" y="1071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j</a:t>
                </a:r>
                <a:endParaRPr lang="fr-FR"/>
              </a:p>
            </p:txBody>
          </p:sp>
          <p:sp>
            <p:nvSpPr>
              <p:cNvPr id="136" name="Rectangle 11"/>
              <p:cNvSpPr>
                <a:spLocks noChangeArrowheads="1"/>
              </p:cNvSpPr>
              <p:nvPr/>
            </p:nvSpPr>
            <p:spPr bwMode="auto">
              <a:xfrm>
                <a:off x="3011" y="1021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fr-FR"/>
              </a:p>
            </p:txBody>
          </p:sp>
          <p:sp>
            <p:nvSpPr>
              <p:cNvPr id="137" name="Rectangle 12"/>
              <p:cNvSpPr>
                <a:spLocks noChangeArrowheads="1"/>
              </p:cNvSpPr>
              <p:nvPr/>
            </p:nvSpPr>
            <p:spPr bwMode="auto">
              <a:xfrm>
                <a:off x="2696" y="1021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fr-FR" dirty="0"/>
              </a:p>
            </p:txBody>
          </p:sp>
        </p:grpSp>
        <p:grpSp>
          <p:nvGrpSpPr>
            <p:cNvPr id="8" name="Group 20"/>
            <p:cNvGrpSpPr>
              <a:grpSpLocks/>
            </p:cNvGrpSpPr>
            <p:nvPr/>
          </p:nvGrpSpPr>
          <p:grpSpPr bwMode="auto">
            <a:xfrm>
              <a:off x="2328" y="1332"/>
              <a:ext cx="207" cy="146"/>
              <a:chOff x="2773" y="1222"/>
              <a:chExt cx="207" cy="146"/>
            </a:xfrm>
          </p:grpSpPr>
          <p:sp>
            <p:nvSpPr>
              <p:cNvPr id="124" name="Rectangle 15"/>
              <p:cNvSpPr>
                <a:spLocks noChangeArrowheads="1"/>
              </p:cNvSpPr>
              <p:nvPr/>
            </p:nvSpPr>
            <p:spPr bwMode="auto">
              <a:xfrm>
                <a:off x="2958" y="1272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j</a:t>
                </a:r>
                <a:endParaRPr lang="fr-FR"/>
              </a:p>
            </p:txBody>
          </p:sp>
          <p:sp>
            <p:nvSpPr>
              <p:cNvPr id="125" name="Rectangle 16"/>
              <p:cNvSpPr>
                <a:spLocks noChangeArrowheads="1"/>
              </p:cNvSpPr>
              <p:nvPr/>
            </p:nvSpPr>
            <p:spPr bwMode="auto">
              <a:xfrm>
                <a:off x="2819" y="1272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126" name="Rectangle 17"/>
              <p:cNvSpPr>
                <a:spLocks noChangeArrowheads="1"/>
              </p:cNvSpPr>
              <p:nvPr/>
            </p:nvSpPr>
            <p:spPr bwMode="auto">
              <a:xfrm>
                <a:off x="2902" y="1233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a</a:t>
                </a:r>
                <a:endParaRPr lang="fr-FR"/>
              </a:p>
            </p:txBody>
          </p:sp>
          <p:sp>
            <p:nvSpPr>
              <p:cNvPr id="127" name="Rectangle 18"/>
              <p:cNvSpPr>
                <a:spLocks noChangeArrowheads="1"/>
              </p:cNvSpPr>
              <p:nvPr/>
            </p:nvSpPr>
            <p:spPr bwMode="auto">
              <a:xfrm>
                <a:off x="2773" y="1233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a</a:t>
                </a:r>
                <a:endParaRPr lang="fr-FR"/>
              </a:p>
            </p:txBody>
          </p:sp>
          <p:sp>
            <p:nvSpPr>
              <p:cNvPr id="128" name="Rectangle 19"/>
              <p:cNvSpPr>
                <a:spLocks noChangeArrowheads="1"/>
              </p:cNvSpPr>
              <p:nvPr/>
            </p:nvSpPr>
            <p:spPr bwMode="auto">
              <a:xfrm>
                <a:off x="2849" y="1222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fr-FR"/>
              </a:p>
            </p:txBody>
          </p:sp>
        </p:grpSp>
        <p:grpSp>
          <p:nvGrpSpPr>
            <p:cNvPr id="9" name="Group 35"/>
            <p:cNvGrpSpPr>
              <a:grpSpLocks/>
            </p:cNvGrpSpPr>
            <p:nvPr/>
          </p:nvGrpSpPr>
          <p:grpSpPr bwMode="auto">
            <a:xfrm>
              <a:off x="2198" y="1509"/>
              <a:ext cx="441" cy="260"/>
              <a:chOff x="2659" y="1447"/>
              <a:chExt cx="441" cy="260"/>
            </a:xfrm>
          </p:grpSpPr>
          <p:sp>
            <p:nvSpPr>
              <p:cNvPr id="110" name="Line 21"/>
              <p:cNvSpPr>
                <a:spLocks noChangeShapeType="1"/>
              </p:cNvSpPr>
              <p:nvPr/>
            </p:nvSpPr>
            <p:spPr bwMode="auto">
              <a:xfrm>
                <a:off x="2946" y="1576"/>
                <a:ext cx="106" cy="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11" name="Rectangle 22"/>
              <p:cNvSpPr>
                <a:spLocks noChangeArrowheads="1"/>
              </p:cNvSpPr>
              <p:nvPr/>
            </p:nvSpPr>
            <p:spPr bwMode="auto">
              <a:xfrm>
                <a:off x="3063" y="1509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÷</a:t>
                </a:r>
                <a:endParaRPr lang="fr-FR"/>
              </a:p>
            </p:txBody>
          </p:sp>
          <p:sp>
            <p:nvSpPr>
              <p:cNvPr id="112" name="Rectangle 23"/>
              <p:cNvSpPr>
                <a:spLocks noChangeArrowheads="1"/>
              </p:cNvSpPr>
              <p:nvPr/>
            </p:nvSpPr>
            <p:spPr bwMode="auto">
              <a:xfrm>
                <a:off x="3063" y="1592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ø</a:t>
                </a:r>
                <a:endParaRPr lang="fr-FR"/>
              </a:p>
            </p:txBody>
          </p:sp>
          <p:sp>
            <p:nvSpPr>
              <p:cNvPr id="113" name="Rectangle 24"/>
              <p:cNvSpPr>
                <a:spLocks noChangeArrowheads="1"/>
              </p:cNvSpPr>
              <p:nvPr/>
            </p:nvSpPr>
            <p:spPr bwMode="auto">
              <a:xfrm>
                <a:off x="3063" y="1447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ö</a:t>
                </a:r>
                <a:endParaRPr lang="fr-FR"/>
              </a:p>
            </p:txBody>
          </p:sp>
          <p:sp>
            <p:nvSpPr>
              <p:cNvPr id="114" name="Rectangle 25"/>
              <p:cNvSpPr>
                <a:spLocks noChangeArrowheads="1"/>
              </p:cNvSpPr>
              <p:nvPr/>
            </p:nvSpPr>
            <p:spPr bwMode="auto">
              <a:xfrm>
                <a:off x="2897" y="1509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ç</a:t>
                </a:r>
                <a:endParaRPr lang="fr-FR"/>
              </a:p>
            </p:txBody>
          </p:sp>
          <p:sp>
            <p:nvSpPr>
              <p:cNvPr id="115" name="Rectangle 26"/>
              <p:cNvSpPr>
                <a:spLocks noChangeArrowheads="1"/>
              </p:cNvSpPr>
              <p:nvPr/>
            </p:nvSpPr>
            <p:spPr bwMode="auto">
              <a:xfrm>
                <a:off x="2897" y="1592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è</a:t>
                </a:r>
                <a:endParaRPr lang="fr-FR"/>
              </a:p>
            </p:txBody>
          </p:sp>
          <p:sp>
            <p:nvSpPr>
              <p:cNvPr id="116" name="Rectangle 27"/>
              <p:cNvSpPr>
                <a:spLocks noChangeArrowheads="1"/>
              </p:cNvSpPr>
              <p:nvPr/>
            </p:nvSpPr>
            <p:spPr bwMode="auto">
              <a:xfrm>
                <a:off x="2897" y="1447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æ</a:t>
                </a:r>
                <a:endParaRPr lang="fr-FR"/>
              </a:p>
            </p:txBody>
          </p:sp>
          <p:sp>
            <p:nvSpPr>
              <p:cNvPr id="117" name="Rectangle 28"/>
              <p:cNvSpPr>
                <a:spLocks noChangeArrowheads="1"/>
              </p:cNvSpPr>
              <p:nvPr/>
            </p:nvSpPr>
            <p:spPr bwMode="auto">
              <a:xfrm>
                <a:off x="2775" y="1503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fr-FR"/>
              </a:p>
            </p:txBody>
          </p:sp>
          <p:sp>
            <p:nvSpPr>
              <p:cNvPr id="118" name="Rectangle 29"/>
              <p:cNvSpPr>
                <a:spLocks noChangeArrowheads="1"/>
              </p:cNvSpPr>
              <p:nvPr/>
            </p:nvSpPr>
            <p:spPr bwMode="auto">
              <a:xfrm>
                <a:off x="2659" y="1503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b</a:t>
                </a:r>
                <a:endParaRPr lang="fr-FR"/>
              </a:p>
            </p:txBody>
          </p:sp>
          <p:sp>
            <p:nvSpPr>
              <p:cNvPr id="119" name="Rectangle 30"/>
              <p:cNvSpPr>
                <a:spLocks noChangeArrowheads="1"/>
              </p:cNvSpPr>
              <p:nvPr/>
            </p:nvSpPr>
            <p:spPr bwMode="auto">
              <a:xfrm>
                <a:off x="2954" y="1589"/>
                <a:ext cx="91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W</a:t>
                </a:r>
                <a:endParaRPr lang="fr-FR"/>
              </a:p>
            </p:txBody>
          </p:sp>
          <p:sp>
            <p:nvSpPr>
              <p:cNvPr id="120" name="Rectangle 31"/>
              <p:cNvSpPr>
                <a:spLocks noChangeArrowheads="1"/>
              </p:cNvSpPr>
              <p:nvPr/>
            </p:nvSpPr>
            <p:spPr bwMode="auto">
              <a:xfrm>
                <a:off x="2956" y="1451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a</a:t>
                </a:r>
                <a:endParaRPr lang="fr-FR"/>
              </a:p>
            </p:txBody>
          </p:sp>
          <p:sp>
            <p:nvSpPr>
              <p:cNvPr id="121" name="Rectangle 32"/>
              <p:cNvSpPr>
                <a:spLocks noChangeArrowheads="1"/>
              </p:cNvSpPr>
              <p:nvPr/>
            </p:nvSpPr>
            <p:spPr bwMode="auto">
              <a:xfrm>
                <a:off x="2852" y="1514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f</a:t>
                </a:r>
                <a:endParaRPr lang="fr-FR"/>
              </a:p>
            </p:txBody>
          </p:sp>
          <p:sp>
            <p:nvSpPr>
              <p:cNvPr id="122" name="Rectangle 33"/>
              <p:cNvSpPr>
                <a:spLocks noChangeArrowheads="1"/>
              </p:cNvSpPr>
              <p:nvPr/>
            </p:nvSpPr>
            <p:spPr bwMode="auto">
              <a:xfrm>
                <a:off x="3008" y="1490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123" name="Rectangle 34"/>
              <p:cNvSpPr>
                <a:spLocks noChangeArrowheads="1"/>
              </p:cNvSpPr>
              <p:nvPr/>
            </p:nvSpPr>
            <p:spPr bwMode="auto">
              <a:xfrm>
                <a:off x="2715" y="1553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</p:grpSp>
        <p:grpSp>
          <p:nvGrpSpPr>
            <p:cNvPr id="10" name="Group 53"/>
            <p:cNvGrpSpPr>
              <a:grpSpLocks/>
            </p:cNvGrpSpPr>
            <p:nvPr/>
          </p:nvGrpSpPr>
          <p:grpSpPr bwMode="auto">
            <a:xfrm>
              <a:off x="2110" y="1800"/>
              <a:ext cx="654" cy="146"/>
              <a:chOff x="2551" y="1782"/>
              <a:chExt cx="654" cy="146"/>
            </a:xfrm>
          </p:grpSpPr>
          <p:sp>
            <p:nvSpPr>
              <p:cNvPr id="93" name="Line 36"/>
              <p:cNvSpPr>
                <a:spLocks noChangeShapeType="1"/>
              </p:cNvSpPr>
              <p:nvPr/>
            </p:nvSpPr>
            <p:spPr bwMode="auto">
              <a:xfrm flipV="1">
                <a:off x="3020" y="1863"/>
                <a:ext cx="13" cy="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4" name="Line 37"/>
              <p:cNvSpPr>
                <a:spLocks noChangeShapeType="1"/>
              </p:cNvSpPr>
              <p:nvPr/>
            </p:nvSpPr>
            <p:spPr bwMode="auto">
              <a:xfrm>
                <a:off x="3033" y="1865"/>
                <a:ext cx="17" cy="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5" name="Line 38"/>
              <p:cNvSpPr>
                <a:spLocks noChangeShapeType="1"/>
              </p:cNvSpPr>
              <p:nvPr/>
            </p:nvSpPr>
            <p:spPr bwMode="auto">
              <a:xfrm flipV="1">
                <a:off x="3052" y="1787"/>
                <a:ext cx="24" cy="12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6" name="Line 39"/>
              <p:cNvSpPr>
                <a:spLocks noChangeShapeType="1"/>
              </p:cNvSpPr>
              <p:nvPr/>
            </p:nvSpPr>
            <p:spPr bwMode="auto">
              <a:xfrm>
                <a:off x="3076" y="1787"/>
                <a:ext cx="129" cy="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7" name="Rectangle 40"/>
              <p:cNvSpPr>
                <a:spLocks noChangeArrowheads="1"/>
              </p:cNvSpPr>
              <p:nvPr/>
            </p:nvSpPr>
            <p:spPr bwMode="auto">
              <a:xfrm>
                <a:off x="3171" y="1832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98" name="Rectangle 41"/>
              <p:cNvSpPr>
                <a:spLocks noChangeArrowheads="1"/>
              </p:cNvSpPr>
              <p:nvPr/>
            </p:nvSpPr>
            <p:spPr bwMode="auto">
              <a:xfrm>
                <a:off x="2941" y="1832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99" name="Rectangle 42"/>
              <p:cNvSpPr>
                <a:spLocks noChangeArrowheads="1"/>
              </p:cNvSpPr>
              <p:nvPr/>
            </p:nvSpPr>
            <p:spPr bwMode="auto">
              <a:xfrm>
                <a:off x="2811" y="1832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100" name="Rectangle 43"/>
              <p:cNvSpPr>
                <a:spLocks noChangeArrowheads="1"/>
              </p:cNvSpPr>
              <p:nvPr/>
            </p:nvSpPr>
            <p:spPr bwMode="auto">
              <a:xfrm>
                <a:off x="2681" y="1832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101" name="Rectangle 44"/>
              <p:cNvSpPr>
                <a:spLocks noChangeArrowheads="1"/>
              </p:cNvSpPr>
              <p:nvPr/>
            </p:nvSpPr>
            <p:spPr bwMode="auto">
              <a:xfrm>
                <a:off x="3125" y="1793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a</a:t>
                </a:r>
                <a:endParaRPr lang="fr-FR"/>
              </a:p>
            </p:txBody>
          </p:sp>
          <p:sp>
            <p:nvSpPr>
              <p:cNvPr id="102" name="Rectangle 45"/>
              <p:cNvSpPr>
                <a:spLocks noChangeArrowheads="1"/>
              </p:cNvSpPr>
              <p:nvPr/>
            </p:nvSpPr>
            <p:spPr bwMode="auto">
              <a:xfrm>
                <a:off x="2610" y="1793"/>
                <a:ext cx="6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K</a:t>
                </a:r>
                <a:endParaRPr lang="fr-FR"/>
              </a:p>
            </p:txBody>
          </p:sp>
          <p:sp>
            <p:nvSpPr>
              <p:cNvPr id="103" name="Rectangle 46"/>
              <p:cNvSpPr>
                <a:spLocks noChangeArrowheads="1"/>
              </p:cNvSpPr>
              <p:nvPr/>
            </p:nvSpPr>
            <p:spPr bwMode="auto">
              <a:xfrm>
                <a:off x="3074" y="1782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p</a:t>
                </a:r>
                <a:endParaRPr lang="fr-FR"/>
              </a:p>
            </p:txBody>
          </p:sp>
          <p:sp>
            <p:nvSpPr>
              <p:cNvPr id="104" name="Rectangle 47"/>
              <p:cNvSpPr>
                <a:spLocks noChangeArrowheads="1"/>
              </p:cNvSpPr>
              <p:nvPr/>
            </p:nvSpPr>
            <p:spPr bwMode="auto">
              <a:xfrm>
                <a:off x="2966" y="1782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´</a:t>
                </a:r>
                <a:endParaRPr lang="fr-FR"/>
              </a:p>
            </p:txBody>
          </p:sp>
          <p:sp>
            <p:nvSpPr>
              <p:cNvPr id="105" name="Rectangle 48"/>
              <p:cNvSpPr>
                <a:spLocks noChangeArrowheads="1"/>
              </p:cNvSpPr>
              <p:nvPr/>
            </p:nvSpPr>
            <p:spPr bwMode="auto">
              <a:xfrm>
                <a:off x="2885" y="1782"/>
                <a:ext cx="5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s</a:t>
                </a:r>
                <a:endParaRPr lang="fr-FR"/>
              </a:p>
            </p:txBody>
          </p:sp>
          <p:sp>
            <p:nvSpPr>
              <p:cNvPr id="106" name="Rectangle 49"/>
              <p:cNvSpPr>
                <a:spLocks noChangeArrowheads="1"/>
              </p:cNvSpPr>
              <p:nvPr/>
            </p:nvSpPr>
            <p:spPr bwMode="auto">
              <a:xfrm>
                <a:off x="2836" y="1782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´</a:t>
                </a:r>
                <a:endParaRPr lang="fr-FR"/>
              </a:p>
            </p:txBody>
          </p:sp>
          <p:sp>
            <p:nvSpPr>
              <p:cNvPr id="107" name="Rectangle 50"/>
              <p:cNvSpPr>
                <a:spLocks noChangeArrowheads="1"/>
              </p:cNvSpPr>
              <p:nvPr/>
            </p:nvSpPr>
            <p:spPr bwMode="auto">
              <a:xfrm>
                <a:off x="2761" y="1782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b</a:t>
                </a:r>
                <a:endParaRPr lang="fr-FR"/>
              </a:p>
            </p:txBody>
          </p:sp>
          <p:sp>
            <p:nvSpPr>
              <p:cNvPr id="108" name="Rectangle 51"/>
              <p:cNvSpPr>
                <a:spLocks noChangeArrowheads="1"/>
              </p:cNvSpPr>
              <p:nvPr/>
            </p:nvSpPr>
            <p:spPr bwMode="auto">
              <a:xfrm>
                <a:off x="2711" y="1782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fr-FR"/>
              </a:p>
            </p:txBody>
          </p:sp>
          <p:sp>
            <p:nvSpPr>
              <p:cNvPr id="109" name="Rectangle 52"/>
              <p:cNvSpPr>
                <a:spLocks noChangeArrowheads="1"/>
              </p:cNvSpPr>
              <p:nvPr/>
            </p:nvSpPr>
            <p:spPr bwMode="auto">
              <a:xfrm>
                <a:off x="2551" y="1782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D</a:t>
                </a:r>
                <a:endParaRPr lang="fr-FR"/>
              </a:p>
            </p:txBody>
          </p:sp>
        </p:grpSp>
        <p:grpSp>
          <p:nvGrpSpPr>
            <p:cNvPr id="11" name="Group 74"/>
            <p:cNvGrpSpPr>
              <a:grpSpLocks/>
            </p:cNvGrpSpPr>
            <p:nvPr/>
          </p:nvGrpSpPr>
          <p:grpSpPr bwMode="auto">
            <a:xfrm>
              <a:off x="1993" y="1976"/>
              <a:ext cx="864" cy="280"/>
              <a:chOff x="2455" y="1986"/>
              <a:chExt cx="864" cy="280"/>
            </a:xfrm>
          </p:grpSpPr>
          <p:sp>
            <p:nvSpPr>
              <p:cNvPr id="73" name="Line 54"/>
              <p:cNvSpPr>
                <a:spLocks noChangeShapeType="1"/>
              </p:cNvSpPr>
              <p:nvPr/>
            </p:nvSpPr>
            <p:spPr bwMode="auto">
              <a:xfrm>
                <a:off x="2504" y="2113"/>
                <a:ext cx="129" cy="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74" name="Rectangle 55"/>
              <p:cNvSpPr>
                <a:spLocks noChangeArrowheads="1"/>
              </p:cNvSpPr>
              <p:nvPr/>
            </p:nvSpPr>
            <p:spPr bwMode="auto">
              <a:xfrm>
                <a:off x="2875" y="2008"/>
                <a:ext cx="43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6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(</a:t>
                </a:r>
                <a:endParaRPr lang="fr-FR"/>
              </a:p>
            </p:txBody>
          </p:sp>
          <p:sp>
            <p:nvSpPr>
              <p:cNvPr id="75" name="Rectangle 56"/>
              <p:cNvSpPr>
                <a:spLocks noChangeArrowheads="1"/>
              </p:cNvSpPr>
              <p:nvPr/>
            </p:nvSpPr>
            <p:spPr bwMode="auto">
              <a:xfrm>
                <a:off x="3276" y="2008"/>
                <a:ext cx="43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6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)</a:t>
                </a:r>
                <a:endParaRPr lang="fr-FR"/>
              </a:p>
            </p:txBody>
          </p:sp>
          <p:sp>
            <p:nvSpPr>
              <p:cNvPr id="76" name="Rectangle 57"/>
              <p:cNvSpPr>
                <a:spLocks noChangeArrowheads="1"/>
              </p:cNvSpPr>
              <p:nvPr/>
            </p:nvSpPr>
            <p:spPr bwMode="auto">
              <a:xfrm>
                <a:off x="3181" y="2051"/>
                <a:ext cx="9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,...</a:t>
                </a:r>
                <a:endParaRPr lang="fr-FR"/>
              </a:p>
            </p:txBody>
          </p:sp>
          <p:sp>
            <p:nvSpPr>
              <p:cNvPr id="77" name="Rectangle 58"/>
              <p:cNvSpPr>
                <a:spLocks noChangeArrowheads="1"/>
              </p:cNvSpPr>
              <p:nvPr/>
            </p:nvSpPr>
            <p:spPr bwMode="auto">
              <a:xfrm>
                <a:off x="3112" y="2051"/>
                <a:ext cx="6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R</a:t>
                </a:r>
                <a:endParaRPr lang="fr-FR"/>
              </a:p>
            </p:txBody>
          </p:sp>
          <p:sp>
            <p:nvSpPr>
              <p:cNvPr id="78" name="Rectangle 59"/>
              <p:cNvSpPr>
                <a:spLocks noChangeArrowheads="1"/>
              </p:cNvSpPr>
              <p:nvPr/>
            </p:nvSpPr>
            <p:spPr bwMode="auto">
              <a:xfrm>
                <a:off x="3076" y="2051"/>
                <a:ext cx="24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,</a:t>
                </a:r>
                <a:endParaRPr lang="fr-FR"/>
              </a:p>
            </p:txBody>
          </p:sp>
          <p:sp>
            <p:nvSpPr>
              <p:cNvPr id="79" name="Rectangle 60"/>
              <p:cNvSpPr>
                <a:spLocks noChangeArrowheads="1"/>
              </p:cNvSpPr>
              <p:nvPr/>
            </p:nvSpPr>
            <p:spPr bwMode="auto">
              <a:xfrm>
                <a:off x="2964" y="2051"/>
                <a:ext cx="6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K</a:t>
                </a:r>
                <a:endParaRPr lang="fr-FR"/>
              </a:p>
            </p:txBody>
          </p:sp>
          <p:sp>
            <p:nvSpPr>
              <p:cNvPr id="80" name="Rectangle 61"/>
              <p:cNvSpPr>
                <a:spLocks noChangeArrowheads="1"/>
              </p:cNvSpPr>
              <p:nvPr/>
            </p:nvSpPr>
            <p:spPr bwMode="auto">
              <a:xfrm>
                <a:off x="2823" y="2051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F</a:t>
                </a:r>
                <a:endParaRPr lang="fr-FR"/>
              </a:p>
            </p:txBody>
          </p:sp>
          <p:sp>
            <p:nvSpPr>
              <p:cNvPr id="81" name="Rectangle 62"/>
              <p:cNvSpPr>
                <a:spLocks noChangeArrowheads="1"/>
              </p:cNvSpPr>
              <p:nvPr/>
            </p:nvSpPr>
            <p:spPr bwMode="auto">
              <a:xfrm>
                <a:off x="2509" y="2126"/>
                <a:ext cx="11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dN</a:t>
                </a:r>
                <a:endParaRPr lang="fr-FR"/>
              </a:p>
            </p:txBody>
          </p:sp>
          <p:sp>
            <p:nvSpPr>
              <p:cNvPr id="82" name="Rectangle 63"/>
              <p:cNvSpPr>
                <a:spLocks noChangeArrowheads="1"/>
              </p:cNvSpPr>
              <p:nvPr/>
            </p:nvSpPr>
            <p:spPr bwMode="auto">
              <a:xfrm>
                <a:off x="2521" y="1990"/>
                <a:ext cx="91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da</a:t>
                </a:r>
                <a:endParaRPr lang="fr-FR"/>
              </a:p>
            </p:txBody>
          </p:sp>
          <p:sp>
            <p:nvSpPr>
              <p:cNvPr id="83" name="Rectangle 64"/>
              <p:cNvSpPr>
                <a:spLocks noChangeArrowheads="1"/>
              </p:cNvSpPr>
              <p:nvPr/>
            </p:nvSpPr>
            <p:spPr bwMode="auto">
              <a:xfrm>
                <a:off x="3041" y="2090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84" name="Rectangle 65"/>
              <p:cNvSpPr>
                <a:spLocks noChangeArrowheads="1"/>
              </p:cNvSpPr>
              <p:nvPr/>
            </p:nvSpPr>
            <p:spPr bwMode="auto">
              <a:xfrm>
                <a:off x="2685" y="2170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85" name="Rectangle 66"/>
              <p:cNvSpPr>
                <a:spLocks noChangeArrowheads="1"/>
              </p:cNvSpPr>
              <p:nvPr/>
            </p:nvSpPr>
            <p:spPr bwMode="auto">
              <a:xfrm>
                <a:off x="2895" y="2051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D</a:t>
                </a:r>
                <a:endParaRPr lang="fr-FR" dirty="0"/>
              </a:p>
            </p:txBody>
          </p:sp>
          <p:sp>
            <p:nvSpPr>
              <p:cNvPr id="86" name="Rectangle 67"/>
              <p:cNvSpPr>
                <a:spLocks noChangeArrowheads="1"/>
              </p:cNvSpPr>
              <p:nvPr/>
            </p:nvSpPr>
            <p:spPr bwMode="auto">
              <a:xfrm>
                <a:off x="2745" y="2040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fr-FR"/>
              </a:p>
            </p:txBody>
          </p:sp>
          <p:sp>
            <p:nvSpPr>
              <p:cNvPr id="87" name="Rectangle 68"/>
              <p:cNvSpPr>
                <a:spLocks noChangeArrowheads="1"/>
              </p:cNvSpPr>
              <p:nvPr/>
            </p:nvSpPr>
            <p:spPr bwMode="auto">
              <a:xfrm>
                <a:off x="2643" y="2048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÷</a:t>
                </a:r>
                <a:endParaRPr lang="fr-FR"/>
              </a:p>
            </p:txBody>
          </p:sp>
          <p:sp>
            <p:nvSpPr>
              <p:cNvPr id="88" name="Rectangle 69"/>
              <p:cNvSpPr>
                <a:spLocks noChangeArrowheads="1"/>
              </p:cNvSpPr>
              <p:nvPr/>
            </p:nvSpPr>
            <p:spPr bwMode="auto">
              <a:xfrm>
                <a:off x="2643" y="2126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ø</a:t>
                </a:r>
                <a:endParaRPr lang="fr-FR"/>
              </a:p>
            </p:txBody>
          </p:sp>
          <p:sp>
            <p:nvSpPr>
              <p:cNvPr id="89" name="Rectangle 70"/>
              <p:cNvSpPr>
                <a:spLocks noChangeArrowheads="1"/>
              </p:cNvSpPr>
              <p:nvPr/>
            </p:nvSpPr>
            <p:spPr bwMode="auto">
              <a:xfrm>
                <a:off x="2643" y="1986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ö</a:t>
                </a:r>
                <a:endParaRPr lang="fr-FR"/>
              </a:p>
            </p:txBody>
          </p:sp>
          <p:sp>
            <p:nvSpPr>
              <p:cNvPr id="90" name="Rectangle 71"/>
              <p:cNvSpPr>
                <a:spLocks noChangeArrowheads="1"/>
              </p:cNvSpPr>
              <p:nvPr/>
            </p:nvSpPr>
            <p:spPr bwMode="auto">
              <a:xfrm>
                <a:off x="2455" y="2048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ç</a:t>
                </a:r>
                <a:endParaRPr lang="fr-FR"/>
              </a:p>
            </p:txBody>
          </p:sp>
          <p:sp>
            <p:nvSpPr>
              <p:cNvPr id="91" name="Rectangle 72"/>
              <p:cNvSpPr>
                <a:spLocks noChangeArrowheads="1"/>
              </p:cNvSpPr>
              <p:nvPr/>
            </p:nvSpPr>
            <p:spPr bwMode="auto">
              <a:xfrm>
                <a:off x="2455" y="2126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è</a:t>
                </a:r>
                <a:endParaRPr lang="fr-FR"/>
              </a:p>
            </p:txBody>
          </p:sp>
          <p:sp>
            <p:nvSpPr>
              <p:cNvPr id="92" name="Rectangle 73"/>
              <p:cNvSpPr>
                <a:spLocks noChangeArrowheads="1"/>
              </p:cNvSpPr>
              <p:nvPr/>
            </p:nvSpPr>
            <p:spPr bwMode="auto">
              <a:xfrm>
                <a:off x="2455" y="1986"/>
                <a:ext cx="3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æ</a:t>
                </a:r>
                <a:endParaRPr lang="fr-FR"/>
              </a:p>
            </p:txBody>
          </p:sp>
        </p:grpSp>
        <p:grpSp>
          <p:nvGrpSpPr>
            <p:cNvPr id="12" name="Group 90"/>
            <p:cNvGrpSpPr>
              <a:grpSpLocks/>
            </p:cNvGrpSpPr>
            <p:nvPr/>
          </p:nvGrpSpPr>
          <p:grpSpPr bwMode="auto">
            <a:xfrm>
              <a:off x="1755" y="2287"/>
              <a:ext cx="1300" cy="177"/>
              <a:chOff x="2218" y="2277"/>
              <a:chExt cx="1300" cy="177"/>
            </a:xfrm>
          </p:grpSpPr>
          <p:sp>
            <p:nvSpPr>
              <p:cNvPr id="58" name="Rectangle 75"/>
              <p:cNvSpPr>
                <a:spLocks noChangeArrowheads="1"/>
              </p:cNvSpPr>
              <p:nvPr/>
            </p:nvSpPr>
            <p:spPr bwMode="auto">
              <a:xfrm>
                <a:off x="2605" y="2277"/>
                <a:ext cx="43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6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(</a:t>
                </a:r>
                <a:endParaRPr lang="fr-FR" dirty="0"/>
              </a:p>
            </p:txBody>
          </p:sp>
          <p:sp>
            <p:nvSpPr>
              <p:cNvPr id="59" name="Rectangle 76"/>
              <p:cNvSpPr>
                <a:spLocks noChangeArrowheads="1"/>
              </p:cNvSpPr>
              <p:nvPr/>
            </p:nvSpPr>
            <p:spPr bwMode="auto">
              <a:xfrm>
                <a:off x="3475" y="2284"/>
                <a:ext cx="43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6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)</a:t>
                </a:r>
                <a:endParaRPr lang="fr-FR" dirty="0"/>
              </a:p>
            </p:txBody>
          </p:sp>
          <p:sp>
            <p:nvSpPr>
              <p:cNvPr id="60" name="Rectangle 77"/>
              <p:cNvSpPr>
                <a:spLocks noChangeArrowheads="1"/>
              </p:cNvSpPr>
              <p:nvPr/>
            </p:nvSpPr>
            <p:spPr bwMode="auto">
              <a:xfrm>
                <a:off x="3135" y="2319"/>
                <a:ext cx="33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 err="1" smtClean="0">
                    <a:solidFill>
                      <a:srgbClr val="000000"/>
                    </a:solidFill>
                  </a:rPr>
                  <a:t>example</a:t>
                </a:r>
                <a:endParaRPr lang="fr-FR" dirty="0"/>
              </a:p>
            </p:txBody>
          </p:sp>
          <p:sp>
            <p:nvSpPr>
              <p:cNvPr id="61" name="Rectangle 78"/>
              <p:cNvSpPr>
                <a:spLocks noChangeArrowheads="1"/>
              </p:cNvSpPr>
              <p:nvPr/>
            </p:nvSpPr>
            <p:spPr bwMode="auto">
              <a:xfrm>
                <a:off x="2987" y="2319"/>
                <a:ext cx="11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 smtClean="0">
                    <a:solidFill>
                      <a:srgbClr val="000000"/>
                    </a:solidFill>
                  </a:rPr>
                  <a:t>for</a:t>
                </a:r>
                <a:endParaRPr lang="fr-FR" dirty="0"/>
              </a:p>
            </p:txBody>
          </p:sp>
          <p:sp>
            <p:nvSpPr>
              <p:cNvPr id="62" name="Rectangle 79"/>
              <p:cNvSpPr>
                <a:spLocks noChangeArrowheads="1"/>
              </p:cNvSpPr>
              <p:nvPr/>
            </p:nvSpPr>
            <p:spPr bwMode="auto">
              <a:xfrm>
                <a:off x="2800" y="2319"/>
                <a:ext cx="15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</a:rPr>
                  <a:t>mm</a:t>
                </a:r>
                <a:endParaRPr lang="fr-FR" dirty="0"/>
              </a:p>
            </p:txBody>
          </p:sp>
          <p:sp>
            <p:nvSpPr>
              <p:cNvPr id="63" name="Rectangle 80"/>
              <p:cNvSpPr>
                <a:spLocks noChangeArrowheads="1"/>
              </p:cNvSpPr>
              <p:nvPr/>
            </p:nvSpPr>
            <p:spPr bwMode="auto">
              <a:xfrm>
                <a:off x="2704" y="2319"/>
                <a:ext cx="9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</a:rPr>
                  <a:t>01</a:t>
                </a:r>
                <a:endParaRPr lang="fr-FR" dirty="0"/>
              </a:p>
            </p:txBody>
          </p:sp>
          <p:sp>
            <p:nvSpPr>
              <p:cNvPr id="64" name="Rectangle 81"/>
              <p:cNvSpPr>
                <a:spLocks noChangeArrowheads="1"/>
              </p:cNvSpPr>
              <p:nvPr/>
            </p:nvSpPr>
            <p:spPr bwMode="auto">
              <a:xfrm>
                <a:off x="2680" y="2319"/>
                <a:ext cx="2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</a:rPr>
                  <a:t>.</a:t>
                </a:r>
                <a:endParaRPr lang="fr-FR" dirty="0"/>
              </a:p>
            </p:txBody>
          </p:sp>
          <p:sp>
            <p:nvSpPr>
              <p:cNvPr id="65" name="Rectangle 82"/>
              <p:cNvSpPr>
                <a:spLocks noChangeArrowheads="1"/>
              </p:cNvSpPr>
              <p:nvPr/>
            </p:nvSpPr>
            <p:spPr bwMode="auto">
              <a:xfrm>
                <a:off x="2632" y="2319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0</a:t>
                </a:r>
                <a:endParaRPr lang="fr-FR"/>
              </a:p>
            </p:txBody>
          </p:sp>
          <p:sp>
            <p:nvSpPr>
              <p:cNvPr id="66" name="Rectangle 83"/>
              <p:cNvSpPr>
                <a:spLocks noChangeArrowheads="1"/>
              </p:cNvSpPr>
              <p:nvPr/>
            </p:nvSpPr>
            <p:spPr bwMode="auto">
              <a:xfrm>
                <a:off x="2451" y="2319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</a:rPr>
                  <a:t>a</a:t>
                </a:r>
                <a:endParaRPr lang="fr-FR" dirty="0"/>
              </a:p>
            </p:txBody>
          </p:sp>
          <p:sp>
            <p:nvSpPr>
              <p:cNvPr id="67" name="Rectangle 84"/>
              <p:cNvSpPr>
                <a:spLocks noChangeArrowheads="1"/>
              </p:cNvSpPr>
              <p:nvPr/>
            </p:nvSpPr>
            <p:spPr bwMode="auto">
              <a:xfrm>
                <a:off x="2276" y="2319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</a:rPr>
                  <a:t>a</a:t>
                </a:r>
                <a:endParaRPr lang="fr-FR" dirty="0"/>
              </a:p>
            </p:txBody>
          </p:sp>
          <p:sp>
            <p:nvSpPr>
              <p:cNvPr id="68" name="Rectangle 85"/>
              <p:cNvSpPr>
                <a:spLocks noChangeArrowheads="1"/>
              </p:cNvSpPr>
              <p:nvPr/>
            </p:nvSpPr>
            <p:spPr bwMode="auto">
              <a:xfrm>
                <a:off x="2497" y="2358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69" name="Rectangle 86"/>
              <p:cNvSpPr>
                <a:spLocks noChangeArrowheads="1"/>
              </p:cNvSpPr>
              <p:nvPr/>
            </p:nvSpPr>
            <p:spPr bwMode="auto">
              <a:xfrm>
                <a:off x="2322" y="2358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70" name="Rectangle 87"/>
              <p:cNvSpPr>
                <a:spLocks noChangeArrowheads="1"/>
              </p:cNvSpPr>
              <p:nvPr/>
            </p:nvSpPr>
            <p:spPr bwMode="auto">
              <a:xfrm>
                <a:off x="2405" y="2308"/>
                <a:ext cx="4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d</a:t>
                </a:r>
                <a:endParaRPr lang="fr-FR"/>
              </a:p>
            </p:txBody>
          </p:sp>
          <p:sp>
            <p:nvSpPr>
              <p:cNvPr id="71" name="Rectangle 88"/>
              <p:cNvSpPr>
                <a:spLocks noChangeArrowheads="1"/>
              </p:cNvSpPr>
              <p:nvPr/>
            </p:nvSpPr>
            <p:spPr bwMode="auto">
              <a:xfrm>
                <a:off x="2352" y="2308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fr-FR"/>
              </a:p>
            </p:txBody>
          </p:sp>
          <p:sp>
            <p:nvSpPr>
              <p:cNvPr id="72" name="Rectangle 89"/>
              <p:cNvSpPr>
                <a:spLocks noChangeArrowheads="1"/>
              </p:cNvSpPr>
              <p:nvPr/>
            </p:nvSpPr>
            <p:spPr bwMode="auto">
              <a:xfrm>
                <a:off x="2218" y="2308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D</a:t>
                </a:r>
                <a:endParaRPr lang="fr-FR"/>
              </a:p>
            </p:txBody>
          </p:sp>
        </p:grpSp>
        <p:grpSp>
          <p:nvGrpSpPr>
            <p:cNvPr id="13" name="Group 105"/>
            <p:cNvGrpSpPr>
              <a:grpSpLocks/>
            </p:cNvGrpSpPr>
            <p:nvPr/>
          </p:nvGrpSpPr>
          <p:grpSpPr bwMode="auto">
            <a:xfrm>
              <a:off x="2209" y="2495"/>
              <a:ext cx="452" cy="359"/>
              <a:chOff x="2659" y="2495"/>
              <a:chExt cx="452" cy="359"/>
            </a:xfrm>
          </p:grpSpPr>
          <p:sp>
            <p:nvSpPr>
              <p:cNvPr id="44" name="Line 91"/>
              <p:cNvSpPr>
                <a:spLocks noChangeShapeType="1"/>
              </p:cNvSpPr>
              <p:nvPr/>
            </p:nvSpPr>
            <p:spPr bwMode="auto">
              <a:xfrm>
                <a:off x="2907" y="2718"/>
                <a:ext cx="128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5" name="Rectangle 92"/>
              <p:cNvSpPr>
                <a:spLocks noChangeArrowheads="1"/>
              </p:cNvSpPr>
              <p:nvPr/>
            </p:nvSpPr>
            <p:spPr bwMode="auto">
              <a:xfrm>
                <a:off x="2856" y="2575"/>
                <a:ext cx="67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25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(</a:t>
                </a:r>
                <a:endParaRPr lang="fr-FR" dirty="0"/>
              </a:p>
            </p:txBody>
          </p:sp>
          <p:sp>
            <p:nvSpPr>
              <p:cNvPr id="46" name="Rectangle 93"/>
              <p:cNvSpPr>
                <a:spLocks noChangeArrowheads="1"/>
              </p:cNvSpPr>
              <p:nvPr/>
            </p:nvSpPr>
            <p:spPr bwMode="auto">
              <a:xfrm>
                <a:off x="3044" y="2568"/>
                <a:ext cx="67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25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)</a:t>
                </a:r>
                <a:endParaRPr lang="fr-FR" dirty="0"/>
              </a:p>
            </p:txBody>
          </p:sp>
          <p:sp>
            <p:nvSpPr>
              <p:cNvPr id="47" name="Line 94"/>
              <p:cNvSpPr>
                <a:spLocks noChangeShapeType="1"/>
              </p:cNvSpPr>
              <p:nvPr/>
            </p:nvSpPr>
            <p:spPr bwMode="auto">
              <a:xfrm>
                <a:off x="2880" y="2625"/>
                <a:ext cx="210" cy="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8" name="Rectangle 95"/>
              <p:cNvSpPr>
                <a:spLocks noChangeArrowheads="1"/>
              </p:cNvSpPr>
              <p:nvPr/>
            </p:nvSpPr>
            <p:spPr bwMode="auto">
              <a:xfrm>
                <a:off x="3072" y="2758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 dirty="0">
                    <a:solidFill>
                      <a:srgbClr val="000000"/>
                    </a:solidFill>
                  </a:rPr>
                  <a:t>i</a:t>
                </a:r>
                <a:endParaRPr lang="fr-FR" dirty="0"/>
              </a:p>
            </p:txBody>
          </p:sp>
          <p:sp>
            <p:nvSpPr>
              <p:cNvPr id="49" name="Rectangle 96"/>
              <p:cNvSpPr>
                <a:spLocks noChangeArrowheads="1"/>
              </p:cNvSpPr>
              <p:nvPr/>
            </p:nvSpPr>
            <p:spPr bwMode="auto">
              <a:xfrm>
                <a:off x="3023" y="2545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50" name="Rectangle 97"/>
              <p:cNvSpPr>
                <a:spLocks noChangeArrowheads="1"/>
              </p:cNvSpPr>
              <p:nvPr/>
            </p:nvSpPr>
            <p:spPr bwMode="auto">
              <a:xfrm>
                <a:off x="2794" y="2602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51" name="Rectangle 98"/>
              <p:cNvSpPr>
                <a:spLocks noChangeArrowheads="1"/>
              </p:cNvSpPr>
              <p:nvPr/>
            </p:nvSpPr>
            <p:spPr bwMode="auto">
              <a:xfrm>
                <a:off x="2912" y="2715"/>
                <a:ext cx="11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dN</a:t>
                </a:r>
                <a:endParaRPr lang="fr-FR"/>
              </a:p>
            </p:txBody>
          </p:sp>
          <p:sp>
            <p:nvSpPr>
              <p:cNvPr id="52" name="Rectangle 99"/>
              <p:cNvSpPr>
                <a:spLocks noChangeArrowheads="1"/>
              </p:cNvSpPr>
              <p:nvPr/>
            </p:nvSpPr>
            <p:spPr bwMode="auto">
              <a:xfrm>
                <a:off x="2924" y="2622"/>
                <a:ext cx="91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da</a:t>
                </a:r>
                <a:endParaRPr lang="fr-FR"/>
              </a:p>
            </p:txBody>
          </p:sp>
          <p:sp>
            <p:nvSpPr>
              <p:cNvPr id="53" name="Rectangle 100"/>
              <p:cNvSpPr>
                <a:spLocks noChangeArrowheads="1"/>
              </p:cNvSpPr>
              <p:nvPr/>
            </p:nvSpPr>
            <p:spPr bwMode="auto">
              <a:xfrm>
                <a:off x="2978" y="2506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a</a:t>
                </a:r>
                <a:endParaRPr lang="fr-FR"/>
              </a:p>
            </p:txBody>
          </p:sp>
          <p:sp>
            <p:nvSpPr>
              <p:cNvPr id="54" name="Rectangle 101"/>
              <p:cNvSpPr>
                <a:spLocks noChangeArrowheads="1"/>
              </p:cNvSpPr>
              <p:nvPr/>
            </p:nvSpPr>
            <p:spPr bwMode="auto">
              <a:xfrm>
                <a:off x="2724" y="2563"/>
                <a:ext cx="6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N</a:t>
                </a:r>
                <a:endParaRPr lang="fr-FR"/>
              </a:p>
            </p:txBody>
          </p:sp>
          <p:sp>
            <p:nvSpPr>
              <p:cNvPr id="55" name="Rectangle 102"/>
              <p:cNvSpPr>
                <a:spLocks noChangeArrowheads="1"/>
              </p:cNvSpPr>
              <p:nvPr/>
            </p:nvSpPr>
            <p:spPr bwMode="auto">
              <a:xfrm>
                <a:off x="2919" y="2495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D</a:t>
                </a:r>
                <a:endParaRPr lang="fr-FR"/>
              </a:p>
            </p:txBody>
          </p:sp>
          <p:sp>
            <p:nvSpPr>
              <p:cNvPr id="56" name="Rectangle 103"/>
              <p:cNvSpPr>
                <a:spLocks noChangeArrowheads="1"/>
              </p:cNvSpPr>
              <p:nvPr/>
            </p:nvSpPr>
            <p:spPr bwMode="auto">
              <a:xfrm>
                <a:off x="2824" y="2552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fr-FR"/>
              </a:p>
            </p:txBody>
          </p:sp>
          <p:sp>
            <p:nvSpPr>
              <p:cNvPr id="57" name="Rectangle 104"/>
              <p:cNvSpPr>
                <a:spLocks noChangeArrowheads="1"/>
              </p:cNvSpPr>
              <p:nvPr/>
            </p:nvSpPr>
            <p:spPr bwMode="auto">
              <a:xfrm>
                <a:off x="2659" y="2564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D</a:t>
                </a:r>
                <a:endParaRPr lang="fr-FR" dirty="0"/>
              </a:p>
            </p:txBody>
          </p:sp>
        </p:grpSp>
        <p:grpSp>
          <p:nvGrpSpPr>
            <p:cNvPr id="14" name="Group 115"/>
            <p:cNvGrpSpPr>
              <a:grpSpLocks/>
            </p:cNvGrpSpPr>
            <p:nvPr/>
          </p:nvGrpSpPr>
          <p:grpSpPr bwMode="auto">
            <a:xfrm>
              <a:off x="2197" y="2869"/>
              <a:ext cx="468" cy="146"/>
              <a:chOff x="2645" y="2876"/>
              <a:chExt cx="468" cy="146"/>
            </a:xfrm>
          </p:grpSpPr>
          <p:sp>
            <p:nvSpPr>
              <p:cNvPr id="35" name="Rectangle 106"/>
              <p:cNvSpPr>
                <a:spLocks noChangeArrowheads="1"/>
              </p:cNvSpPr>
              <p:nvPr/>
            </p:nvSpPr>
            <p:spPr bwMode="auto">
              <a:xfrm>
                <a:off x="3091" y="2926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36" name="Rectangle 107"/>
              <p:cNvSpPr>
                <a:spLocks noChangeArrowheads="1"/>
              </p:cNvSpPr>
              <p:nvPr/>
            </p:nvSpPr>
            <p:spPr bwMode="auto">
              <a:xfrm>
                <a:off x="2877" y="2926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 dirty="0">
                    <a:solidFill>
                      <a:srgbClr val="000000"/>
                    </a:solidFill>
                  </a:rPr>
                  <a:t>i</a:t>
                </a:r>
                <a:endParaRPr lang="fr-FR" dirty="0"/>
              </a:p>
            </p:txBody>
          </p:sp>
          <p:sp>
            <p:nvSpPr>
              <p:cNvPr id="37" name="Rectangle 108"/>
              <p:cNvSpPr>
                <a:spLocks noChangeArrowheads="1"/>
              </p:cNvSpPr>
              <p:nvPr/>
            </p:nvSpPr>
            <p:spPr bwMode="auto">
              <a:xfrm>
                <a:off x="2724" y="2926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j</a:t>
                </a:r>
                <a:endParaRPr lang="fr-FR"/>
              </a:p>
            </p:txBody>
          </p:sp>
          <p:sp>
            <p:nvSpPr>
              <p:cNvPr id="38" name="Rectangle 109"/>
              <p:cNvSpPr>
                <a:spLocks noChangeArrowheads="1"/>
              </p:cNvSpPr>
              <p:nvPr/>
            </p:nvSpPr>
            <p:spPr bwMode="auto">
              <a:xfrm>
                <a:off x="3021" y="2887"/>
                <a:ext cx="6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N</a:t>
                </a:r>
                <a:endParaRPr lang="fr-FR"/>
              </a:p>
            </p:txBody>
          </p:sp>
          <p:sp>
            <p:nvSpPr>
              <p:cNvPr id="39" name="Rectangle 110"/>
              <p:cNvSpPr>
                <a:spLocks noChangeArrowheads="1"/>
              </p:cNvSpPr>
              <p:nvPr/>
            </p:nvSpPr>
            <p:spPr bwMode="auto">
              <a:xfrm>
                <a:off x="2807" y="2887"/>
                <a:ext cx="6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N</a:t>
                </a:r>
                <a:endParaRPr lang="fr-FR"/>
              </a:p>
            </p:txBody>
          </p:sp>
          <p:sp>
            <p:nvSpPr>
              <p:cNvPr id="40" name="Rectangle 111"/>
              <p:cNvSpPr>
                <a:spLocks noChangeArrowheads="1"/>
              </p:cNvSpPr>
              <p:nvPr/>
            </p:nvSpPr>
            <p:spPr bwMode="auto">
              <a:xfrm>
                <a:off x="2645" y="2887"/>
                <a:ext cx="6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N</a:t>
                </a:r>
                <a:endParaRPr lang="fr-FR"/>
              </a:p>
            </p:txBody>
          </p:sp>
          <p:sp>
            <p:nvSpPr>
              <p:cNvPr id="41" name="Rectangle 112"/>
              <p:cNvSpPr>
                <a:spLocks noChangeArrowheads="1"/>
              </p:cNvSpPr>
              <p:nvPr/>
            </p:nvSpPr>
            <p:spPr bwMode="auto">
              <a:xfrm>
                <a:off x="2957" y="2885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D</a:t>
                </a:r>
                <a:endParaRPr lang="fr-FR" dirty="0"/>
              </a:p>
            </p:txBody>
          </p:sp>
          <p:sp>
            <p:nvSpPr>
              <p:cNvPr id="42" name="Rectangle 113"/>
              <p:cNvSpPr>
                <a:spLocks noChangeArrowheads="1"/>
              </p:cNvSpPr>
              <p:nvPr/>
            </p:nvSpPr>
            <p:spPr bwMode="auto">
              <a:xfrm>
                <a:off x="2907" y="2876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+</a:t>
                </a:r>
                <a:endParaRPr lang="fr-FR"/>
              </a:p>
            </p:txBody>
          </p:sp>
          <p:sp>
            <p:nvSpPr>
              <p:cNvPr id="43" name="Rectangle 114"/>
              <p:cNvSpPr>
                <a:spLocks noChangeArrowheads="1"/>
              </p:cNvSpPr>
              <p:nvPr/>
            </p:nvSpPr>
            <p:spPr bwMode="auto">
              <a:xfrm>
                <a:off x="2750" y="2876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fr-FR"/>
              </a:p>
            </p:txBody>
          </p:sp>
        </p:grpSp>
        <p:grpSp>
          <p:nvGrpSpPr>
            <p:cNvPr id="15" name="Group 125"/>
            <p:cNvGrpSpPr>
              <a:grpSpLocks/>
            </p:cNvGrpSpPr>
            <p:nvPr/>
          </p:nvGrpSpPr>
          <p:grpSpPr bwMode="auto">
            <a:xfrm>
              <a:off x="2235" y="3046"/>
              <a:ext cx="392" cy="146"/>
              <a:chOff x="2678" y="3084"/>
              <a:chExt cx="392" cy="146"/>
            </a:xfrm>
          </p:grpSpPr>
          <p:sp>
            <p:nvSpPr>
              <p:cNvPr id="26" name="Rectangle 116"/>
              <p:cNvSpPr>
                <a:spLocks noChangeArrowheads="1"/>
              </p:cNvSpPr>
              <p:nvPr/>
            </p:nvSpPr>
            <p:spPr bwMode="auto">
              <a:xfrm>
                <a:off x="3048" y="3134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27" name="Rectangle 117"/>
              <p:cNvSpPr>
                <a:spLocks noChangeArrowheads="1"/>
              </p:cNvSpPr>
              <p:nvPr/>
            </p:nvSpPr>
            <p:spPr bwMode="auto">
              <a:xfrm>
                <a:off x="2858" y="3134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i</a:t>
                </a:r>
                <a:endParaRPr lang="fr-FR"/>
              </a:p>
            </p:txBody>
          </p:sp>
          <p:sp>
            <p:nvSpPr>
              <p:cNvPr id="28" name="Rectangle 118"/>
              <p:cNvSpPr>
                <a:spLocks noChangeArrowheads="1"/>
              </p:cNvSpPr>
              <p:nvPr/>
            </p:nvSpPr>
            <p:spPr bwMode="auto">
              <a:xfrm>
                <a:off x="2734" y="3134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j</a:t>
                </a:r>
                <a:endParaRPr lang="fr-FR"/>
              </a:p>
            </p:txBody>
          </p:sp>
          <p:sp>
            <p:nvSpPr>
              <p:cNvPr id="29" name="Rectangle 119"/>
              <p:cNvSpPr>
                <a:spLocks noChangeArrowheads="1"/>
              </p:cNvSpPr>
              <p:nvPr/>
            </p:nvSpPr>
            <p:spPr bwMode="auto">
              <a:xfrm>
                <a:off x="3002" y="3095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a</a:t>
                </a:r>
                <a:endParaRPr lang="fr-FR"/>
              </a:p>
            </p:txBody>
          </p:sp>
          <p:sp>
            <p:nvSpPr>
              <p:cNvPr id="30" name="Rectangle 120"/>
              <p:cNvSpPr>
                <a:spLocks noChangeArrowheads="1"/>
              </p:cNvSpPr>
              <p:nvPr/>
            </p:nvSpPr>
            <p:spPr bwMode="auto">
              <a:xfrm>
                <a:off x="2812" y="3095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a</a:t>
                </a:r>
                <a:endParaRPr lang="fr-FR"/>
              </a:p>
            </p:txBody>
          </p:sp>
          <p:sp>
            <p:nvSpPr>
              <p:cNvPr id="31" name="Rectangle 121"/>
              <p:cNvSpPr>
                <a:spLocks noChangeArrowheads="1"/>
              </p:cNvSpPr>
              <p:nvPr/>
            </p:nvSpPr>
            <p:spPr bwMode="auto">
              <a:xfrm>
                <a:off x="2678" y="3095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</a:rPr>
                  <a:t>a</a:t>
                </a:r>
                <a:endParaRPr lang="fr-FR"/>
              </a:p>
            </p:txBody>
          </p:sp>
          <p:sp>
            <p:nvSpPr>
              <p:cNvPr id="32" name="Rectangle 122"/>
              <p:cNvSpPr>
                <a:spLocks noChangeArrowheads="1"/>
              </p:cNvSpPr>
              <p:nvPr/>
            </p:nvSpPr>
            <p:spPr bwMode="auto">
              <a:xfrm>
                <a:off x="2944" y="3084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D</a:t>
                </a:r>
                <a:endParaRPr lang="fr-FR"/>
              </a:p>
            </p:txBody>
          </p:sp>
          <p:sp>
            <p:nvSpPr>
              <p:cNvPr id="33" name="Rectangle 123"/>
              <p:cNvSpPr>
                <a:spLocks noChangeArrowheads="1"/>
              </p:cNvSpPr>
              <p:nvPr/>
            </p:nvSpPr>
            <p:spPr bwMode="auto">
              <a:xfrm>
                <a:off x="2888" y="3084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+</a:t>
                </a:r>
                <a:endParaRPr lang="fr-FR"/>
              </a:p>
            </p:txBody>
          </p:sp>
          <p:sp>
            <p:nvSpPr>
              <p:cNvPr id="34" name="Rectangle 124"/>
              <p:cNvSpPr>
                <a:spLocks noChangeArrowheads="1"/>
              </p:cNvSpPr>
              <p:nvPr/>
            </p:nvSpPr>
            <p:spPr bwMode="auto">
              <a:xfrm>
                <a:off x="2760" y="3084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=</a:t>
                </a:r>
                <a:endParaRPr lang="fr-FR"/>
              </a:p>
            </p:txBody>
          </p:sp>
        </p:grpSp>
        <p:grpSp>
          <p:nvGrpSpPr>
            <p:cNvPr id="16" name="Group 135"/>
            <p:cNvGrpSpPr>
              <a:grpSpLocks/>
            </p:cNvGrpSpPr>
            <p:nvPr/>
          </p:nvGrpSpPr>
          <p:grpSpPr bwMode="auto">
            <a:xfrm>
              <a:off x="2071" y="3232"/>
              <a:ext cx="748" cy="203"/>
              <a:chOff x="1325" y="3235"/>
              <a:chExt cx="748" cy="203"/>
            </a:xfrm>
          </p:grpSpPr>
          <p:sp>
            <p:nvSpPr>
              <p:cNvPr id="17" name="Rectangle 126"/>
              <p:cNvSpPr>
                <a:spLocks noChangeArrowheads="1"/>
              </p:cNvSpPr>
              <p:nvPr/>
            </p:nvSpPr>
            <p:spPr bwMode="auto">
              <a:xfrm>
                <a:off x="1392" y="3242"/>
                <a:ext cx="5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20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(</a:t>
                </a:r>
                <a:endParaRPr lang="fr-FR" dirty="0"/>
              </a:p>
            </p:txBody>
          </p:sp>
          <p:sp>
            <p:nvSpPr>
              <p:cNvPr id="18" name="Rectangle 127"/>
              <p:cNvSpPr>
                <a:spLocks noChangeArrowheads="1"/>
              </p:cNvSpPr>
              <p:nvPr/>
            </p:nvSpPr>
            <p:spPr bwMode="auto">
              <a:xfrm>
                <a:off x="1656" y="3235"/>
                <a:ext cx="5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20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)</a:t>
                </a:r>
                <a:endParaRPr lang="fr-FR" dirty="0"/>
              </a:p>
            </p:txBody>
          </p:sp>
          <p:sp>
            <p:nvSpPr>
              <p:cNvPr id="19" name="Rectangle 128"/>
              <p:cNvSpPr>
                <a:spLocks noChangeArrowheads="1"/>
              </p:cNvSpPr>
              <p:nvPr/>
            </p:nvSpPr>
            <p:spPr bwMode="auto">
              <a:xfrm>
                <a:off x="1727" y="3296"/>
                <a:ext cx="34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 smtClean="0">
                    <a:solidFill>
                      <a:srgbClr val="000000"/>
                    </a:solidFill>
                  </a:rPr>
                  <a:t>continue</a:t>
                </a:r>
                <a:endParaRPr lang="fr-FR" dirty="0"/>
              </a:p>
            </p:txBody>
          </p:sp>
          <p:sp>
            <p:nvSpPr>
              <p:cNvPr id="20" name="Rectangle 129"/>
              <p:cNvSpPr>
                <a:spLocks noChangeArrowheads="1"/>
              </p:cNvSpPr>
              <p:nvPr/>
            </p:nvSpPr>
            <p:spPr bwMode="auto">
              <a:xfrm>
                <a:off x="1563" y="3303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</a:rPr>
                  <a:t>a</a:t>
                </a:r>
                <a:endParaRPr lang="fr-FR" dirty="0"/>
              </a:p>
            </p:txBody>
          </p:sp>
          <p:sp>
            <p:nvSpPr>
              <p:cNvPr id="21" name="Rectangle 130"/>
              <p:cNvSpPr>
                <a:spLocks noChangeArrowheads="1"/>
              </p:cNvSpPr>
              <p:nvPr/>
            </p:nvSpPr>
            <p:spPr bwMode="auto">
              <a:xfrm>
                <a:off x="1431" y="3303"/>
                <a:ext cx="4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</a:rPr>
                  <a:t>a</a:t>
                </a:r>
                <a:endParaRPr lang="fr-FR" dirty="0"/>
              </a:p>
            </p:txBody>
          </p:sp>
          <p:sp>
            <p:nvSpPr>
              <p:cNvPr id="22" name="Rectangle 131"/>
              <p:cNvSpPr>
                <a:spLocks noChangeArrowheads="1"/>
              </p:cNvSpPr>
              <p:nvPr/>
            </p:nvSpPr>
            <p:spPr bwMode="auto">
              <a:xfrm>
                <a:off x="1325" y="3288"/>
                <a:ext cx="5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 smtClean="0">
                    <a:solidFill>
                      <a:srgbClr val="000000"/>
                    </a:solidFill>
                  </a:rPr>
                  <a:t>if</a:t>
                </a:r>
                <a:endParaRPr lang="fr-FR" dirty="0"/>
              </a:p>
            </p:txBody>
          </p:sp>
          <p:sp>
            <p:nvSpPr>
              <p:cNvPr id="23" name="Rectangle 132"/>
              <p:cNvSpPr>
                <a:spLocks noChangeArrowheads="1"/>
              </p:cNvSpPr>
              <p:nvPr/>
            </p:nvSpPr>
            <p:spPr bwMode="auto">
              <a:xfrm>
                <a:off x="1610" y="3342"/>
                <a:ext cx="3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 dirty="0">
                    <a:solidFill>
                      <a:srgbClr val="000000"/>
                    </a:solidFill>
                  </a:rPr>
                  <a:t>c</a:t>
                </a:r>
                <a:endParaRPr lang="fr-FR" dirty="0"/>
              </a:p>
            </p:txBody>
          </p:sp>
          <p:sp>
            <p:nvSpPr>
              <p:cNvPr id="24" name="Rectangle 133"/>
              <p:cNvSpPr>
                <a:spLocks noChangeArrowheads="1"/>
              </p:cNvSpPr>
              <p:nvPr/>
            </p:nvSpPr>
            <p:spPr bwMode="auto">
              <a:xfrm>
                <a:off x="1487" y="3342"/>
                <a:ext cx="2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000">
                    <a:solidFill>
                      <a:srgbClr val="000000"/>
                    </a:solidFill>
                  </a:rPr>
                  <a:t>j</a:t>
                </a:r>
                <a:endParaRPr lang="fr-FR"/>
              </a:p>
            </p:txBody>
          </p:sp>
          <p:sp>
            <p:nvSpPr>
              <p:cNvPr id="25" name="Rectangle 134"/>
              <p:cNvSpPr>
                <a:spLocks noChangeArrowheads="1"/>
              </p:cNvSpPr>
              <p:nvPr/>
            </p:nvSpPr>
            <p:spPr bwMode="auto">
              <a:xfrm>
                <a:off x="1511" y="3292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fr-FR" sz="1200" dirty="0">
                    <a:solidFill>
                      <a:srgbClr val="000000"/>
                    </a:solidFill>
                    <a:latin typeface="Symbol" panose="05050102010706020507" pitchFamily="18" charset="2"/>
                  </a:rPr>
                  <a:t>&lt;</a:t>
                </a:r>
                <a:endParaRPr lang="fr-FR" dirty="0"/>
              </a:p>
            </p:txBody>
          </p:sp>
        </p:grpSp>
      </p:grpSp>
      <p:sp>
        <p:nvSpPr>
          <p:cNvPr id="138" name="Freeform 142"/>
          <p:cNvSpPr>
            <a:spLocks/>
          </p:cNvSpPr>
          <p:nvPr/>
        </p:nvSpPr>
        <p:spPr bwMode="auto">
          <a:xfrm>
            <a:off x="3887788" y="2573337"/>
            <a:ext cx="1703388" cy="3116263"/>
          </a:xfrm>
          <a:custGeom>
            <a:avLst/>
            <a:gdLst>
              <a:gd name="T0" fmla="*/ 285 w 1073"/>
              <a:gd name="T1" fmla="*/ 1963 h 1963"/>
              <a:gd name="T2" fmla="*/ 1071 w 1073"/>
              <a:gd name="T3" fmla="*/ 1960 h 1963"/>
              <a:gd name="T4" fmla="*/ 1073 w 1073"/>
              <a:gd name="T5" fmla="*/ 0 h 1963"/>
              <a:gd name="T6" fmla="*/ 0 w 1073"/>
              <a:gd name="T7" fmla="*/ 4 h 1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3" h="1963">
                <a:moveTo>
                  <a:pt x="285" y="1963"/>
                </a:moveTo>
                <a:lnTo>
                  <a:pt x="1071" y="1960"/>
                </a:lnTo>
                <a:lnTo>
                  <a:pt x="1073" y="0"/>
                </a:lnTo>
                <a:lnTo>
                  <a:pt x="0" y="4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AFGROW </a:t>
            </a:r>
            <a:r>
              <a:rPr lang="fr-FR" dirty="0" err="1" smtClean="0"/>
              <a:t>Flowchart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7690" y="856615"/>
            <a:ext cx="3828620" cy="58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8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Walker </a:t>
            </a:r>
            <a:r>
              <a:rPr lang="fr-FR" dirty="0" err="1" smtClean="0"/>
              <a:t>equation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5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069822"/>
              </p:ext>
            </p:extLst>
          </p:nvPr>
        </p:nvGraphicFramePr>
        <p:xfrm>
          <a:off x="482600" y="3367609"/>
          <a:ext cx="7481887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4" name="Équation" r:id="rId3" imgW="2882880" imgH="495000" progId="Equation.3">
                  <p:embed/>
                </p:oleObj>
              </mc:Choice>
              <mc:Fallback>
                <p:oleObj name="Équation" r:id="rId3" imgW="288288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3367609"/>
                        <a:ext cx="7481887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075075"/>
              </p:ext>
            </p:extLst>
          </p:nvPr>
        </p:nvGraphicFramePr>
        <p:xfrm>
          <a:off x="482600" y="1637164"/>
          <a:ext cx="8374797" cy="1137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5" name="Équation" r:id="rId5" imgW="3365280" imgH="457200" progId="Equation.3">
                  <p:embed/>
                </p:oleObj>
              </mc:Choice>
              <mc:Fallback>
                <p:oleObj name="Équation" r:id="rId5" imgW="33652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1637164"/>
                        <a:ext cx="8374797" cy="11377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56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Walker </a:t>
            </a:r>
            <a:r>
              <a:rPr lang="fr-FR" dirty="0" err="1" smtClean="0"/>
              <a:t>equation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714260"/>
              </p:ext>
            </p:extLst>
          </p:nvPr>
        </p:nvGraphicFramePr>
        <p:xfrm>
          <a:off x="1364776" y="783418"/>
          <a:ext cx="5907217" cy="563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4" name="KGPlot" r:id="rId3" imgW="4660920" imgH="4444920" progId="KGraph_Plot">
                  <p:embed/>
                </p:oleObj>
              </mc:Choice>
              <mc:Fallback>
                <p:oleObj name="KGPlot" r:id="rId3" imgW="4660920" imgH="444492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4776" y="783418"/>
                        <a:ext cx="5907217" cy="5633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175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-1587"/>
            <a:ext cx="8229600" cy="1143000"/>
          </a:xfrm>
        </p:spPr>
        <p:txBody>
          <a:bodyPr/>
          <a:lstStyle/>
          <a:p>
            <a:r>
              <a:rPr lang="fr-FR" dirty="0" smtClean="0"/>
              <a:t>DT Motivations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idx="1"/>
          </p:nvPr>
        </p:nvSpPr>
        <p:spPr>
          <a:xfrm>
            <a:off x="374073" y="1152958"/>
            <a:ext cx="4022436" cy="4525963"/>
          </a:xfrm>
        </p:spPr>
        <p:txBody>
          <a:bodyPr>
            <a:normAutofit fontScale="92500" lnSpcReduction="10000"/>
          </a:bodyPr>
          <a:lstStyle/>
          <a:p>
            <a:r>
              <a:rPr lang="fr-FR" sz="2000" dirty="0" smtClean="0"/>
              <a:t>On </a:t>
            </a:r>
            <a:r>
              <a:rPr lang="fr-FR" sz="2000" dirty="0" err="1" smtClean="0"/>
              <a:t>Dec</a:t>
            </a:r>
            <a:r>
              <a:rPr lang="fr-FR" sz="2000" dirty="0" smtClean="0"/>
              <a:t> 22nd 1969, a F-111 </a:t>
            </a:r>
            <a:r>
              <a:rPr lang="fr-FR" sz="2000" dirty="0" err="1" smtClean="0"/>
              <a:t>fighter</a:t>
            </a:r>
            <a:r>
              <a:rPr lang="fr-FR" sz="2000" dirty="0" smtClean="0"/>
              <a:t> </a:t>
            </a:r>
            <a:r>
              <a:rPr lang="fr-FR" sz="2000" dirty="0" err="1" smtClean="0"/>
              <a:t>aircraft</a:t>
            </a:r>
            <a:r>
              <a:rPr lang="fr-FR" sz="2000" dirty="0" smtClean="0"/>
              <a:t> </a:t>
            </a:r>
            <a:r>
              <a:rPr lang="fr-FR" sz="2000" dirty="0" err="1" smtClean="0"/>
              <a:t>lost</a:t>
            </a:r>
            <a:r>
              <a:rPr lang="fr-FR" sz="2000" dirty="0" smtClean="0"/>
              <a:t> a </a:t>
            </a:r>
            <a:r>
              <a:rPr lang="fr-FR" sz="2000" dirty="0" err="1" smtClean="0"/>
              <a:t>wing</a:t>
            </a:r>
            <a:r>
              <a:rPr lang="fr-FR" sz="2000" dirty="0" smtClean="0"/>
              <a:t> </a:t>
            </a:r>
            <a:r>
              <a:rPr lang="fr-FR" sz="2000" dirty="0" err="1" smtClean="0"/>
              <a:t>during</a:t>
            </a:r>
            <a:r>
              <a:rPr lang="fr-FR" sz="2000" dirty="0" smtClean="0"/>
              <a:t> a training flight (2 pilots </a:t>
            </a:r>
            <a:r>
              <a:rPr lang="fr-FR" sz="2000" dirty="0" err="1" smtClean="0"/>
              <a:t>dead</a:t>
            </a:r>
            <a:r>
              <a:rPr lang="fr-FR" sz="2000" dirty="0" smtClean="0"/>
              <a:t>).</a:t>
            </a:r>
          </a:p>
          <a:p>
            <a:endParaRPr lang="fr-FR" sz="2000" dirty="0" smtClean="0"/>
          </a:p>
          <a:p>
            <a:r>
              <a:rPr lang="en-US" sz="2000" dirty="0"/>
              <a:t>Origin of the failure: </a:t>
            </a:r>
            <a:r>
              <a:rPr lang="en-US" sz="2000" dirty="0" smtClean="0"/>
              <a:t>forging flaw </a:t>
            </a:r>
            <a:r>
              <a:rPr lang="en-US" sz="2000" dirty="0"/>
              <a:t>introduced during the first processing operations </a:t>
            </a:r>
            <a:r>
              <a:rPr lang="en-US" sz="2000" dirty="0" smtClean="0"/>
              <a:t>but </a:t>
            </a:r>
            <a:r>
              <a:rPr lang="en-US" sz="2000" dirty="0"/>
              <a:t>not detected at the time of </a:t>
            </a:r>
            <a:r>
              <a:rPr lang="en-US" sz="2000" dirty="0" smtClean="0"/>
              <a:t>manufacture</a:t>
            </a:r>
          </a:p>
          <a:p>
            <a:endParaRPr lang="fr-FR" sz="2000" dirty="0" smtClean="0"/>
          </a:p>
          <a:p>
            <a:r>
              <a:rPr lang="en-US" sz="2000" dirty="0"/>
              <a:t>This accident triggered the largest survey ever conducted on a single material, in this case the D6AC </a:t>
            </a:r>
            <a:r>
              <a:rPr lang="en-US" sz="2000" dirty="0" smtClean="0"/>
              <a:t>steel</a:t>
            </a:r>
            <a:r>
              <a:rPr lang="fr-FR" sz="2000" dirty="0"/>
              <a:t> </a:t>
            </a:r>
            <a:r>
              <a:rPr lang="fr-FR" sz="2000" dirty="0" smtClean="0"/>
              <a:t>but </a:t>
            </a:r>
            <a:r>
              <a:rPr lang="fr-FR" sz="2000" dirty="0" err="1" smtClean="0"/>
              <a:t>almost</a:t>
            </a:r>
            <a:r>
              <a:rPr lang="fr-FR" sz="2000" dirty="0" smtClean="0"/>
              <a:t> </a:t>
            </a:r>
            <a:r>
              <a:rPr lang="fr-FR" sz="2000" dirty="0" err="1" smtClean="0"/>
              <a:t>highlighte</a:t>
            </a:r>
            <a:r>
              <a:rPr lang="fr-FR" sz="2000" dirty="0" smtClean="0"/>
              <a:t> </a:t>
            </a:r>
            <a:r>
              <a:rPr lang="fr-FR" sz="2000" dirty="0" err="1" smtClean="0"/>
              <a:t>dthe</a:t>
            </a:r>
            <a:r>
              <a:rPr lang="fr-FR" sz="2000" dirty="0" smtClean="0"/>
              <a:t> </a:t>
            </a:r>
            <a:r>
              <a:rPr lang="fr-FR" sz="2000" dirty="0" err="1" smtClean="0"/>
              <a:t>need</a:t>
            </a:r>
            <a:r>
              <a:rPr lang="fr-FR" sz="2000" dirty="0" smtClean="0"/>
              <a:t> to </a:t>
            </a:r>
            <a:r>
              <a:rPr lang="fr-FR" sz="2000" dirty="0" err="1" smtClean="0"/>
              <a:t>take</a:t>
            </a:r>
            <a:r>
              <a:rPr lang="fr-FR" sz="2000" dirty="0" smtClean="0"/>
              <a:t> </a:t>
            </a:r>
            <a:r>
              <a:rPr lang="fr-FR" sz="2000" dirty="0" err="1" smtClean="0"/>
              <a:t>into</a:t>
            </a:r>
            <a:r>
              <a:rPr lang="fr-FR" sz="2000" dirty="0" smtClean="0"/>
              <a:t> </a:t>
            </a:r>
            <a:r>
              <a:rPr lang="fr-FR" sz="2000" dirty="0" err="1" smtClean="0"/>
              <a:t>account</a:t>
            </a:r>
            <a:r>
              <a:rPr lang="fr-FR" sz="2000" dirty="0" smtClean="0"/>
              <a:t> the </a:t>
            </a:r>
            <a:r>
              <a:rPr lang="fr-FR" sz="2000" dirty="0" err="1" smtClean="0"/>
              <a:t>presence</a:t>
            </a:r>
            <a:r>
              <a:rPr lang="fr-FR" sz="2000" dirty="0" smtClean="0"/>
              <a:t> of a </a:t>
            </a:r>
            <a:r>
              <a:rPr lang="fr-FR" sz="2000" dirty="0" err="1" smtClean="0"/>
              <a:t>flaw</a:t>
            </a:r>
            <a:r>
              <a:rPr lang="fr-FR" sz="2000" dirty="0" smtClean="0"/>
              <a:t> in the structure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5520" y="1043710"/>
            <a:ext cx="2728298" cy="215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632" y="3195206"/>
            <a:ext cx="4174403" cy="307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Forman </a:t>
            </a:r>
            <a:r>
              <a:rPr lang="fr-FR" dirty="0" err="1" smtClean="0"/>
              <a:t>equation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801184"/>
              </p:ext>
            </p:extLst>
          </p:nvPr>
        </p:nvGraphicFramePr>
        <p:xfrm>
          <a:off x="626873" y="1535113"/>
          <a:ext cx="3056923" cy="966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3" name="Équation" r:id="rId3" imgW="1726920" imgH="545760" progId="Equation.3">
                  <p:embed/>
                </p:oleObj>
              </mc:Choice>
              <mc:Fallback>
                <p:oleObj name="Équation" r:id="rId3" imgW="172692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873" y="1535113"/>
                        <a:ext cx="3056923" cy="9665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323799"/>
              </p:ext>
            </p:extLst>
          </p:nvPr>
        </p:nvGraphicFramePr>
        <p:xfrm>
          <a:off x="212086" y="5557028"/>
          <a:ext cx="4100199" cy="815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4" name="Équation" r:id="rId5" imgW="2489040" imgH="495000" progId="Equation.3">
                  <p:embed/>
                </p:oleObj>
              </mc:Choice>
              <mc:Fallback>
                <p:oleObj name="Équation" r:id="rId5" imgW="248904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86" y="5557028"/>
                        <a:ext cx="4100199" cy="815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570040" y="4531673"/>
            <a:ext cx="2013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 dirty="0" err="1">
                <a:solidFill>
                  <a:schemeClr val="tx1"/>
                </a:solidFill>
                <a:latin typeface="+mn-lt"/>
              </a:rPr>
              <a:t>McEvily</a:t>
            </a:r>
            <a:r>
              <a:rPr lang="fr-FR" sz="2000" dirty="0">
                <a:solidFill>
                  <a:schemeClr val="tx1"/>
                </a:solidFill>
                <a:latin typeface="+mn-lt"/>
              </a:rPr>
              <a:t> - Forman</a:t>
            </a:r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912867"/>
              </p:ext>
            </p:extLst>
          </p:nvPr>
        </p:nvGraphicFramePr>
        <p:xfrm>
          <a:off x="3889613" y="1128974"/>
          <a:ext cx="5092503" cy="5106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5" name="KGPlot" r:id="rId7" imgW="4533840" imgH="4546440" progId="KGraph_Plot">
                  <p:embed/>
                </p:oleObj>
              </mc:Choice>
              <mc:Fallback>
                <p:oleObj name="KGPlot" r:id="rId7" imgW="4533840" imgH="454644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9613" y="1128974"/>
                        <a:ext cx="5092503" cy="5106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736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9357"/>
            <a:ext cx="8229600" cy="1143000"/>
          </a:xfrm>
        </p:spPr>
        <p:txBody>
          <a:bodyPr/>
          <a:lstStyle/>
          <a:p>
            <a:r>
              <a:rPr lang="fr-FR" dirty="0"/>
              <a:t>NASGRO </a:t>
            </a:r>
            <a:r>
              <a:rPr lang="fr-FR" dirty="0" err="1"/>
              <a:t>equation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5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9468"/>
              </p:ext>
            </p:extLst>
          </p:nvPr>
        </p:nvGraphicFramePr>
        <p:xfrm>
          <a:off x="2590800" y="1038037"/>
          <a:ext cx="4060660" cy="1631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12" name="Équation" r:id="rId3" imgW="2781000" imgH="1117440" progId="Equation.3">
                  <p:embed/>
                </p:oleObj>
              </mc:Choice>
              <mc:Fallback>
                <p:oleObj name="Équation" r:id="rId3" imgW="278100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038037"/>
                        <a:ext cx="4060660" cy="163189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FFF00">
                              <a:tint val="66000"/>
                              <a:satMod val="160000"/>
                            </a:srgbClr>
                          </a:gs>
                          <a:gs pos="50000">
                            <a:srgbClr val="FFFF00">
                              <a:tint val="44500"/>
                              <a:satMod val="160000"/>
                            </a:srgbClr>
                          </a:gs>
                          <a:gs pos="100000">
                            <a:srgbClr val="FFFF00">
                              <a:tint val="23500"/>
                              <a:satMod val="160000"/>
                            </a:srgbClr>
                          </a:gs>
                        </a:gsLst>
                        <a:path path="circle">
                          <a:fillToRect l="100000" b="100000"/>
                        </a:path>
                        <a:tileRect t="-100000" r="-100000"/>
                      </a:gra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905974"/>
              </p:ext>
            </p:extLst>
          </p:nvPr>
        </p:nvGraphicFramePr>
        <p:xfrm>
          <a:off x="5014935" y="2830828"/>
          <a:ext cx="4013060" cy="660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13" name="Équation" r:id="rId5" imgW="3009600" imgH="495000" progId="Equation.3">
                  <p:embed/>
                </p:oleObj>
              </mc:Choice>
              <mc:Fallback>
                <p:oleObj name="Équation" r:id="rId5" imgW="30096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935" y="2830828"/>
                        <a:ext cx="4013060" cy="660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029"/>
          <p:cNvSpPr txBox="1">
            <a:spLocks noChangeArrowheads="1"/>
          </p:cNvSpPr>
          <p:nvPr/>
        </p:nvSpPr>
        <p:spPr bwMode="auto">
          <a:xfrm>
            <a:off x="234619" y="2953457"/>
            <a:ext cx="45161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The </a:t>
            </a:r>
            <a:r>
              <a:rPr lang="fr-FR" sz="2000" b="0" i="1" dirty="0" smtClean="0">
                <a:solidFill>
                  <a:schemeClr val="tx1"/>
                </a:solidFill>
                <a:latin typeface="+mn-lt"/>
              </a:rPr>
              <a:t>f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function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accounts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for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closure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effects</a:t>
            </a:r>
            <a:endParaRPr lang="fr-FR" sz="2000" b="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9" name="Object 10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958172"/>
              </p:ext>
            </p:extLst>
          </p:nvPr>
        </p:nvGraphicFramePr>
        <p:xfrm>
          <a:off x="3937638" y="4889460"/>
          <a:ext cx="3944783" cy="1722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14" name="Équation" r:id="rId7" imgW="2705040" imgH="1180800" progId="Equation.3">
                  <p:embed/>
                </p:oleObj>
              </mc:Choice>
              <mc:Fallback>
                <p:oleObj name="Équation" r:id="rId7" imgW="2705040" imgH="118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638" y="4889460"/>
                        <a:ext cx="3944783" cy="17223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29"/>
          <p:cNvSpPr txBox="1">
            <a:spLocks noChangeArrowheads="1"/>
          </p:cNvSpPr>
          <p:nvPr/>
        </p:nvSpPr>
        <p:spPr bwMode="auto">
          <a:xfrm>
            <a:off x="1524000" y="5550590"/>
            <a:ext cx="22795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Threshold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function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:</a:t>
            </a:r>
            <a:endParaRPr lang="fr-FR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90800" y="1054253"/>
            <a:ext cx="4060660" cy="16318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98"/>
          <p:cNvSpPr>
            <a:spLocks noChangeArrowheads="1"/>
          </p:cNvSpPr>
          <p:nvPr/>
        </p:nvSpPr>
        <p:spPr bwMode="auto">
          <a:xfrm>
            <a:off x="0" y="285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330422"/>
              </p:ext>
            </p:extLst>
          </p:nvPr>
        </p:nvGraphicFramePr>
        <p:xfrm>
          <a:off x="343781" y="3552837"/>
          <a:ext cx="4373381" cy="71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15" name="Équation" r:id="rId9" imgW="3479760" imgH="571320" progId="Equation.3">
                  <p:embed/>
                </p:oleObj>
              </mc:Choice>
              <mc:Fallback>
                <p:oleObj name="Équation" r:id="rId9" imgW="3479760" imgH="571320" progId="Equation.3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781" y="3552837"/>
                        <a:ext cx="4373381" cy="718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00"/>
          <p:cNvSpPr>
            <a:spLocks noChangeArrowheads="1"/>
          </p:cNvSpPr>
          <p:nvPr/>
        </p:nvSpPr>
        <p:spPr bwMode="auto">
          <a:xfrm>
            <a:off x="-13406" y="18713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30971"/>
              </p:ext>
            </p:extLst>
          </p:nvPr>
        </p:nvGraphicFramePr>
        <p:xfrm>
          <a:off x="1314614" y="4377872"/>
          <a:ext cx="2698369" cy="63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16" name="Équation" r:id="rId11" imgW="2095200" imgH="495000" progId="Equation.3">
                  <p:embed/>
                </p:oleObj>
              </mc:Choice>
              <mc:Fallback>
                <p:oleObj name="Équation" r:id="rId11" imgW="2095200" imgH="495000" progId="Equation.3">
                  <p:embed/>
                  <p:pic>
                    <p:nvPicPr>
                      <p:cNvPr id="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614" y="4377872"/>
                        <a:ext cx="2698369" cy="637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0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480068"/>
              </p:ext>
            </p:extLst>
          </p:nvPr>
        </p:nvGraphicFramePr>
        <p:xfrm>
          <a:off x="4939308" y="3773488"/>
          <a:ext cx="1731367" cy="49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17" name="Équation" r:id="rId13" imgW="1536480" imgH="444240" progId="Equation.3">
                  <p:embed/>
                </p:oleObj>
              </mc:Choice>
              <mc:Fallback>
                <p:oleObj name="Équation" r:id="rId13" imgW="1536480" imgH="444240" progId="Equation.3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308" y="3773488"/>
                        <a:ext cx="1731367" cy="4982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0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19" name="Obje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10926"/>
              </p:ext>
            </p:extLst>
          </p:nvPr>
        </p:nvGraphicFramePr>
        <p:xfrm>
          <a:off x="4979987" y="4469835"/>
          <a:ext cx="1650008" cy="313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18" name="Équation" r:id="rId15" imgW="1269720" imgH="241200" progId="Equation.3">
                  <p:embed/>
                </p:oleObj>
              </mc:Choice>
              <mc:Fallback>
                <p:oleObj name="Équation" r:id="rId15" imgW="1269720" imgH="24120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987" y="4469835"/>
                        <a:ext cx="1650008" cy="3135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0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NASGRO: </a:t>
            </a:r>
            <a:r>
              <a:rPr lang="fr-FR" dirty="0" err="1" smtClean="0"/>
              <a:t>closure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82610"/>
              </p:ext>
            </p:extLst>
          </p:nvPr>
        </p:nvGraphicFramePr>
        <p:xfrm>
          <a:off x="1937982" y="1305524"/>
          <a:ext cx="4965700" cy="5050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3" name="KGPlot" r:id="rId3" imgW="4444920" imgH="4521240" progId="KGraph_Plot">
                  <p:embed/>
                </p:oleObj>
              </mc:Choice>
              <mc:Fallback>
                <p:oleObj name="KGPlot" r:id="rId3" imgW="4444920" imgH="452124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7982" y="1305524"/>
                        <a:ext cx="4965700" cy="5050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65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NASGRO: </a:t>
            </a:r>
            <a:r>
              <a:rPr lang="fr-FR" dirty="0" err="1" smtClean="0"/>
              <a:t>Threshold</a:t>
            </a:r>
            <a:endParaRPr lang="fr-FR" dirty="0" smtClean="0"/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4768091" y="2087516"/>
            <a:ext cx="153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2024 T351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508442"/>
              </p:ext>
            </p:extLst>
          </p:nvPr>
        </p:nvGraphicFramePr>
        <p:xfrm>
          <a:off x="809861" y="959868"/>
          <a:ext cx="7520241" cy="5563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7" name="KGPlot" r:id="rId3" imgW="4419360" imgH="4457520" progId="KGraph_Plot">
                  <p:embed/>
                </p:oleObj>
              </mc:Choice>
              <mc:Fallback>
                <p:oleObj name="KGPlot" r:id="rId3" imgW="4419360" imgH="445752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861" y="959868"/>
                        <a:ext cx="7520241" cy="5563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029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NASGRO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509383"/>
              </p:ext>
            </p:extLst>
          </p:nvPr>
        </p:nvGraphicFramePr>
        <p:xfrm>
          <a:off x="1424295" y="864647"/>
          <a:ext cx="5617949" cy="5491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3" name="KGPlot" r:id="rId3" imgW="4521240" imgH="4419360" progId="KGraph_Plot">
                  <p:embed/>
                </p:oleObj>
              </mc:Choice>
              <mc:Fallback>
                <p:oleObj name="KGPlot" r:id="rId3" imgW="4521240" imgH="441936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4295" y="864647"/>
                        <a:ext cx="5617949" cy="5491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777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 of </a:t>
            </a:r>
            <a:r>
              <a:rPr lang="fr-FR" dirty="0" err="1" smtClean="0"/>
              <a:t>error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76316"/>
              </p:ext>
            </p:extLst>
          </p:nvPr>
        </p:nvGraphicFramePr>
        <p:xfrm>
          <a:off x="745588" y="827985"/>
          <a:ext cx="7339008" cy="566715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477107"/>
                <a:gridCol w="1758462"/>
                <a:gridCol w="2658794"/>
                <a:gridCol w="1444645"/>
              </a:tblGrid>
              <a:tr h="57719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 err="1">
                          <a:solidFill>
                            <a:schemeClr val="tx1"/>
                          </a:solidFill>
                          <a:effectLst/>
                        </a:rPr>
                        <a:t>Error</a:t>
                      </a:r>
                      <a:endParaRPr lang="fr-FR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>
                    <a:gradFill flip="none" rotWithShape="1"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  <a:endParaRPr lang="fr-FR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>
                    <a:gradFill flip="none" rotWithShape="1"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effectLst/>
                        </a:rPr>
                        <a:t>Comment</a:t>
                      </a:r>
                      <a:endParaRPr lang="fr-FR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>
                    <a:gradFill flip="none" rotWithShape="1"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Factor on predicted fatigue life</a:t>
                      </a:r>
                      <a:endParaRPr lang="fr-FR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>
                    <a:gradFill flip="none" rotWithShape="1"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363631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LEFM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Intrinsic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Limitations 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Small error for small cracks or small components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1.1 - 2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Input data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r>
                        <a:rPr lang="fr-FR" sz="1000" b="1" baseline="-25000" dirty="0" err="1">
                          <a:solidFill>
                            <a:schemeClr val="tx1"/>
                          </a:solidFill>
                          <a:effectLst/>
                        </a:rPr>
                        <a:t>Ic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or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K</a:t>
                      </a:r>
                      <a:r>
                        <a:rPr lang="fr-FR" sz="1000" b="1" baseline="-25000" dirty="0" err="1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ou autre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Error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on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fr-FR" sz="1000" b="1" baseline="-25000" dirty="0" err="1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1.1-1.2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da/dN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Natural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scatter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1.1-1.5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Environment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Weight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average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1-2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Crack growth equation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Adjustment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543466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Assumptions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Crack growth direction (ex. LT vs SL)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Use of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erroneous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data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1-2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Initial flaw size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Strong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influence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1-3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Shape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Surface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flaws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1-2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Stress Intensity Factor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Loads/Stresses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Measurements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1-1.5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Analysis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1-1.5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Load History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Sequence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Random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or semi-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random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Truncation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Inadequate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truncation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1.1-1.3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Retardation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Small if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well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calibrated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1.1-1.3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Stress state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If not taken into account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1.1-1.5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  <a:tr h="271732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>
                          <a:solidFill>
                            <a:schemeClr val="tx1"/>
                          </a:solidFill>
                          <a:effectLst/>
                        </a:rPr>
                        <a:t>Yield strength</a:t>
                      </a:r>
                      <a:endParaRPr lang="fr-FR" sz="1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For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example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10%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too</a:t>
                      </a: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b="1" dirty="0" err="1">
                          <a:solidFill>
                            <a:schemeClr val="tx1"/>
                          </a:solidFill>
                          <a:effectLst/>
                        </a:rPr>
                        <a:t>low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dirty="0">
                          <a:solidFill>
                            <a:schemeClr val="tx1"/>
                          </a:solidFill>
                          <a:effectLst/>
                        </a:rPr>
                        <a:t>1.5-2.0</a:t>
                      </a:r>
                      <a:endParaRPr lang="fr-FR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3002" marR="3300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2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: crack </a:t>
            </a:r>
            <a:r>
              <a:rPr lang="fr-FR" dirty="0" err="1" smtClean="0"/>
              <a:t>growth</a:t>
            </a:r>
            <a:r>
              <a:rPr lang="fr-FR" dirty="0" smtClean="0"/>
              <a:t> in a </a:t>
            </a:r>
            <a:r>
              <a:rPr lang="fr-FR" dirty="0" err="1" smtClean="0"/>
              <a:t>lug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Picture 3" descr="cha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6" y="859131"/>
            <a:ext cx="4586287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220394" y="1215611"/>
            <a:ext cx="4617988" cy="258532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Procedure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Consider an initial default size </a:t>
            </a: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a</a:t>
            </a:r>
            <a:r>
              <a:rPr lang="en-US" sz="1800" b="0" baseline="-25000" dirty="0" err="1">
                <a:solidFill>
                  <a:schemeClr val="tx1"/>
                </a:solidFill>
                <a:latin typeface="+mn-lt"/>
              </a:rPr>
              <a:t>i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Determine the </a:t>
            </a:r>
            <a:r>
              <a:rPr lang="en-US" sz="18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</a:t>
            </a:r>
            <a:r>
              <a:rPr lang="en-US" sz="1800" b="0" dirty="0" smtClean="0">
                <a:solidFill>
                  <a:schemeClr val="tx1"/>
                </a:solidFill>
                <a:latin typeface="+mn-lt"/>
              </a:rPr>
              <a:t>K 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in the screed for a = </a:t>
            </a: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a</a:t>
            </a:r>
            <a:r>
              <a:rPr lang="en-US" sz="1800" b="0" baseline="-25000" dirty="0" err="1">
                <a:solidFill>
                  <a:schemeClr val="tx1"/>
                </a:solidFill>
                <a:latin typeface="+mn-lt"/>
              </a:rPr>
              <a:t>i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For this value read the corresponding </a:t>
            </a:r>
            <a:r>
              <a:rPr lang="en-US" sz="1800" b="0" dirty="0" smtClean="0">
                <a:solidFill>
                  <a:schemeClr val="tx1"/>
                </a:solidFill>
                <a:latin typeface="+mn-lt"/>
              </a:rPr>
              <a:t>crack growth rate;</a:t>
            </a:r>
            <a:endParaRPr lang="en-US" sz="1800" b="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 smtClean="0">
                <a:solidFill>
                  <a:schemeClr val="tx1"/>
                </a:solidFill>
                <a:latin typeface="+mn-lt"/>
              </a:rPr>
              <a:t>Report the growth rate on the 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 da / dN = f (a</a:t>
            </a:r>
            <a:r>
              <a:rPr lang="en-US" sz="1800" b="0" dirty="0" smtClean="0">
                <a:solidFill>
                  <a:schemeClr val="tx1"/>
                </a:solidFill>
                <a:latin typeface="+mn-lt"/>
              </a:rPr>
              <a:t>)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 smtClean="0">
                <a:solidFill>
                  <a:schemeClr val="tx1"/>
                </a:solidFill>
                <a:latin typeface="+mn-lt"/>
              </a:rPr>
              <a:t>The curve da / dN = f (a) must be integrated to obtain a = f (N)</a:t>
            </a:r>
            <a:endParaRPr lang="fr-FR" sz="1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5" descr="pred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3955257"/>
            <a:ext cx="40640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2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2: </a:t>
            </a:r>
            <a:r>
              <a:rPr lang="fr-FR" dirty="0" err="1" smtClean="0"/>
              <a:t>stiffened</a:t>
            </a:r>
            <a:r>
              <a:rPr lang="fr-FR" dirty="0" smtClean="0"/>
              <a:t> panel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Picture 3" descr="pann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7" y="1179708"/>
            <a:ext cx="8095616" cy="499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67287" y="5799821"/>
            <a:ext cx="41781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fr-FR" sz="1800" dirty="0">
                <a:solidFill>
                  <a:schemeClr val="tx1"/>
                </a:solidFill>
                <a:latin typeface="+mn-lt"/>
              </a:rPr>
              <a:t>2024 T3, R=0.1</a:t>
            </a:r>
          </a:p>
          <a:p>
            <a:pPr algn="l"/>
            <a:r>
              <a:rPr lang="fr-FR" sz="1800" dirty="0" smtClean="0">
                <a:solidFill>
                  <a:schemeClr val="tx1"/>
                </a:solidFill>
                <a:latin typeface="+mn-lt"/>
              </a:rPr>
              <a:t>Crack </a:t>
            </a:r>
            <a:r>
              <a:rPr lang="fr-FR" sz="1800" dirty="0" err="1" smtClean="0">
                <a:solidFill>
                  <a:schemeClr val="tx1"/>
                </a:solidFill>
                <a:latin typeface="+mn-lt"/>
              </a:rPr>
              <a:t>initiated</a:t>
            </a:r>
            <a:r>
              <a:rPr lang="fr-FR" sz="1800" dirty="0" smtClean="0">
                <a:solidFill>
                  <a:schemeClr val="tx1"/>
                </a:solidFill>
                <a:latin typeface="+mn-lt"/>
              </a:rPr>
              <a:t> in the central </a:t>
            </a:r>
            <a:r>
              <a:rPr lang="fr-FR" sz="1800" dirty="0" err="1" smtClean="0">
                <a:solidFill>
                  <a:schemeClr val="tx1"/>
                </a:solidFill>
                <a:latin typeface="+mn-lt"/>
              </a:rPr>
              <a:t>bay</a:t>
            </a:r>
            <a:endParaRPr lang="fr-FR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52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Damage </a:t>
            </a:r>
            <a:r>
              <a:rPr lang="fr-FR" dirty="0" err="1" smtClean="0"/>
              <a:t>Tolerance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Variable amplitude </a:t>
            </a:r>
            <a:r>
              <a:rPr lang="fr-FR" dirty="0" err="1" smtClean="0"/>
              <a:t>loading</a:t>
            </a:r>
            <a:r>
              <a:rPr lang="fr-FR" dirty="0" smtClean="0"/>
              <a:t> - Retardation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8657010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Load</a:t>
            </a:r>
            <a:r>
              <a:rPr lang="fr-FR" dirty="0" smtClean="0"/>
              <a:t> </a:t>
            </a:r>
            <a:r>
              <a:rPr lang="fr-FR" dirty="0" err="1" smtClean="0"/>
              <a:t>spectrum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a flight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Picture 3" descr="v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90" y="1150938"/>
            <a:ext cx="3766088" cy="535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63311"/>
            <a:ext cx="47244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64A2D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95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>
                <a:latin typeface="+mn-lt"/>
              </a:rPr>
              <a:t>Standard Design</a:t>
            </a:r>
            <a:endParaRPr lang="fr-FR" dirty="0">
              <a:latin typeface="+mn-lt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28430" y="1437670"/>
            <a:ext cx="457701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Simplified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Wöhler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curve</a:t>
            </a:r>
            <a:endParaRPr lang="fr-FR" sz="2400" b="0" dirty="0" smtClean="0">
              <a:solidFill>
                <a:schemeClr val="tx1"/>
              </a:solidFill>
              <a:latin typeface="+mn-lt"/>
            </a:endParaRPr>
          </a:p>
          <a:p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Reference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loading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R=0.1</a:t>
            </a:r>
            <a:endParaRPr lang="fr-FR" sz="2400" b="0" dirty="0">
              <a:solidFill>
                <a:schemeClr val="tx1"/>
              </a:solidFill>
              <a:latin typeface="+mn-lt"/>
            </a:endParaRPr>
          </a:p>
          <a:p>
            <a:r>
              <a:rPr lang="fr-FR" sz="2400" b="0" dirty="0">
                <a:solidFill>
                  <a:schemeClr val="tx1"/>
                </a:solidFill>
                <a:latin typeface="+mn-lt"/>
              </a:rPr>
              <a:t>Fatigue </a:t>
            </a:r>
            <a:r>
              <a:rPr lang="fr-FR" sz="2400" b="0" dirty="0" err="1">
                <a:solidFill>
                  <a:schemeClr val="tx1"/>
                </a:solidFill>
                <a:latin typeface="+mn-lt"/>
              </a:rPr>
              <a:t>Quality</a:t>
            </a:r>
            <a:r>
              <a:rPr lang="fr-FR" sz="2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Index (</a:t>
            </a:r>
            <a:r>
              <a:rPr lang="fr-FR" sz="2400" b="0" dirty="0">
                <a:solidFill>
                  <a:schemeClr val="tx1"/>
                </a:solidFill>
                <a:latin typeface="+mn-lt"/>
              </a:rPr>
              <a:t>IQF):</a:t>
            </a:r>
          </a:p>
          <a:p>
            <a:r>
              <a:rPr lang="fr-FR" sz="2400" b="0" dirty="0" err="1">
                <a:solidFill>
                  <a:schemeClr val="tx1"/>
                </a:solidFill>
                <a:latin typeface="+mn-lt"/>
              </a:rPr>
              <a:t>S</a:t>
            </a:r>
            <a:r>
              <a:rPr lang="fr-FR" sz="2400" b="0" baseline="-25000" dirty="0" err="1">
                <a:solidFill>
                  <a:schemeClr val="tx1"/>
                </a:solidFill>
                <a:latin typeface="+mn-lt"/>
              </a:rPr>
              <a:t>max</a:t>
            </a:r>
            <a:r>
              <a:rPr lang="fr-FR" sz="2400" b="0" dirty="0">
                <a:solidFill>
                  <a:schemeClr val="tx1"/>
                </a:solidFill>
                <a:latin typeface="+mn-lt"/>
              </a:rPr>
              <a:t> (R=0.1)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at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>
                <a:solidFill>
                  <a:schemeClr val="tx1"/>
                </a:solidFill>
                <a:latin typeface="+mn-lt"/>
              </a:rPr>
              <a:t>10</a:t>
            </a:r>
            <a:r>
              <a:rPr lang="fr-FR" sz="2400" b="0" baseline="30000" dirty="0">
                <a:solidFill>
                  <a:schemeClr val="tx1"/>
                </a:solidFill>
                <a:latin typeface="+mn-lt"/>
              </a:rPr>
              <a:t>5</a:t>
            </a:r>
            <a:r>
              <a:rPr lang="fr-FR" sz="2400" b="0" dirty="0">
                <a:solidFill>
                  <a:schemeClr val="tx1"/>
                </a:solidFill>
                <a:latin typeface="+mn-lt"/>
              </a:rPr>
              <a:t> cycles</a:t>
            </a: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400050" y="1739900"/>
            <a:ext cx="5300663" cy="4267200"/>
            <a:chOff x="252" y="1096"/>
            <a:chExt cx="3339" cy="268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52" y="1096"/>
              <a:ext cx="3339" cy="2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52" y="3664"/>
              <a:ext cx="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808" y="1398"/>
              <a:ext cx="16" cy="20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775" y="1318"/>
              <a:ext cx="82" cy="82"/>
            </a:xfrm>
            <a:custGeom>
              <a:avLst/>
              <a:gdLst>
                <a:gd name="T0" fmla="*/ 82 w 82"/>
                <a:gd name="T1" fmla="*/ 82 h 82"/>
                <a:gd name="T2" fmla="*/ 41 w 82"/>
                <a:gd name="T3" fmla="*/ 0 h 82"/>
                <a:gd name="T4" fmla="*/ 0 w 82"/>
                <a:gd name="T5" fmla="*/ 82 h 82"/>
                <a:gd name="T6" fmla="*/ 82 w 82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82">
                  <a:moveTo>
                    <a:pt x="82" y="82"/>
                  </a:moveTo>
                  <a:lnTo>
                    <a:pt x="41" y="0"/>
                  </a:lnTo>
                  <a:lnTo>
                    <a:pt x="0" y="82"/>
                  </a:lnTo>
                  <a:lnTo>
                    <a:pt x="82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816" y="3462"/>
              <a:ext cx="265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470" y="3430"/>
              <a:ext cx="81" cy="82"/>
            </a:xfrm>
            <a:custGeom>
              <a:avLst/>
              <a:gdLst>
                <a:gd name="T0" fmla="*/ 0 w 81"/>
                <a:gd name="T1" fmla="*/ 82 h 82"/>
                <a:gd name="T2" fmla="*/ 81 w 81"/>
                <a:gd name="T3" fmla="*/ 40 h 82"/>
                <a:gd name="T4" fmla="*/ 0 w 81"/>
                <a:gd name="T5" fmla="*/ 0 h 82"/>
                <a:gd name="T6" fmla="*/ 0 w 81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2">
                  <a:moveTo>
                    <a:pt x="0" y="82"/>
                  </a:moveTo>
                  <a:lnTo>
                    <a:pt x="81" y="40"/>
                  </a:lnTo>
                  <a:lnTo>
                    <a:pt x="0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08" y="1398"/>
              <a:ext cx="16" cy="20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775" y="1318"/>
              <a:ext cx="82" cy="82"/>
            </a:xfrm>
            <a:custGeom>
              <a:avLst/>
              <a:gdLst>
                <a:gd name="T0" fmla="*/ 82 w 82"/>
                <a:gd name="T1" fmla="*/ 82 h 82"/>
                <a:gd name="T2" fmla="*/ 41 w 82"/>
                <a:gd name="T3" fmla="*/ 0 h 82"/>
                <a:gd name="T4" fmla="*/ 0 w 82"/>
                <a:gd name="T5" fmla="*/ 82 h 82"/>
                <a:gd name="T6" fmla="*/ 82 w 82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82">
                  <a:moveTo>
                    <a:pt x="82" y="82"/>
                  </a:moveTo>
                  <a:lnTo>
                    <a:pt x="41" y="0"/>
                  </a:lnTo>
                  <a:lnTo>
                    <a:pt x="0" y="82"/>
                  </a:lnTo>
                  <a:lnTo>
                    <a:pt x="82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816" y="3462"/>
              <a:ext cx="2656" cy="1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470" y="3430"/>
              <a:ext cx="81" cy="82"/>
            </a:xfrm>
            <a:custGeom>
              <a:avLst/>
              <a:gdLst>
                <a:gd name="T0" fmla="*/ 0 w 81"/>
                <a:gd name="T1" fmla="*/ 82 h 82"/>
                <a:gd name="T2" fmla="*/ 81 w 81"/>
                <a:gd name="T3" fmla="*/ 40 h 82"/>
                <a:gd name="T4" fmla="*/ 0 w 81"/>
                <a:gd name="T5" fmla="*/ 0 h 82"/>
                <a:gd name="T6" fmla="*/ 0 w 81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2">
                  <a:moveTo>
                    <a:pt x="0" y="82"/>
                  </a:moveTo>
                  <a:lnTo>
                    <a:pt x="81" y="40"/>
                  </a:lnTo>
                  <a:lnTo>
                    <a:pt x="0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785" y="1531"/>
              <a:ext cx="1086" cy="1725"/>
            </a:xfrm>
            <a:custGeom>
              <a:avLst/>
              <a:gdLst>
                <a:gd name="T0" fmla="*/ 13 w 1086"/>
                <a:gd name="T1" fmla="*/ 0 h 1725"/>
                <a:gd name="T2" fmla="*/ 0 w 1086"/>
                <a:gd name="T3" fmla="*/ 8 h 1725"/>
                <a:gd name="T4" fmla="*/ 1073 w 1086"/>
                <a:gd name="T5" fmla="*/ 1725 h 1725"/>
                <a:gd name="T6" fmla="*/ 1086 w 1086"/>
                <a:gd name="T7" fmla="*/ 1717 h 1725"/>
                <a:gd name="T8" fmla="*/ 13 w 1086"/>
                <a:gd name="T9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725">
                  <a:moveTo>
                    <a:pt x="13" y="0"/>
                  </a:moveTo>
                  <a:lnTo>
                    <a:pt x="0" y="8"/>
                  </a:lnTo>
                  <a:lnTo>
                    <a:pt x="1073" y="1725"/>
                  </a:lnTo>
                  <a:lnTo>
                    <a:pt x="1086" y="17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483" y="1536"/>
              <a:ext cx="1086" cy="1725"/>
            </a:xfrm>
            <a:custGeom>
              <a:avLst/>
              <a:gdLst>
                <a:gd name="T0" fmla="*/ 13 w 1086"/>
                <a:gd name="T1" fmla="*/ 0 h 1725"/>
                <a:gd name="T2" fmla="*/ 0 w 1086"/>
                <a:gd name="T3" fmla="*/ 8 h 1725"/>
                <a:gd name="T4" fmla="*/ 1073 w 1086"/>
                <a:gd name="T5" fmla="*/ 1725 h 1725"/>
                <a:gd name="T6" fmla="*/ 1086 w 1086"/>
                <a:gd name="T7" fmla="*/ 1717 h 1725"/>
                <a:gd name="T8" fmla="*/ 13 w 1086"/>
                <a:gd name="T9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1725">
                  <a:moveTo>
                    <a:pt x="13" y="0"/>
                  </a:moveTo>
                  <a:lnTo>
                    <a:pt x="0" y="8"/>
                  </a:lnTo>
                  <a:lnTo>
                    <a:pt x="1073" y="1725"/>
                  </a:lnTo>
                  <a:lnTo>
                    <a:pt x="1086" y="171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230" y="3242"/>
              <a:ext cx="343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2281" y="3274"/>
              <a:ext cx="309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R=0,1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816" y="1809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1 h 5"/>
                <a:gd name="T4" fmla="*/ 1 w 26"/>
                <a:gd name="T5" fmla="*/ 2 h 5"/>
                <a:gd name="T6" fmla="*/ 0 w 26"/>
                <a:gd name="T7" fmla="*/ 3 h 5"/>
                <a:gd name="T8" fmla="*/ 0 w 26"/>
                <a:gd name="T9" fmla="*/ 3 h 5"/>
                <a:gd name="T10" fmla="*/ 1 w 26"/>
                <a:gd name="T11" fmla="*/ 3 h 5"/>
                <a:gd name="T12" fmla="*/ 1 w 26"/>
                <a:gd name="T13" fmla="*/ 4 h 5"/>
                <a:gd name="T14" fmla="*/ 2 w 26"/>
                <a:gd name="T15" fmla="*/ 5 h 5"/>
                <a:gd name="T16" fmla="*/ 3 w 26"/>
                <a:gd name="T17" fmla="*/ 5 h 5"/>
                <a:gd name="T18" fmla="*/ 23 w 26"/>
                <a:gd name="T19" fmla="*/ 5 h 5"/>
                <a:gd name="T20" fmla="*/ 24 w 26"/>
                <a:gd name="T21" fmla="*/ 4 h 5"/>
                <a:gd name="T22" fmla="*/ 25 w 26"/>
                <a:gd name="T23" fmla="*/ 3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1 h 5"/>
                <a:gd name="T30" fmla="*/ 24 w 26"/>
                <a:gd name="T31" fmla="*/ 0 h 5"/>
                <a:gd name="T32" fmla="*/ 23 w 26"/>
                <a:gd name="T33" fmla="*/ 0 h 5"/>
                <a:gd name="T34" fmla="*/ 22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852" y="1809"/>
              <a:ext cx="27" cy="5"/>
            </a:xfrm>
            <a:custGeom>
              <a:avLst/>
              <a:gdLst>
                <a:gd name="T0" fmla="*/ 2 w 27"/>
                <a:gd name="T1" fmla="*/ 0 h 5"/>
                <a:gd name="T2" fmla="*/ 1 w 27"/>
                <a:gd name="T3" fmla="*/ 0 h 5"/>
                <a:gd name="T4" fmla="*/ 0 w 27"/>
                <a:gd name="T5" fmla="*/ 1 h 5"/>
                <a:gd name="T6" fmla="*/ 0 w 27"/>
                <a:gd name="T7" fmla="*/ 2 h 5"/>
                <a:gd name="T8" fmla="*/ 0 w 27"/>
                <a:gd name="T9" fmla="*/ 3 h 5"/>
                <a:gd name="T10" fmla="*/ 0 w 27"/>
                <a:gd name="T11" fmla="*/ 3 h 5"/>
                <a:gd name="T12" fmla="*/ 1 w 27"/>
                <a:gd name="T13" fmla="*/ 4 h 5"/>
                <a:gd name="T14" fmla="*/ 2 w 27"/>
                <a:gd name="T15" fmla="*/ 5 h 5"/>
                <a:gd name="T16" fmla="*/ 3 w 27"/>
                <a:gd name="T17" fmla="*/ 5 h 5"/>
                <a:gd name="T18" fmla="*/ 24 w 27"/>
                <a:gd name="T19" fmla="*/ 5 h 5"/>
                <a:gd name="T20" fmla="*/ 25 w 27"/>
                <a:gd name="T21" fmla="*/ 4 h 5"/>
                <a:gd name="T22" fmla="*/ 26 w 27"/>
                <a:gd name="T23" fmla="*/ 3 h 5"/>
                <a:gd name="T24" fmla="*/ 27 w 27"/>
                <a:gd name="T25" fmla="*/ 3 h 5"/>
                <a:gd name="T26" fmla="*/ 27 w 27"/>
                <a:gd name="T27" fmla="*/ 2 h 5"/>
                <a:gd name="T28" fmla="*/ 26 w 27"/>
                <a:gd name="T29" fmla="*/ 1 h 5"/>
                <a:gd name="T30" fmla="*/ 25 w 27"/>
                <a:gd name="T31" fmla="*/ 0 h 5"/>
                <a:gd name="T32" fmla="*/ 24 w 27"/>
                <a:gd name="T33" fmla="*/ 0 h 5"/>
                <a:gd name="T34" fmla="*/ 23 w 27"/>
                <a:gd name="T35" fmla="*/ 0 h 5"/>
                <a:gd name="T36" fmla="*/ 2 w 2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889" y="1808"/>
              <a:ext cx="27" cy="5"/>
            </a:xfrm>
            <a:custGeom>
              <a:avLst/>
              <a:gdLst>
                <a:gd name="T0" fmla="*/ 2 w 27"/>
                <a:gd name="T1" fmla="*/ 0 h 5"/>
                <a:gd name="T2" fmla="*/ 1 w 27"/>
                <a:gd name="T3" fmla="*/ 1 h 5"/>
                <a:gd name="T4" fmla="*/ 0 w 27"/>
                <a:gd name="T5" fmla="*/ 2 h 5"/>
                <a:gd name="T6" fmla="*/ 0 w 27"/>
                <a:gd name="T7" fmla="*/ 3 h 5"/>
                <a:gd name="T8" fmla="*/ 0 w 27"/>
                <a:gd name="T9" fmla="*/ 4 h 5"/>
                <a:gd name="T10" fmla="*/ 0 w 27"/>
                <a:gd name="T11" fmla="*/ 4 h 5"/>
                <a:gd name="T12" fmla="*/ 1 w 27"/>
                <a:gd name="T13" fmla="*/ 5 h 5"/>
                <a:gd name="T14" fmla="*/ 2 w 27"/>
                <a:gd name="T15" fmla="*/ 5 h 5"/>
                <a:gd name="T16" fmla="*/ 3 w 27"/>
                <a:gd name="T17" fmla="*/ 5 h 5"/>
                <a:gd name="T18" fmla="*/ 24 w 27"/>
                <a:gd name="T19" fmla="*/ 5 h 5"/>
                <a:gd name="T20" fmla="*/ 25 w 27"/>
                <a:gd name="T21" fmla="*/ 5 h 5"/>
                <a:gd name="T22" fmla="*/ 26 w 27"/>
                <a:gd name="T23" fmla="*/ 4 h 5"/>
                <a:gd name="T24" fmla="*/ 27 w 27"/>
                <a:gd name="T25" fmla="*/ 4 h 5"/>
                <a:gd name="T26" fmla="*/ 27 w 27"/>
                <a:gd name="T27" fmla="*/ 3 h 5"/>
                <a:gd name="T28" fmla="*/ 26 w 27"/>
                <a:gd name="T29" fmla="*/ 2 h 5"/>
                <a:gd name="T30" fmla="*/ 25 w 27"/>
                <a:gd name="T31" fmla="*/ 1 h 5"/>
                <a:gd name="T32" fmla="*/ 24 w 27"/>
                <a:gd name="T33" fmla="*/ 0 h 5"/>
                <a:gd name="T34" fmla="*/ 23 w 27"/>
                <a:gd name="T35" fmla="*/ 0 h 5"/>
                <a:gd name="T36" fmla="*/ 2 w 2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926" y="1808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1 h 5"/>
                <a:gd name="T4" fmla="*/ 0 w 26"/>
                <a:gd name="T5" fmla="*/ 2 h 5"/>
                <a:gd name="T6" fmla="*/ 0 w 26"/>
                <a:gd name="T7" fmla="*/ 3 h 5"/>
                <a:gd name="T8" fmla="*/ 0 w 26"/>
                <a:gd name="T9" fmla="*/ 4 h 5"/>
                <a:gd name="T10" fmla="*/ 0 w 26"/>
                <a:gd name="T11" fmla="*/ 4 h 5"/>
                <a:gd name="T12" fmla="*/ 1 w 26"/>
                <a:gd name="T13" fmla="*/ 5 h 5"/>
                <a:gd name="T14" fmla="*/ 2 w 26"/>
                <a:gd name="T15" fmla="*/ 5 h 5"/>
                <a:gd name="T16" fmla="*/ 3 w 26"/>
                <a:gd name="T17" fmla="*/ 5 h 5"/>
                <a:gd name="T18" fmla="*/ 24 w 26"/>
                <a:gd name="T19" fmla="*/ 5 h 5"/>
                <a:gd name="T20" fmla="*/ 25 w 26"/>
                <a:gd name="T21" fmla="*/ 4 h 5"/>
                <a:gd name="T22" fmla="*/ 26 w 26"/>
                <a:gd name="T23" fmla="*/ 4 h 5"/>
                <a:gd name="T24" fmla="*/ 26 w 26"/>
                <a:gd name="T25" fmla="*/ 3 h 5"/>
                <a:gd name="T26" fmla="*/ 26 w 26"/>
                <a:gd name="T27" fmla="*/ 2 h 5"/>
                <a:gd name="T28" fmla="*/ 26 w 26"/>
                <a:gd name="T29" fmla="*/ 1 h 5"/>
                <a:gd name="T30" fmla="*/ 25 w 26"/>
                <a:gd name="T31" fmla="*/ 0 h 5"/>
                <a:gd name="T32" fmla="*/ 24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963" y="1808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0 h 5"/>
                <a:gd name="T4" fmla="*/ 0 w 26"/>
                <a:gd name="T5" fmla="*/ 1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4 h 5"/>
                <a:gd name="T12" fmla="*/ 1 w 26"/>
                <a:gd name="T13" fmla="*/ 4 h 5"/>
                <a:gd name="T14" fmla="*/ 2 w 26"/>
                <a:gd name="T15" fmla="*/ 5 h 5"/>
                <a:gd name="T16" fmla="*/ 3 w 26"/>
                <a:gd name="T17" fmla="*/ 5 h 5"/>
                <a:gd name="T18" fmla="*/ 24 w 26"/>
                <a:gd name="T19" fmla="*/ 5 h 5"/>
                <a:gd name="T20" fmla="*/ 24 w 26"/>
                <a:gd name="T21" fmla="*/ 4 h 5"/>
                <a:gd name="T22" fmla="*/ 25 w 26"/>
                <a:gd name="T23" fmla="*/ 4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1 h 5"/>
                <a:gd name="T30" fmla="*/ 24 w 26"/>
                <a:gd name="T31" fmla="*/ 0 h 5"/>
                <a:gd name="T32" fmla="*/ 24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1000" y="1807"/>
              <a:ext cx="26" cy="6"/>
            </a:xfrm>
            <a:custGeom>
              <a:avLst/>
              <a:gdLst>
                <a:gd name="T0" fmla="*/ 2 w 26"/>
                <a:gd name="T1" fmla="*/ 1 h 6"/>
                <a:gd name="T2" fmla="*/ 1 w 26"/>
                <a:gd name="T3" fmla="*/ 1 h 6"/>
                <a:gd name="T4" fmla="*/ 0 w 26"/>
                <a:gd name="T5" fmla="*/ 2 h 6"/>
                <a:gd name="T6" fmla="*/ 0 w 26"/>
                <a:gd name="T7" fmla="*/ 3 h 6"/>
                <a:gd name="T8" fmla="*/ 0 w 26"/>
                <a:gd name="T9" fmla="*/ 4 h 6"/>
                <a:gd name="T10" fmla="*/ 0 w 26"/>
                <a:gd name="T11" fmla="*/ 5 h 6"/>
                <a:gd name="T12" fmla="*/ 1 w 26"/>
                <a:gd name="T13" fmla="*/ 5 h 6"/>
                <a:gd name="T14" fmla="*/ 2 w 26"/>
                <a:gd name="T15" fmla="*/ 6 h 6"/>
                <a:gd name="T16" fmla="*/ 2 w 26"/>
                <a:gd name="T17" fmla="*/ 6 h 6"/>
                <a:gd name="T18" fmla="*/ 23 w 26"/>
                <a:gd name="T19" fmla="*/ 5 h 6"/>
                <a:gd name="T20" fmla="*/ 24 w 26"/>
                <a:gd name="T21" fmla="*/ 5 h 6"/>
                <a:gd name="T22" fmla="*/ 25 w 26"/>
                <a:gd name="T23" fmla="*/ 5 h 6"/>
                <a:gd name="T24" fmla="*/ 26 w 26"/>
                <a:gd name="T25" fmla="*/ 4 h 6"/>
                <a:gd name="T26" fmla="*/ 26 w 26"/>
                <a:gd name="T27" fmla="*/ 3 h 6"/>
                <a:gd name="T28" fmla="*/ 25 w 26"/>
                <a:gd name="T29" fmla="*/ 2 h 6"/>
                <a:gd name="T30" fmla="*/ 24 w 26"/>
                <a:gd name="T31" fmla="*/ 1 h 6"/>
                <a:gd name="T32" fmla="*/ 23 w 26"/>
                <a:gd name="T33" fmla="*/ 0 h 6"/>
                <a:gd name="T34" fmla="*/ 23 w 26"/>
                <a:gd name="T35" fmla="*/ 0 h 6"/>
                <a:gd name="T36" fmla="*/ 2 w 26"/>
                <a:gd name="T3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2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6"/>
                  </a:lnTo>
                  <a:lnTo>
                    <a:pt x="2" y="6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1037" y="1807"/>
              <a:ext cx="26" cy="5"/>
            </a:xfrm>
            <a:custGeom>
              <a:avLst/>
              <a:gdLst>
                <a:gd name="T0" fmla="*/ 1 w 26"/>
                <a:gd name="T1" fmla="*/ 0 h 5"/>
                <a:gd name="T2" fmla="*/ 0 w 26"/>
                <a:gd name="T3" fmla="*/ 1 h 5"/>
                <a:gd name="T4" fmla="*/ 0 w 26"/>
                <a:gd name="T5" fmla="*/ 2 h 5"/>
                <a:gd name="T6" fmla="*/ 0 w 26"/>
                <a:gd name="T7" fmla="*/ 3 h 5"/>
                <a:gd name="T8" fmla="*/ 0 w 26"/>
                <a:gd name="T9" fmla="*/ 4 h 5"/>
                <a:gd name="T10" fmla="*/ 0 w 26"/>
                <a:gd name="T11" fmla="*/ 5 h 5"/>
                <a:gd name="T12" fmla="*/ 0 w 26"/>
                <a:gd name="T13" fmla="*/ 5 h 5"/>
                <a:gd name="T14" fmla="*/ 1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5 h 5"/>
                <a:gd name="T22" fmla="*/ 25 w 26"/>
                <a:gd name="T23" fmla="*/ 5 h 5"/>
                <a:gd name="T24" fmla="*/ 26 w 26"/>
                <a:gd name="T25" fmla="*/ 4 h 5"/>
                <a:gd name="T26" fmla="*/ 26 w 26"/>
                <a:gd name="T27" fmla="*/ 3 h 5"/>
                <a:gd name="T28" fmla="*/ 25 w 26"/>
                <a:gd name="T29" fmla="*/ 2 h 5"/>
                <a:gd name="T30" fmla="*/ 24 w 26"/>
                <a:gd name="T31" fmla="*/ 1 h 5"/>
                <a:gd name="T32" fmla="*/ 23 w 26"/>
                <a:gd name="T33" fmla="*/ 0 h 5"/>
                <a:gd name="T34" fmla="*/ 22 w 26"/>
                <a:gd name="T35" fmla="*/ 0 h 5"/>
                <a:gd name="T36" fmla="*/ 1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1" y="0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1073" y="1807"/>
              <a:ext cx="27" cy="5"/>
            </a:xfrm>
            <a:custGeom>
              <a:avLst/>
              <a:gdLst>
                <a:gd name="T0" fmla="*/ 2 w 27"/>
                <a:gd name="T1" fmla="*/ 0 h 5"/>
                <a:gd name="T2" fmla="*/ 1 w 27"/>
                <a:gd name="T3" fmla="*/ 0 h 5"/>
                <a:gd name="T4" fmla="*/ 0 w 27"/>
                <a:gd name="T5" fmla="*/ 1 h 5"/>
                <a:gd name="T6" fmla="*/ 0 w 27"/>
                <a:gd name="T7" fmla="*/ 2 h 5"/>
                <a:gd name="T8" fmla="*/ 0 w 27"/>
                <a:gd name="T9" fmla="*/ 3 h 5"/>
                <a:gd name="T10" fmla="*/ 0 w 27"/>
                <a:gd name="T11" fmla="*/ 4 h 5"/>
                <a:gd name="T12" fmla="*/ 1 w 27"/>
                <a:gd name="T13" fmla="*/ 5 h 5"/>
                <a:gd name="T14" fmla="*/ 2 w 27"/>
                <a:gd name="T15" fmla="*/ 5 h 5"/>
                <a:gd name="T16" fmla="*/ 3 w 27"/>
                <a:gd name="T17" fmla="*/ 5 h 5"/>
                <a:gd name="T18" fmla="*/ 24 w 27"/>
                <a:gd name="T19" fmla="*/ 5 h 5"/>
                <a:gd name="T20" fmla="*/ 25 w 27"/>
                <a:gd name="T21" fmla="*/ 5 h 5"/>
                <a:gd name="T22" fmla="*/ 26 w 27"/>
                <a:gd name="T23" fmla="*/ 4 h 5"/>
                <a:gd name="T24" fmla="*/ 27 w 27"/>
                <a:gd name="T25" fmla="*/ 3 h 5"/>
                <a:gd name="T26" fmla="*/ 27 w 27"/>
                <a:gd name="T27" fmla="*/ 2 h 5"/>
                <a:gd name="T28" fmla="*/ 26 w 27"/>
                <a:gd name="T29" fmla="*/ 1 h 5"/>
                <a:gd name="T30" fmla="*/ 25 w 27"/>
                <a:gd name="T31" fmla="*/ 0 h 5"/>
                <a:gd name="T32" fmla="*/ 24 w 27"/>
                <a:gd name="T33" fmla="*/ 0 h 5"/>
                <a:gd name="T34" fmla="*/ 23 w 27"/>
                <a:gd name="T35" fmla="*/ 0 h 5"/>
                <a:gd name="T36" fmla="*/ 2 w 2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1110" y="1806"/>
              <a:ext cx="27" cy="6"/>
            </a:xfrm>
            <a:custGeom>
              <a:avLst/>
              <a:gdLst>
                <a:gd name="T0" fmla="*/ 2 w 27"/>
                <a:gd name="T1" fmla="*/ 1 h 6"/>
                <a:gd name="T2" fmla="*/ 1 w 27"/>
                <a:gd name="T3" fmla="*/ 1 h 6"/>
                <a:gd name="T4" fmla="*/ 0 w 27"/>
                <a:gd name="T5" fmla="*/ 2 h 6"/>
                <a:gd name="T6" fmla="*/ 0 w 27"/>
                <a:gd name="T7" fmla="*/ 3 h 6"/>
                <a:gd name="T8" fmla="*/ 0 w 27"/>
                <a:gd name="T9" fmla="*/ 4 h 6"/>
                <a:gd name="T10" fmla="*/ 0 w 27"/>
                <a:gd name="T11" fmla="*/ 5 h 6"/>
                <a:gd name="T12" fmla="*/ 1 w 27"/>
                <a:gd name="T13" fmla="*/ 6 h 6"/>
                <a:gd name="T14" fmla="*/ 2 w 27"/>
                <a:gd name="T15" fmla="*/ 6 h 6"/>
                <a:gd name="T16" fmla="*/ 3 w 27"/>
                <a:gd name="T17" fmla="*/ 6 h 6"/>
                <a:gd name="T18" fmla="*/ 24 w 27"/>
                <a:gd name="T19" fmla="*/ 6 h 6"/>
                <a:gd name="T20" fmla="*/ 25 w 27"/>
                <a:gd name="T21" fmla="*/ 6 h 6"/>
                <a:gd name="T22" fmla="*/ 26 w 27"/>
                <a:gd name="T23" fmla="*/ 5 h 6"/>
                <a:gd name="T24" fmla="*/ 27 w 27"/>
                <a:gd name="T25" fmla="*/ 4 h 6"/>
                <a:gd name="T26" fmla="*/ 27 w 27"/>
                <a:gd name="T27" fmla="*/ 3 h 6"/>
                <a:gd name="T28" fmla="*/ 26 w 27"/>
                <a:gd name="T29" fmla="*/ 2 h 6"/>
                <a:gd name="T30" fmla="*/ 25 w 27"/>
                <a:gd name="T31" fmla="*/ 1 h 6"/>
                <a:gd name="T32" fmla="*/ 24 w 27"/>
                <a:gd name="T33" fmla="*/ 0 h 6"/>
                <a:gd name="T34" fmla="*/ 23 w 27"/>
                <a:gd name="T35" fmla="*/ 0 h 6"/>
                <a:gd name="T36" fmla="*/ 2 w 27"/>
                <a:gd name="T3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6">
                  <a:moveTo>
                    <a:pt x="2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6"/>
                  </a:lnTo>
                  <a:lnTo>
                    <a:pt x="25" y="6"/>
                  </a:lnTo>
                  <a:lnTo>
                    <a:pt x="26" y="5"/>
                  </a:lnTo>
                  <a:lnTo>
                    <a:pt x="27" y="4"/>
                  </a:lnTo>
                  <a:lnTo>
                    <a:pt x="27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1147" y="1806"/>
              <a:ext cx="26" cy="6"/>
            </a:xfrm>
            <a:custGeom>
              <a:avLst/>
              <a:gdLst>
                <a:gd name="T0" fmla="*/ 2 w 26"/>
                <a:gd name="T1" fmla="*/ 0 h 6"/>
                <a:gd name="T2" fmla="*/ 1 w 26"/>
                <a:gd name="T3" fmla="*/ 1 h 6"/>
                <a:gd name="T4" fmla="*/ 0 w 26"/>
                <a:gd name="T5" fmla="*/ 2 h 6"/>
                <a:gd name="T6" fmla="*/ 0 w 26"/>
                <a:gd name="T7" fmla="*/ 3 h 6"/>
                <a:gd name="T8" fmla="*/ 0 w 26"/>
                <a:gd name="T9" fmla="*/ 4 h 6"/>
                <a:gd name="T10" fmla="*/ 0 w 26"/>
                <a:gd name="T11" fmla="*/ 5 h 6"/>
                <a:gd name="T12" fmla="*/ 1 w 26"/>
                <a:gd name="T13" fmla="*/ 6 h 6"/>
                <a:gd name="T14" fmla="*/ 2 w 26"/>
                <a:gd name="T15" fmla="*/ 6 h 6"/>
                <a:gd name="T16" fmla="*/ 3 w 26"/>
                <a:gd name="T17" fmla="*/ 6 h 6"/>
                <a:gd name="T18" fmla="*/ 24 w 26"/>
                <a:gd name="T19" fmla="*/ 6 h 6"/>
                <a:gd name="T20" fmla="*/ 25 w 26"/>
                <a:gd name="T21" fmla="*/ 6 h 6"/>
                <a:gd name="T22" fmla="*/ 25 w 26"/>
                <a:gd name="T23" fmla="*/ 5 h 6"/>
                <a:gd name="T24" fmla="*/ 26 w 26"/>
                <a:gd name="T25" fmla="*/ 4 h 6"/>
                <a:gd name="T26" fmla="*/ 26 w 26"/>
                <a:gd name="T27" fmla="*/ 3 h 6"/>
                <a:gd name="T28" fmla="*/ 25 w 26"/>
                <a:gd name="T29" fmla="*/ 2 h 6"/>
                <a:gd name="T30" fmla="*/ 25 w 26"/>
                <a:gd name="T31" fmla="*/ 1 h 6"/>
                <a:gd name="T32" fmla="*/ 24 w 26"/>
                <a:gd name="T33" fmla="*/ 0 h 6"/>
                <a:gd name="T34" fmla="*/ 23 w 26"/>
                <a:gd name="T35" fmla="*/ 0 h 6"/>
                <a:gd name="T36" fmla="*/ 2 w 2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6"/>
                  </a:lnTo>
                  <a:lnTo>
                    <a:pt x="25" y="6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184" y="1806"/>
              <a:ext cx="26" cy="6"/>
            </a:xfrm>
            <a:custGeom>
              <a:avLst/>
              <a:gdLst>
                <a:gd name="T0" fmla="*/ 2 w 26"/>
                <a:gd name="T1" fmla="*/ 0 h 6"/>
                <a:gd name="T2" fmla="*/ 1 w 26"/>
                <a:gd name="T3" fmla="*/ 1 h 6"/>
                <a:gd name="T4" fmla="*/ 0 w 26"/>
                <a:gd name="T5" fmla="*/ 2 h 6"/>
                <a:gd name="T6" fmla="*/ 0 w 26"/>
                <a:gd name="T7" fmla="*/ 3 h 6"/>
                <a:gd name="T8" fmla="*/ 0 w 26"/>
                <a:gd name="T9" fmla="*/ 4 h 6"/>
                <a:gd name="T10" fmla="*/ 0 w 26"/>
                <a:gd name="T11" fmla="*/ 5 h 6"/>
                <a:gd name="T12" fmla="*/ 1 w 26"/>
                <a:gd name="T13" fmla="*/ 6 h 6"/>
                <a:gd name="T14" fmla="*/ 2 w 26"/>
                <a:gd name="T15" fmla="*/ 6 h 6"/>
                <a:gd name="T16" fmla="*/ 2 w 26"/>
                <a:gd name="T17" fmla="*/ 6 h 6"/>
                <a:gd name="T18" fmla="*/ 24 w 26"/>
                <a:gd name="T19" fmla="*/ 6 h 6"/>
                <a:gd name="T20" fmla="*/ 24 w 26"/>
                <a:gd name="T21" fmla="*/ 5 h 6"/>
                <a:gd name="T22" fmla="*/ 25 w 26"/>
                <a:gd name="T23" fmla="*/ 4 h 6"/>
                <a:gd name="T24" fmla="*/ 26 w 26"/>
                <a:gd name="T25" fmla="*/ 3 h 6"/>
                <a:gd name="T26" fmla="*/ 26 w 26"/>
                <a:gd name="T27" fmla="*/ 2 h 6"/>
                <a:gd name="T28" fmla="*/ 25 w 26"/>
                <a:gd name="T29" fmla="*/ 1 h 6"/>
                <a:gd name="T30" fmla="*/ 24 w 26"/>
                <a:gd name="T31" fmla="*/ 0 h 6"/>
                <a:gd name="T32" fmla="*/ 24 w 26"/>
                <a:gd name="T33" fmla="*/ 0 h 6"/>
                <a:gd name="T34" fmla="*/ 23 w 26"/>
                <a:gd name="T35" fmla="*/ 0 h 6"/>
                <a:gd name="T36" fmla="*/ 2 w 2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4" y="6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221" y="1806"/>
              <a:ext cx="26" cy="6"/>
            </a:xfrm>
            <a:custGeom>
              <a:avLst/>
              <a:gdLst>
                <a:gd name="T0" fmla="*/ 1 w 26"/>
                <a:gd name="T1" fmla="*/ 0 h 6"/>
                <a:gd name="T2" fmla="*/ 1 w 26"/>
                <a:gd name="T3" fmla="*/ 0 h 6"/>
                <a:gd name="T4" fmla="*/ 0 w 26"/>
                <a:gd name="T5" fmla="*/ 1 h 6"/>
                <a:gd name="T6" fmla="*/ 0 w 26"/>
                <a:gd name="T7" fmla="*/ 2 h 6"/>
                <a:gd name="T8" fmla="*/ 0 w 26"/>
                <a:gd name="T9" fmla="*/ 3 h 6"/>
                <a:gd name="T10" fmla="*/ 0 w 26"/>
                <a:gd name="T11" fmla="*/ 4 h 6"/>
                <a:gd name="T12" fmla="*/ 1 w 26"/>
                <a:gd name="T13" fmla="*/ 5 h 6"/>
                <a:gd name="T14" fmla="*/ 1 w 26"/>
                <a:gd name="T15" fmla="*/ 6 h 6"/>
                <a:gd name="T16" fmla="*/ 2 w 26"/>
                <a:gd name="T17" fmla="*/ 6 h 6"/>
                <a:gd name="T18" fmla="*/ 23 w 26"/>
                <a:gd name="T19" fmla="*/ 6 h 6"/>
                <a:gd name="T20" fmla="*/ 24 w 26"/>
                <a:gd name="T21" fmla="*/ 5 h 6"/>
                <a:gd name="T22" fmla="*/ 25 w 26"/>
                <a:gd name="T23" fmla="*/ 4 h 6"/>
                <a:gd name="T24" fmla="*/ 26 w 26"/>
                <a:gd name="T25" fmla="*/ 3 h 6"/>
                <a:gd name="T26" fmla="*/ 26 w 26"/>
                <a:gd name="T27" fmla="*/ 2 h 6"/>
                <a:gd name="T28" fmla="*/ 25 w 26"/>
                <a:gd name="T29" fmla="*/ 1 h 6"/>
                <a:gd name="T30" fmla="*/ 24 w 26"/>
                <a:gd name="T31" fmla="*/ 0 h 6"/>
                <a:gd name="T32" fmla="*/ 23 w 26"/>
                <a:gd name="T33" fmla="*/ 0 h 6"/>
                <a:gd name="T34" fmla="*/ 22 w 26"/>
                <a:gd name="T35" fmla="*/ 0 h 6"/>
                <a:gd name="T36" fmla="*/ 1 w 2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23" y="6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1258" y="1805"/>
              <a:ext cx="26" cy="6"/>
            </a:xfrm>
            <a:custGeom>
              <a:avLst/>
              <a:gdLst>
                <a:gd name="T0" fmla="*/ 1 w 26"/>
                <a:gd name="T1" fmla="*/ 0 h 6"/>
                <a:gd name="T2" fmla="*/ 0 w 26"/>
                <a:gd name="T3" fmla="*/ 1 h 6"/>
                <a:gd name="T4" fmla="*/ 0 w 26"/>
                <a:gd name="T5" fmla="*/ 2 h 6"/>
                <a:gd name="T6" fmla="*/ 0 w 26"/>
                <a:gd name="T7" fmla="*/ 3 h 6"/>
                <a:gd name="T8" fmla="*/ 0 w 26"/>
                <a:gd name="T9" fmla="*/ 4 h 6"/>
                <a:gd name="T10" fmla="*/ 0 w 26"/>
                <a:gd name="T11" fmla="*/ 5 h 6"/>
                <a:gd name="T12" fmla="*/ 0 w 26"/>
                <a:gd name="T13" fmla="*/ 6 h 6"/>
                <a:gd name="T14" fmla="*/ 1 w 26"/>
                <a:gd name="T15" fmla="*/ 6 h 6"/>
                <a:gd name="T16" fmla="*/ 2 w 26"/>
                <a:gd name="T17" fmla="*/ 6 h 6"/>
                <a:gd name="T18" fmla="*/ 23 w 26"/>
                <a:gd name="T19" fmla="*/ 6 h 6"/>
                <a:gd name="T20" fmla="*/ 24 w 26"/>
                <a:gd name="T21" fmla="*/ 6 h 6"/>
                <a:gd name="T22" fmla="*/ 25 w 26"/>
                <a:gd name="T23" fmla="*/ 5 h 6"/>
                <a:gd name="T24" fmla="*/ 26 w 26"/>
                <a:gd name="T25" fmla="*/ 4 h 6"/>
                <a:gd name="T26" fmla="*/ 26 w 26"/>
                <a:gd name="T27" fmla="*/ 3 h 6"/>
                <a:gd name="T28" fmla="*/ 25 w 26"/>
                <a:gd name="T29" fmla="*/ 2 h 6"/>
                <a:gd name="T30" fmla="*/ 24 w 26"/>
                <a:gd name="T31" fmla="*/ 1 h 6"/>
                <a:gd name="T32" fmla="*/ 23 w 26"/>
                <a:gd name="T33" fmla="*/ 0 h 6"/>
                <a:gd name="T34" fmla="*/ 22 w 26"/>
                <a:gd name="T35" fmla="*/ 0 h 6"/>
                <a:gd name="T36" fmla="*/ 1 w 2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1" y="0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23" y="6"/>
                  </a:lnTo>
                  <a:lnTo>
                    <a:pt x="24" y="6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1294" y="1805"/>
              <a:ext cx="27" cy="6"/>
            </a:xfrm>
            <a:custGeom>
              <a:avLst/>
              <a:gdLst>
                <a:gd name="T0" fmla="*/ 2 w 27"/>
                <a:gd name="T1" fmla="*/ 0 h 6"/>
                <a:gd name="T2" fmla="*/ 1 w 27"/>
                <a:gd name="T3" fmla="*/ 1 h 6"/>
                <a:gd name="T4" fmla="*/ 0 w 27"/>
                <a:gd name="T5" fmla="*/ 2 h 6"/>
                <a:gd name="T6" fmla="*/ 0 w 27"/>
                <a:gd name="T7" fmla="*/ 3 h 6"/>
                <a:gd name="T8" fmla="*/ 0 w 27"/>
                <a:gd name="T9" fmla="*/ 4 h 6"/>
                <a:gd name="T10" fmla="*/ 0 w 27"/>
                <a:gd name="T11" fmla="*/ 5 h 6"/>
                <a:gd name="T12" fmla="*/ 1 w 27"/>
                <a:gd name="T13" fmla="*/ 6 h 6"/>
                <a:gd name="T14" fmla="*/ 2 w 27"/>
                <a:gd name="T15" fmla="*/ 6 h 6"/>
                <a:gd name="T16" fmla="*/ 3 w 27"/>
                <a:gd name="T17" fmla="*/ 6 h 6"/>
                <a:gd name="T18" fmla="*/ 24 w 27"/>
                <a:gd name="T19" fmla="*/ 6 h 6"/>
                <a:gd name="T20" fmla="*/ 25 w 27"/>
                <a:gd name="T21" fmla="*/ 5 h 6"/>
                <a:gd name="T22" fmla="*/ 26 w 27"/>
                <a:gd name="T23" fmla="*/ 4 h 6"/>
                <a:gd name="T24" fmla="*/ 27 w 27"/>
                <a:gd name="T25" fmla="*/ 3 h 6"/>
                <a:gd name="T26" fmla="*/ 27 w 27"/>
                <a:gd name="T27" fmla="*/ 2 h 6"/>
                <a:gd name="T28" fmla="*/ 26 w 27"/>
                <a:gd name="T29" fmla="*/ 1 h 6"/>
                <a:gd name="T30" fmla="*/ 25 w 27"/>
                <a:gd name="T31" fmla="*/ 0 h 6"/>
                <a:gd name="T32" fmla="*/ 24 w 27"/>
                <a:gd name="T33" fmla="*/ 0 h 6"/>
                <a:gd name="T34" fmla="*/ 23 w 27"/>
                <a:gd name="T35" fmla="*/ 0 h 6"/>
                <a:gd name="T36" fmla="*/ 2 w 27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6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6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1331" y="1805"/>
              <a:ext cx="26" cy="6"/>
            </a:xfrm>
            <a:custGeom>
              <a:avLst/>
              <a:gdLst>
                <a:gd name="T0" fmla="*/ 2 w 26"/>
                <a:gd name="T1" fmla="*/ 0 h 6"/>
                <a:gd name="T2" fmla="*/ 1 w 26"/>
                <a:gd name="T3" fmla="*/ 0 h 6"/>
                <a:gd name="T4" fmla="*/ 0 w 26"/>
                <a:gd name="T5" fmla="*/ 1 h 6"/>
                <a:gd name="T6" fmla="*/ 0 w 26"/>
                <a:gd name="T7" fmla="*/ 2 h 6"/>
                <a:gd name="T8" fmla="*/ 0 w 26"/>
                <a:gd name="T9" fmla="*/ 3 h 6"/>
                <a:gd name="T10" fmla="*/ 0 w 26"/>
                <a:gd name="T11" fmla="*/ 4 h 6"/>
                <a:gd name="T12" fmla="*/ 1 w 26"/>
                <a:gd name="T13" fmla="*/ 5 h 6"/>
                <a:gd name="T14" fmla="*/ 2 w 26"/>
                <a:gd name="T15" fmla="*/ 6 h 6"/>
                <a:gd name="T16" fmla="*/ 3 w 26"/>
                <a:gd name="T17" fmla="*/ 6 h 6"/>
                <a:gd name="T18" fmla="*/ 24 w 26"/>
                <a:gd name="T19" fmla="*/ 6 h 6"/>
                <a:gd name="T20" fmla="*/ 25 w 26"/>
                <a:gd name="T21" fmla="*/ 5 h 6"/>
                <a:gd name="T22" fmla="*/ 26 w 26"/>
                <a:gd name="T23" fmla="*/ 4 h 6"/>
                <a:gd name="T24" fmla="*/ 26 w 26"/>
                <a:gd name="T25" fmla="*/ 3 h 6"/>
                <a:gd name="T26" fmla="*/ 26 w 26"/>
                <a:gd name="T27" fmla="*/ 2 h 6"/>
                <a:gd name="T28" fmla="*/ 26 w 26"/>
                <a:gd name="T29" fmla="*/ 1 h 6"/>
                <a:gd name="T30" fmla="*/ 25 w 26"/>
                <a:gd name="T31" fmla="*/ 0 h 6"/>
                <a:gd name="T32" fmla="*/ 24 w 26"/>
                <a:gd name="T33" fmla="*/ 0 h 6"/>
                <a:gd name="T34" fmla="*/ 23 w 26"/>
                <a:gd name="T35" fmla="*/ 0 h 6"/>
                <a:gd name="T36" fmla="*/ 2 w 2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6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1368" y="1805"/>
              <a:ext cx="26" cy="6"/>
            </a:xfrm>
            <a:custGeom>
              <a:avLst/>
              <a:gdLst>
                <a:gd name="T0" fmla="*/ 2 w 26"/>
                <a:gd name="T1" fmla="*/ 0 h 6"/>
                <a:gd name="T2" fmla="*/ 1 w 26"/>
                <a:gd name="T3" fmla="*/ 0 h 6"/>
                <a:gd name="T4" fmla="*/ 0 w 26"/>
                <a:gd name="T5" fmla="*/ 1 h 6"/>
                <a:gd name="T6" fmla="*/ 0 w 26"/>
                <a:gd name="T7" fmla="*/ 2 h 6"/>
                <a:gd name="T8" fmla="*/ 0 w 26"/>
                <a:gd name="T9" fmla="*/ 3 h 6"/>
                <a:gd name="T10" fmla="*/ 0 w 26"/>
                <a:gd name="T11" fmla="*/ 4 h 6"/>
                <a:gd name="T12" fmla="*/ 1 w 26"/>
                <a:gd name="T13" fmla="*/ 5 h 6"/>
                <a:gd name="T14" fmla="*/ 2 w 26"/>
                <a:gd name="T15" fmla="*/ 6 h 6"/>
                <a:gd name="T16" fmla="*/ 3 w 26"/>
                <a:gd name="T17" fmla="*/ 6 h 6"/>
                <a:gd name="T18" fmla="*/ 24 w 26"/>
                <a:gd name="T19" fmla="*/ 5 h 6"/>
                <a:gd name="T20" fmla="*/ 25 w 26"/>
                <a:gd name="T21" fmla="*/ 5 h 6"/>
                <a:gd name="T22" fmla="*/ 25 w 26"/>
                <a:gd name="T23" fmla="*/ 4 h 6"/>
                <a:gd name="T24" fmla="*/ 26 w 26"/>
                <a:gd name="T25" fmla="*/ 3 h 6"/>
                <a:gd name="T26" fmla="*/ 26 w 26"/>
                <a:gd name="T27" fmla="*/ 2 h 6"/>
                <a:gd name="T28" fmla="*/ 25 w 26"/>
                <a:gd name="T29" fmla="*/ 1 h 6"/>
                <a:gd name="T30" fmla="*/ 25 w 26"/>
                <a:gd name="T31" fmla="*/ 0 h 6"/>
                <a:gd name="T32" fmla="*/ 24 w 26"/>
                <a:gd name="T33" fmla="*/ 0 h 6"/>
                <a:gd name="T34" fmla="*/ 23 w 26"/>
                <a:gd name="T35" fmla="*/ 0 h 6"/>
                <a:gd name="T36" fmla="*/ 2 w 2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1405" y="1805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0 h 5"/>
                <a:gd name="T4" fmla="*/ 0 w 26"/>
                <a:gd name="T5" fmla="*/ 1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4 h 5"/>
                <a:gd name="T12" fmla="*/ 1 w 26"/>
                <a:gd name="T13" fmla="*/ 5 h 5"/>
                <a:gd name="T14" fmla="*/ 2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5 h 5"/>
                <a:gd name="T22" fmla="*/ 25 w 26"/>
                <a:gd name="T23" fmla="*/ 4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1 h 5"/>
                <a:gd name="T30" fmla="*/ 24 w 26"/>
                <a:gd name="T31" fmla="*/ 0 h 5"/>
                <a:gd name="T32" fmla="*/ 23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1442" y="1805"/>
              <a:ext cx="26" cy="5"/>
            </a:xfrm>
            <a:custGeom>
              <a:avLst/>
              <a:gdLst>
                <a:gd name="T0" fmla="*/ 1 w 26"/>
                <a:gd name="T1" fmla="*/ 0 h 5"/>
                <a:gd name="T2" fmla="*/ 0 w 26"/>
                <a:gd name="T3" fmla="*/ 0 h 5"/>
                <a:gd name="T4" fmla="*/ 0 w 26"/>
                <a:gd name="T5" fmla="*/ 0 h 5"/>
                <a:gd name="T6" fmla="*/ 0 w 26"/>
                <a:gd name="T7" fmla="*/ 1 h 5"/>
                <a:gd name="T8" fmla="*/ 0 w 26"/>
                <a:gd name="T9" fmla="*/ 2 h 5"/>
                <a:gd name="T10" fmla="*/ 0 w 26"/>
                <a:gd name="T11" fmla="*/ 3 h 5"/>
                <a:gd name="T12" fmla="*/ 0 w 26"/>
                <a:gd name="T13" fmla="*/ 4 h 5"/>
                <a:gd name="T14" fmla="*/ 1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4 h 5"/>
                <a:gd name="T22" fmla="*/ 25 w 26"/>
                <a:gd name="T23" fmla="*/ 3 h 5"/>
                <a:gd name="T24" fmla="*/ 26 w 26"/>
                <a:gd name="T25" fmla="*/ 2 h 5"/>
                <a:gd name="T26" fmla="*/ 26 w 26"/>
                <a:gd name="T27" fmla="*/ 1 h 5"/>
                <a:gd name="T28" fmla="*/ 25 w 26"/>
                <a:gd name="T29" fmla="*/ 0 h 5"/>
                <a:gd name="T30" fmla="*/ 24 w 26"/>
                <a:gd name="T31" fmla="*/ 0 h 5"/>
                <a:gd name="T32" fmla="*/ 23 w 26"/>
                <a:gd name="T33" fmla="*/ 0 h 5"/>
                <a:gd name="T34" fmla="*/ 22 w 26"/>
                <a:gd name="T35" fmla="*/ 0 h 5"/>
                <a:gd name="T36" fmla="*/ 1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1478" y="1805"/>
              <a:ext cx="27" cy="5"/>
            </a:xfrm>
            <a:custGeom>
              <a:avLst/>
              <a:gdLst>
                <a:gd name="T0" fmla="*/ 2 w 27"/>
                <a:gd name="T1" fmla="*/ 0 h 5"/>
                <a:gd name="T2" fmla="*/ 1 w 27"/>
                <a:gd name="T3" fmla="*/ 0 h 5"/>
                <a:gd name="T4" fmla="*/ 0 w 27"/>
                <a:gd name="T5" fmla="*/ 0 h 5"/>
                <a:gd name="T6" fmla="*/ 0 w 27"/>
                <a:gd name="T7" fmla="*/ 1 h 5"/>
                <a:gd name="T8" fmla="*/ 0 w 27"/>
                <a:gd name="T9" fmla="*/ 2 h 5"/>
                <a:gd name="T10" fmla="*/ 0 w 27"/>
                <a:gd name="T11" fmla="*/ 3 h 5"/>
                <a:gd name="T12" fmla="*/ 1 w 27"/>
                <a:gd name="T13" fmla="*/ 4 h 5"/>
                <a:gd name="T14" fmla="*/ 2 w 27"/>
                <a:gd name="T15" fmla="*/ 5 h 5"/>
                <a:gd name="T16" fmla="*/ 3 w 27"/>
                <a:gd name="T17" fmla="*/ 5 h 5"/>
                <a:gd name="T18" fmla="*/ 24 w 27"/>
                <a:gd name="T19" fmla="*/ 5 h 5"/>
                <a:gd name="T20" fmla="*/ 25 w 27"/>
                <a:gd name="T21" fmla="*/ 4 h 5"/>
                <a:gd name="T22" fmla="*/ 26 w 27"/>
                <a:gd name="T23" fmla="*/ 3 h 5"/>
                <a:gd name="T24" fmla="*/ 27 w 27"/>
                <a:gd name="T25" fmla="*/ 2 h 5"/>
                <a:gd name="T26" fmla="*/ 27 w 27"/>
                <a:gd name="T27" fmla="*/ 1 h 5"/>
                <a:gd name="T28" fmla="*/ 26 w 27"/>
                <a:gd name="T29" fmla="*/ 0 h 5"/>
                <a:gd name="T30" fmla="*/ 25 w 27"/>
                <a:gd name="T31" fmla="*/ 0 h 5"/>
                <a:gd name="T32" fmla="*/ 24 w 27"/>
                <a:gd name="T33" fmla="*/ 0 h 5"/>
                <a:gd name="T34" fmla="*/ 23 w 27"/>
                <a:gd name="T35" fmla="*/ 0 h 5"/>
                <a:gd name="T36" fmla="*/ 2 w 2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">
                  <a:moveTo>
                    <a:pt x="2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515" y="1804"/>
              <a:ext cx="27" cy="5"/>
            </a:xfrm>
            <a:custGeom>
              <a:avLst/>
              <a:gdLst>
                <a:gd name="T0" fmla="*/ 2 w 27"/>
                <a:gd name="T1" fmla="*/ 0 h 5"/>
                <a:gd name="T2" fmla="*/ 1 w 27"/>
                <a:gd name="T3" fmla="*/ 1 h 5"/>
                <a:gd name="T4" fmla="*/ 0 w 27"/>
                <a:gd name="T5" fmla="*/ 1 h 5"/>
                <a:gd name="T6" fmla="*/ 0 w 27"/>
                <a:gd name="T7" fmla="*/ 2 h 5"/>
                <a:gd name="T8" fmla="*/ 0 w 27"/>
                <a:gd name="T9" fmla="*/ 3 h 5"/>
                <a:gd name="T10" fmla="*/ 0 w 27"/>
                <a:gd name="T11" fmla="*/ 4 h 5"/>
                <a:gd name="T12" fmla="*/ 1 w 27"/>
                <a:gd name="T13" fmla="*/ 5 h 5"/>
                <a:gd name="T14" fmla="*/ 2 w 27"/>
                <a:gd name="T15" fmla="*/ 5 h 5"/>
                <a:gd name="T16" fmla="*/ 3 w 27"/>
                <a:gd name="T17" fmla="*/ 5 h 5"/>
                <a:gd name="T18" fmla="*/ 24 w 27"/>
                <a:gd name="T19" fmla="*/ 5 h 5"/>
                <a:gd name="T20" fmla="*/ 25 w 27"/>
                <a:gd name="T21" fmla="*/ 5 h 5"/>
                <a:gd name="T22" fmla="*/ 26 w 27"/>
                <a:gd name="T23" fmla="*/ 4 h 5"/>
                <a:gd name="T24" fmla="*/ 27 w 27"/>
                <a:gd name="T25" fmla="*/ 3 h 5"/>
                <a:gd name="T26" fmla="*/ 27 w 27"/>
                <a:gd name="T27" fmla="*/ 2 h 5"/>
                <a:gd name="T28" fmla="*/ 26 w 27"/>
                <a:gd name="T29" fmla="*/ 1 h 5"/>
                <a:gd name="T30" fmla="*/ 25 w 27"/>
                <a:gd name="T31" fmla="*/ 1 h 5"/>
                <a:gd name="T32" fmla="*/ 24 w 27"/>
                <a:gd name="T33" fmla="*/ 0 h 5"/>
                <a:gd name="T34" fmla="*/ 23 w 27"/>
                <a:gd name="T35" fmla="*/ 0 h 5"/>
                <a:gd name="T36" fmla="*/ 2 w 2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6" y="1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1552" y="1804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1 h 5"/>
                <a:gd name="T4" fmla="*/ 0 w 26"/>
                <a:gd name="T5" fmla="*/ 1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4 h 5"/>
                <a:gd name="T12" fmla="*/ 1 w 26"/>
                <a:gd name="T13" fmla="*/ 5 h 5"/>
                <a:gd name="T14" fmla="*/ 2 w 26"/>
                <a:gd name="T15" fmla="*/ 5 h 5"/>
                <a:gd name="T16" fmla="*/ 3 w 26"/>
                <a:gd name="T17" fmla="*/ 5 h 5"/>
                <a:gd name="T18" fmla="*/ 24 w 26"/>
                <a:gd name="T19" fmla="*/ 5 h 5"/>
                <a:gd name="T20" fmla="*/ 25 w 26"/>
                <a:gd name="T21" fmla="*/ 4 h 5"/>
                <a:gd name="T22" fmla="*/ 25 w 26"/>
                <a:gd name="T23" fmla="*/ 3 h 5"/>
                <a:gd name="T24" fmla="*/ 26 w 26"/>
                <a:gd name="T25" fmla="*/ 2 h 5"/>
                <a:gd name="T26" fmla="*/ 26 w 26"/>
                <a:gd name="T27" fmla="*/ 1 h 5"/>
                <a:gd name="T28" fmla="*/ 25 w 26"/>
                <a:gd name="T29" fmla="*/ 1 h 5"/>
                <a:gd name="T30" fmla="*/ 25 w 26"/>
                <a:gd name="T31" fmla="*/ 0 h 5"/>
                <a:gd name="T32" fmla="*/ 24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5" y="3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5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1589" y="1804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0 h 5"/>
                <a:gd name="T4" fmla="*/ 0 w 26"/>
                <a:gd name="T5" fmla="*/ 1 h 5"/>
                <a:gd name="T6" fmla="*/ 0 w 26"/>
                <a:gd name="T7" fmla="*/ 1 h 5"/>
                <a:gd name="T8" fmla="*/ 0 w 26"/>
                <a:gd name="T9" fmla="*/ 2 h 5"/>
                <a:gd name="T10" fmla="*/ 0 w 26"/>
                <a:gd name="T11" fmla="*/ 3 h 5"/>
                <a:gd name="T12" fmla="*/ 1 w 26"/>
                <a:gd name="T13" fmla="*/ 4 h 5"/>
                <a:gd name="T14" fmla="*/ 2 w 26"/>
                <a:gd name="T15" fmla="*/ 5 h 5"/>
                <a:gd name="T16" fmla="*/ 3 w 26"/>
                <a:gd name="T17" fmla="*/ 5 h 5"/>
                <a:gd name="T18" fmla="*/ 24 w 26"/>
                <a:gd name="T19" fmla="*/ 5 h 5"/>
                <a:gd name="T20" fmla="*/ 24 w 26"/>
                <a:gd name="T21" fmla="*/ 4 h 5"/>
                <a:gd name="T22" fmla="*/ 25 w 26"/>
                <a:gd name="T23" fmla="*/ 3 h 5"/>
                <a:gd name="T24" fmla="*/ 26 w 26"/>
                <a:gd name="T25" fmla="*/ 2 h 5"/>
                <a:gd name="T26" fmla="*/ 26 w 26"/>
                <a:gd name="T27" fmla="*/ 1 h 5"/>
                <a:gd name="T28" fmla="*/ 25 w 26"/>
                <a:gd name="T29" fmla="*/ 1 h 5"/>
                <a:gd name="T30" fmla="*/ 24 w 26"/>
                <a:gd name="T31" fmla="*/ 0 h 5"/>
                <a:gd name="T32" fmla="*/ 24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1626" y="1803"/>
              <a:ext cx="26" cy="5"/>
            </a:xfrm>
            <a:custGeom>
              <a:avLst/>
              <a:gdLst>
                <a:gd name="T0" fmla="*/ 1 w 26"/>
                <a:gd name="T1" fmla="*/ 0 h 5"/>
                <a:gd name="T2" fmla="*/ 1 w 26"/>
                <a:gd name="T3" fmla="*/ 1 h 5"/>
                <a:gd name="T4" fmla="*/ 0 w 26"/>
                <a:gd name="T5" fmla="*/ 2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4 h 5"/>
                <a:gd name="T12" fmla="*/ 1 w 26"/>
                <a:gd name="T13" fmla="*/ 5 h 5"/>
                <a:gd name="T14" fmla="*/ 1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5 h 5"/>
                <a:gd name="T22" fmla="*/ 25 w 26"/>
                <a:gd name="T23" fmla="*/ 4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2 h 5"/>
                <a:gd name="T30" fmla="*/ 24 w 26"/>
                <a:gd name="T31" fmla="*/ 1 h 5"/>
                <a:gd name="T32" fmla="*/ 23 w 26"/>
                <a:gd name="T33" fmla="*/ 0 h 5"/>
                <a:gd name="T34" fmla="*/ 23 w 26"/>
                <a:gd name="T35" fmla="*/ 0 h 5"/>
                <a:gd name="T36" fmla="*/ 1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1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1663" y="1803"/>
              <a:ext cx="26" cy="5"/>
            </a:xfrm>
            <a:custGeom>
              <a:avLst/>
              <a:gdLst>
                <a:gd name="T0" fmla="*/ 1 w 26"/>
                <a:gd name="T1" fmla="*/ 0 h 5"/>
                <a:gd name="T2" fmla="*/ 0 w 26"/>
                <a:gd name="T3" fmla="*/ 1 h 5"/>
                <a:gd name="T4" fmla="*/ 0 w 26"/>
                <a:gd name="T5" fmla="*/ 2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4 h 5"/>
                <a:gd name="T12" fmla="*/ 0 w 26"/>
                <a:gd name="T13" fmla="*/ 5 h 5"/>
                <a:gd name="T14" fmla="*/ 1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5 h 5"/>
                <a:gd name="T22" fmla="*/ 25 w 26"/>
                <a:gd name="T23" fmla="*/ 4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2 h 5"/>
                <a:gd name="T30" fmla="*/ 24 w 26"/>
                <a:gd name="T31" fmla="*/ 1 h 5"/>
                <a:gd name="T32" fmla="*/ 23 w 26"/>
                <a:gd name="T33" fmla="*/ 0 h 5"/>
                <a:gd name="T34" fmla="*/ 22 w 26"/>
                <a:gd name="T35" fmla="*/ 0 h 5"/>
                <a:gd name="T36" fmla="*/ 1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1" y="0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1699" y="1803"/>
              <a:ext cx="27" cy="5"/>
            </a:xfrm>
            <a:custGeom>
              <a:avLst/>
              <a:gdLst>
                <a:gd name="T0" fmla="*/ 2 w 27"/>
                <a:gd name="T1" fmla="*/ 0 h 5"/>
                <a:gd name="T2" fmla="*/ 1 w 27"/>
                <a:gd name="T3" fmla="*/ 0 h 5"/>
                <a:gd name="T4" fmla="*/ 0 w 27"/>
                <a:gd name="T5" fmla="*/ 1 h 5"/>
                <a:gd name="T6" fmla="*/ 0 w 27"/>
                <a:gd name="T7" fmla="*/ 2 h 5"/>
                <a:gd name="T8" fmla="*/ 0 w 27"/>
                <a:gd name="T9" fmla="*/ 2 h 5"/>
                <a:gd name="T10" fmla="*/ 0 w 27"/>
                <a:gd name="T11" fmla="*/ 3 h 5"/>
                <a:gd name="T12" fmla="*/ 1 w 27"/>
                <a:gd name="T13" fmla="*/ 4 h 5"/>
                <a:gd name="T14" fmla="*/ 2 w 27"/>
                <a:gd name="T15" fmla="*/ 5 h 5"/>
                <a:gd name="T16" fmla="*/ 3 w 27"/>
                <a:gd name="T17" fmla="*/ 5 h 5"/>
                <a:gd name="T18" fmla="*/ 24 w 27"/>
                <a:gd name="T19" fmla="*/ 5 h 5"/>
                <a:gd name="T20" fmla="*/ 25 w 27"/>
                <a:gd name="T21" fmla="*/ 4 h 5"/>
                <a:gd name="T22" fmla="*/ 26 w 27"/>
                <a:gd name="T23" fmla="*/ 3 h 5"/>
                <a:gd name="T24" fmla="*/ 27 w 27"/>
                <a:gd name="T25" fmla="*/ 2 h 5"/>
                <a:gd name="T26" fmla="*/ 27 w 27"/>
                <a:gd name="T27" fmla="*/ 2 h 5"/>
                <a:gd name="T28" fmla="*/ 26 w 27"/>
                <a:gd name="T29" fmla="*/ 1 h 5"/>
                <a:gd name="T30" fmla="*/ 25 w 27"/>
                <a:gd name="T31" fmla="*/ 0 h 5"/>
                <a:gd name="T32" fmla="*/ 24 w 27"/>
                <a:gd name="T33" fmla="*/ 0 h 5"/>
                <a:gd name="T34" fmla="*/ 23 w 27"/>
                <a:gd name="T35" fmla="*/ 0 h 5"/>
                <a:gd name="T36" fmla="*/ 2 w 2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1736" y="1802"/>
              <a:ext cx="26" cy="6"/>
            </a:xfrm>
            <a:custGeom>
              <a:avLst/>
              <a:gdLst>
                <a:gd name="T0" fmla="*/ 2 w 26"/>
                <a:gd name="T1" fmla="*/ 1 h 6"/>
                <a:gd name="T2" fmla="*/ 1 w 26"/>
                <a:gd name="T3" fmla="*/ 1 h 6"/>
                <a:gd name="T4" fmla="*/ 0 w 26"/>
                <a:gd name="T5" fmla="*/ 2 h 6"/>
                <a:gd name="T6" fmla="*/ 0 w 26"/>
                <a:gd name="T7" fmla="*/ 3 h 6"/>
                <a:gd name="T8" fmla="*/ 0 w 26"/>
                <a:gd name="T9" fmla="*/ 3 h 6"/>
                <a:gd name="T10" fmla="*/ 0 w 26"/>
                <a:gd name="T11" fmla="*/ 4 h 6"/>
                <a:gd name="T12" fmla="*/ 1 w 26"/>
                <a:gd name="T13" fmla="*/ 5 h 6"/>
                <a:gd name="T14" fmla="*/ 2 w 26"/>
                <a:gd name="T15" fmla="*/ 6 h 6"/>
                <a:gd name="T16" fmla="*/ 3 w 26"/>
                <a:gd name="T17" fmla="*/ 6 h 6"/>
                <a:gd name="T18" fmla="*/ 24 w 26"/>
                <a:gd name="T19" fmla="*/ 5 h 6"/>
                <a:gd name="T20" fmla="*/ 25 w 26"/>
                <a:gd name="T21" fmla="*/ 5 h 6"/>
                <a:gd name="T22" fmla="*/ 26 w 26"/>
                <a:gd name="T23" fmla="*/ 4 h 6"/>
                <a:gd name="T24" fmla="*/ 26 w 26"/>
                <a:gd name="T25" fmla="*/ 3 h 6"/>
                <a:gd name="T26" fmla="*/ 26 w 26"/>
                <a:gd name="T27" fmla="*/ 3 h 6"/>
                <a:gd name="T28" fmla="*/ 26 w 26"/>
                <a:gd name="T29" fmla="*/ 2 h 6"/>
                <a:gd name="T30" fmla="*/ 25 w 26"/>
                <a:gd name="T31" fmla="*/ 1 h 6"/>
                <a:gd name="T32" fmla="*/ 24 w 26"/>
                <a:gd name="T33" fmla="*/ 0 h 6"/>
                <a:gd name="T34" fmla="*/ 23 w 26"/>
                <a:gd name="T35" fmla="*/ 0 h 6"/>
                <a:gd name="T36" fmla="*/ 2 w 26"/>
                <a:gd name="T3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2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1773" y="1802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1 h 5"/>
                <a:gd name="T4" fmla="*/ 0 w 26"/>
                <a:gd name="T5" fmla="*/ 2 h 5"/>
                <a:gd name="T6" fmla="*/ 0 w 26"/>
                <a:gd name="T7" fmla="*/ 3 h 5"/>
                <a:gd name="T8" fmla="*/ 0 w 26"/>
                <a:gd name="T9" fmla="*/ 3 h 5"/>
                <a:gd name="T10" fmla="*/ 0 w 26"/>
                <a:gd name="T11" fmla="*/ 4 h 5"/>
                <a:gd name="T12" fmla="*/ 1 w 26"/>
                <a:gd name="T13" fmla="*/ 5 h 5"/>
                <a:gd name="T14" fmla="*/ 2 w 26"/>
                <a:gd name="T15" fmla="*/ 5 h 5"/>
                <a:gd name="T16" fmla="*/ 3 w 26"/>
                <a:gd name="T17" fmla="*/ 5 h 5"/>
                <a:gd name="T18" fmla="*/ 24 w 26"/>
                <a:gd name="T19" fmla="*/ 5 h 5"/>
                <a:gd name="T20" fmla="*/ 25 w 26"/>
                <a:gd name="T21" fmla="*/ 5 h 5"/>
                <a:gd name="T22" fmla="*/ 25 w 26"/>
                <a:gd name="T23" fmla="*/ 4 h 5"/>
                <a:gd name="T24" fmla="*/ 26 w 26"/>
                <a:gd name="T25" fmla="*/ 3 h 5"/>
                <a:gd name="T26" fmla="*/ 26 w 26"/>
                <a:gd name="T27" fmla="*/ 3 h 5"/>
                <a:gd name="T28" fmla="*/ 25 w 26"/>
                <a:gd name="T29" fmla="*/ 2 h 5"/>
                <a:gd name="T30" fmla="*/ 25 w 26"/>
                <a:gd name="T31" fmla="*/ 1 h 5"/>
                <a:gd name="T32" fmla="*/ 24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1810" y="1802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1 h 5"/>
                <a:gd name="T4" fmla="*/ 0 w 26"/>
                <a:gd name="T5" fmla="*/ 2 h 5"/>
                <a:gd name="T6" fmla="*/ 0 w 26"/>
                <a:gd name="T7" fmla="*/ 3 h 5"/>
                <a:gd name="T8" fmla="*/ 0 w 26"/>
                <a:gd name="T9" fmla="*/ 3 h 5"/>
                <a:gd name="T10" fmla="*/ 0 w 26"/>
                <a:gd name="T11" fmla="*/ 4 h 5"/>
                <a:gd name="T12" fmla="*/ 1 w 26"/>
                <a:gd name="T13" fmla="*/ 5 h 5"/>
                <a:gd name="T14" fmla="*/ 2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4 h 5"/>
                <a:gd name="T22" fmla="*/ 25 w 26"/>
                <a:gd name="T23" fmla="*/ 3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1 h 5"/>
                <a:gd name="T30" fmla="*/ 24 w 26"/>
                <a:gd name="T31" fmla="*/ 0 h 5"/>
                <a:gd name="T32" fmla="*/ 23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1847" y="1802"/>
              <a:ext cx="26" cy="5"/>
            </a:xfrm>
            <a:custGeom>
              <a:avLst/>
              <a:gdLst>
                <a:gd name="T0" fmla="*/ 1 w 26"/>
                <a:gd name="T1" fmla="*/ 0 h 5"/>
                <a:gd name="T2" fmla="*/ 1 w 26"/>
                <a:gd name="T3" fmla="*/ 0 h 5"/>
                <a:gd name="T4" fmla="*/ 0 w 26"/>
                <a:gd name="T5" fmla="*/ 1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3 h 5"/>
                <a:gd name="T12" fmla="*/ 1 w 26"/>
                <a:gd name="T13" fmla="*/ 4 h 5"/>
                <a:gd name="T14" fmla="*/ 1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4 h 5"/>
                <a:gd name="T22" fmla="*/ 25 w 26"/>
                <a:gd name="T23" fmla="*/ 3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1 h 5"/>
                <a:gd name="T30" fmla="*/ 24 w 26"/>
                <a:gd name="T31" fmla="*/ 0 h 5"/>
                <a:gd name="T32" fmla="*/ 23 w 26"/>
                <a:gd name="T33" fmla="*/ 0 h 5"/>
                <a:gd name="T34" fmla="*/ 22 w 26"/>
                <a:gd name="T35" fmla="*/ 0 h 5"/>
                <a:gd name="T36" fmla="*/ 1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883" y="1801"/>
              <a:ext cx="27" cy="5"/>
            </a:xfrm>
            <a:custGeom>
              <a:avLst/>
              <a:gdLst>
                <a:gd name="T0" fmla="*/ 2 w 27"/>
                <a:gd name="T1" fmla="*/ 0 h 5"/>
                <a:gd name="T2" fmla="*/ 1 w 27"/>
                <a:gd name="T3" fmla="*/ 1 h 5"/>
                <a:gd name="T4" fmla="*/ 0 w 27"/>
                <a:gd name="T5" fmla="*/ 2 h 5"/>
                <a:gd name="T6" fmla="*/ 0 w 27"/>
                <a:gd name="T7" fmla="*/ 3 h 5"/>
                <a:gd name="T8" fmla="*/ 0 w 27"/>
                <a:gd name="T9" fmla="*/ 4 h 5"/>
                <a:gd name="T10" fmla="*/ 0 w 27"/>
                <a:gd name="T11" fmla="*/ 4 h 5"/>
                <a:gd name="T12" fmla="*/ 1 w 27"/>
                <a:gd name="T13" fmla="*/ 5 h 5"/>
                <a:gd name="T14" fmla="*/ 2 w 27"/>
                <a:gd name="T15" fmla="*/ 5 h 5"/>
                <a:gd name="T16" fmla="*/ 3 w 27"/>
                <a:gd name="T17" fmla="*/ 5 h 5"/>
                <a:gd name="T18" fmla="*/ 24 w 27"/>
                <a:gd name="T19" fmla="*/ 5 h 5"/>
                <a:gd name="T20" fmla="*/ 25 w 27"/>
                <a:gd name="T21" fmla="*/ 5 h 5"/>
                <a:gd name="T22" fmla="*/ 26 w 27"/>
                <a:gd name="T23" fmla="*/ 4 h 5"/>
                <a:gd name="T24" fmla="*/ 27 w 27"/>
                <a:gd name="T25" fmla="*/ 4 h 5"/>
                <a:gd name="T26" fmla="*/ 27 w 27"/>
                <a:gd name="T27" fmla="*/ 3 h 5"/>
                <a:gd name="T28" fmla="*/ 26 w 27"/>
                <a:gd name="T29" fmla="*/ 2 h 5"/>
                <a:gd name="T30" fmla="*/ 25 w 27"/>
                <a:gd name="T31" fmla="*/ 1 h 5"/>
                <a:gd name="T32" fmla="*/ 24 w 27"/>
                <a:gd name="T33" fmla="*/ 0 h 5"/>
                <a:gd name="T34" fmla="*/ 23 w 27"/>
                <a:gd name="T35" fmla="*/ 0 h 5"/>
                <a:gd name="T36" fmla="*/ 2 w 2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1920" y="1801"/>
              <a:ext cx="21" cy="5"/>
            </a:xfrm>
            <a:custGeom>
              <a:avLst/>
              <a:gdLst>
                <a:gd name="T0" fmla="*/ 2 w 21"/>
                <a:gd name="T1" fmla="*/ 0 h 5"/>
                <a:gd name="T2" fmla="*/ 1 w 21"/>
                <a:gd name="T3" fmla="*/ 1 h 5"/>
                <a:gd name="T4" fmla="*/ 0 w 21"/>
                <a:gd name="T5" fmla="*/ 2 h 5"/>
                <a:gd name="T6" fmla="*/ 0 w 21"/>
                <a:gd name="T7" fmla="*/ 3 h 5"/>
                <a:gd name="T8" fmla="*/ 0 w 21"/>
                <a:gd name="T9" fmla="*/ 4 h 5"/>
                <a:gd name="T10" fmla="*/ 0 w 21"/>
                <a:gd name="T11" fmla="*/ 4 h 5"/>
                <a:gd name="T12" fmla="*/ 1 w 21"/>
                <a:gd name="T13" fmla="*/ 5 h 5"/>
                <a:gd name="T14" fmla="*/ 2 w 21"/>
                <a:gd name="T15" fmla="*/ 5 h 5"/>
                <a:gd name="T16" fmla="*/ 3 w 21"/>
                <a:gd name="T17" fmla="*/ 5 h 5"/>
                <a:gd name="T18" fmla="*/ 20 w 21"/>
                <a:gd name="T19" fmla="*/ 5 h 5"/>
                <a:gd name="T20" fmla="*/ 20 w 21"/>
                <a:gd name="T21" fmla="*/ 4 h 5"/>
                <a:gd name="T22" fmla="*/ 20 w 21"/>
                <a:gd name="T23" fmla="*/ 4 h 5"/>
                <a:gd name="T24" fmla="*/ 21 w 21"/>
                <a:gd name="T25" fmla="*/ 3 h 5"/>
                <a:gd name="T26" fmla="*/ 21 w 21"/>
                <a:gd name="T27" fmla="*/ 3 h 5"/>
                <a:gd name="T28" fmla="*/ 20 w 21"/>
                <a:gd name="T29" fmla="*/ 2 h 5"/>
                <a:gd name="T30" fmla="*/ 20 w 21"/>
                <a:gd name="T31" fmla="*/ 1 h 5"/>
                <a:gd name="T32" fmla="*/ 19 w 21"/>
                <a:gd name="T33" fmla="*/ 0 h 5"/>
                <a:gd name="T34" fmla="*/ 19 w 21"/>
                <a:gd name="T35" fmla="*/ 0 h 5"/>
                <a:gd name="T36" fmla="*/ 2 w 21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5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0" y="5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20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816" y="2257"/>
              <a:ext cx="26" cy="6"/>
            </a:xfrm>
            <a:custGeom>
              <a:avLst/>
              <a:gdLst>
                <a:gd name="T0" fmla="*/ 2 w 26"/>
                <a:gd name="T1" fmla="*/ 0 h 6"/>
                <a:gd name="T2" fmla="*/ 1 w 26"/>
                <a:gd name="T3" fmla="*/ 1 h 6"/>
                <a:gd name="T4" fmla="*/ 1 w 26"/>
                <a:gd name="T5" fmla="*/ 2 h 6"/>
                <a:gd name="T6" fmla="*/ 0 w 26"/>
                <a:gd name="T7" fmla="*/ 3 h 6"/>
                <a:gd name="T8" fmla="*/ 0 w 26"/>
                <a:gd name="T9" fmla="*/ 3 h 6"/>
                <a:gd name="T10" fmla="*/ 1 w 26"/>
                <a:gd name="T11" fmla="*/ 4 h 6"/>
                <a:gd name="T12" fmla="*/ 1 w 26"/>
                <a:gd name="T13" fmla="*/ 5 h 6"/>
                <a:gd name="T14" fmla="*/ 2 w 26"/>
                <a:gd name="T15" fmla="*/ 6 h 6"/>
                <a:gd name="T16" fmla="*/ 3 w 26"/>
                <a:gd name="T17" fmla="*/ 6 h 6"/>
                <a:gd name="T18" fmla="*/ 23 w 26"/>
                <a:gd name="T19" fmla="*/ 6 h 6"/>
                <a:gd name="T20" fmla="*/ 24 w 26"/>
                <a:gd name="T21" fmla="*/ 5 h 6"/>
                <a:gd name="T22" fmla="*/ 25 w 26"/>
                <a:gd name="T23" fmla="*/ 4 h 6"/>
                <a:gd name="T24" fmla="*/ 26 w 26"/>
                <a:gd name="T25" fmla="*/ 3 h 6"/>
                <a:gd name="T26" fmla="*/ 26 w 26"/>
                <a:gd name="T27" fmla="*/ 2 h 6"/>
                <a:gd name="T28" fmla="*/ 25 w 26"/>
                <a:gd name="T29" fmla="*/ 1 h 6"/>
                <a:gd name="T30" fmla="*/ 24 w 26"/>
                <a:gd name="T31" fmla="*/ 0 h 6"/>
                <a:gd name="T32" fmla="*/ 23 w 26"/>
                <a:gd name="T33" fmla="*/ 0 h 6"/>
                <a:gd name="T34" fmla="*/ 22 w 26"/>
                <a:gd name="T35" fmla="*/ 0 h 6"/>
                <a:gd name="T36" fmla="*/ 2 w 2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2" y="0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23" y="6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0"/>
            <p:cNvSpPr>
              <a:spLocks/>
            </p:cNvSpPr>
            <p:nvPr/>
          </p:nvSpPr>
          <p:spPr bwMode="auto">
            <a:xfrm>
              <a:off x="852" y="2257"/>
              <a:ext cx="27" cy="6"/>
            </a:xfrm>
            <a:custGeom>
              <a:avLst/>
              <a:gdLst>
                <a:gd name="T0" fmla="*/ 2 w 27"/>
                <a:gd name="T1" fmla="*/ 0 h 6"/>
                <a:gd name="T2" fmla="*/ 1 w 27"/>
                <a:gd name="T3" fmla="*/ 0 h 6"/>
                <a:gd name="T4" fmla="*/ 0 w 27"/>
                <a:gd name="T5" fmla="*/ 1 h 6"/>
                <a:gd name="T6" fmla="*/ 0 w 27"/>
                <a:gd name="T7" fmla="*/ 2 h 6"/>
                <a:gd name="T8" fmla="*/ 0 w 27"/>
                <a:gd name="T9" fmla="*/ 3 h 6"/>
                <a:gd name="T10" fmla="*/ 0 w 27"/>
                <a:gd name="T11" fmla="*/ 4 h 6"/>
                <a:gd name="T12" fmla="*/ 1 w 27"/>
                <a:gd name="T13" fmla="*/ 5 h 6"/>
                <a:gd name="T14" fmla="*/ 2 w 27"/>
                <a:gd name="T15" fmla="*/ 6 h 6"/>
                <a:gd name="T16" fmla="*/ 3 w 27"/>
                <a:gd name="T17" fmla="*/ 6 h 6"/>
                <a:gd name="T18" fmla="*/ 24 w 27"/>
                <a:gd name="T19" fmla="*/ 6 h 6"/>
                <a:gd name="T20" fmla="*/ 25 w 27"/>
                <a:gd name="T21" fmla="*/ 5 h 6"/>
                <a:gd name="T22" fmla="*/ 26 w 27"/>
                <a:gd name="T23" fmla="*/ 4 h 6"/>
                <a:gd name="T24" fmla="*/ 27 w 27"/>
                <a:gd name="T25" fmla="*/ 3 h 6"/>
                <a:gd name="T26" fmla="*/ 27 w 27"/>
                <a:gd name="T27" fmla="*/ 2 h 6"/>
                <a:gd name="T28" fmla="*/ 26 w 27"/>
                <a:gd name="T29" fmla="*/ 1 h 6"/>
                <a:gd name="T30" fmla="*/ 25 w 27"/>
                <a:gd name="T31" fmla="*/ 0 h 6"/>
                <a:gd name="T32" fmla="*/ 24 w 27"/>
                <a:gd name="T33" fmla="*/ 0 h 6"/>
                <a:gd name="T34" fmla="*/ 23 w 27"/>
                <a:gd name="T35" fmla="*/ 0 h 6"/>
                <a:gd name="T36" fmla="*/ 2 w 27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6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6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889" y="2256"/>
              <a:ext cx="27" cy="6"/>
            </a:xfrm>
            <a:custGeom>
              <a:avLst/>
              <a:gdLst>
                <a:gd name="T0" fmla="*/ 2 w 27"/>
                <a:gd name="T1" fmla="*/ 0 h 6"/>
                <a:gd name="T2" fmla="*/ 1 w 27"/>
                <a:gd name="T3" fmla="*/ 1 h 6"/>
                <a:gd name="T4" fmla="*/ 0 w 27"/>
                <a:gd name="T5" fmla="*/ 2 h 6"/>
                <a:gd name="T6" fmla="*/ 0 w 27"/>
                <a:gd name="T7" fmla="*/ 3 h 6"/>
                <a:gd name="T8" fmla="*/ 0 w 27"/>
                <a:gd name="T9" fmla="*/ 4 h 6"/>
                <a:gd name="T10" fmla="*/ 0 w 27"/>
                <a:gd name="T11" fmla="*/ 5 h 6"/>
                <a:gd name="T12" fmla="*/ 1 w 27"/>
                <a:gd name="T13" fmla="*/ 6 h 6"/>
                <a:gd name="T14" fmla="*/ 2 w 27"/>
                <a:gd name="T15" fmla="*/ 6 h 6"/>
                <a:gd name="T16" fmla="*/ 3 w 27"/>
                <a:gd name="T17" fmla="*/ 6 h 6"/>
                <a:gd name="T18" fmla="*/ 24 w 27"/>
                <a:gd name="T19" fmla="*/ 6 h 6"/>
                <a:gd name="T20" fmla="*/ 25 w 27"/>
                <a:gd name="T21" fmla="*/ 6 h 6"/>
                <a:gd name="T22" fmla="*/ 26 w 27"/>
                <a:gd name="T23" fmla="*/ 5 h 6"/>
                <a:gd name="T24" fmla="*/ 27 w 27"/>
                <a:gd name="T25" fmla="*/ 4 h 6"/>
                <a:gd name="T26" fmla="*/ 27 w 27"/>
                <a:gd name="T27" fmla="*/ 3 h 6"/>
                <a:gd name="T28" fmla="*/ 26 w 27"/>
                <a:gd name="T29" fmla="*/ 2 h 6"/>
                <a:gd name="T30" fmla="*/ 25 w 27"/>
                <a:gd name="T31" fmla="*/ 1 h 6"/>
                <a:gd name="T32" fmla="*/ 24 w 27"/>
                <a:gd name="T33" fmla="*/ 0 h 6"/>
                <a:gd name="T34" fmla="*/ 23 w 27"/>
                <a:gd name="T35" fmla="*/ 0 h 6"/>
                <a:gd name="T36" fmla="*/ 2 w 27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6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6"/>
                  </a:lnTo>
                  <a:lnTo>
                    <a:pt x="25" y="6"/>
                  </a:lnTo>
                  <a:lnTo>
                    <a:pt x="26" y="5"/>
                  </a:lnTo>
                  <a:lnTo>
                    <a:pt x="27" y="4"/>
                  </a:lnTo>
                  <a:lnTo>
                    <a:pt x="27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926" y="2256"/>
              <a:ext cx="26" cy="6"/>
            </a:xfrm>
            <a:custGeom>
              <a:avLst/>
              <a:gdLst>
                <a:gd name="T0" fmla="*/ 2 w 26"/>
                <a:gd name="T1" fmla="*/ 0 h 6"/>
                <a:gd name="T2" fmla="*/ 1 w 26"/>
                <a:gd name="T3" fmla="*/ 1 h 6"/>
                <a:gd name="T4" fmla="*/ 0 w 26"/>
                <a:gd name="T5" fmla="*/ 2 h 6"/>
                <a:gd name="T6" fmla="*/ 0 w 26"/>
                <a:gd name="T7" fmla="*/ 3 h 6"/>
                <a:gd name="T8" fmla="*/ 0 w 26"/>
                <a:gd name="T9" fmla="*/ 4 h 6"/>
                <a:gd name="T10" fmla="*/ 0 w 26"/>
                <a:gd name="T11" fmla="*/ 5 h 6"/>
                <a:gd name="T12" fmla="*/ 1 w 26"/>
                <a:gd name="T13" fmla="*/ 6 h 6"/>
                <a:gd name="T14" fmla="*/ 2 w 26"/>
                <a:gd name="T15" fmla="*/ 6 h 6"/>
                <a:gd name="T16" fmla="*/ 3 w 26"/>
                <a:gd name="T17" fmla="*/ 6 h 6"/>
                <a:gd name="T18" fmla="*/ 24 w 26"/>
                <a:gd name="T19" fmla="*/ 6 h 6"/>
                <a:gd name="T20" fmla="*/ 25 w 26"/>
                <a:gd name="T21" fmla="*/ 5 h 6"/>
                <a:gd name="T22" fmla="*/ 26 w 26"/>
                <a:gd name="T23" fmla="*/ 4 h 6"/>
                <a:gd name="T24" fmla="*/ 26 w 26"/>
                <a:gd name="T25" fmla="*/ 3 h 6"/>
                <a:gd name="T26" fmla="*/ 26 w 26"/>
                <a:gd name="T27" fmla="*/ 2 h 6"/>
                <a:gd name="T28" fmla="*/ 26 w 26"/>
                <a:gd name="T29" fmla="*/ 1 h 6"/>
                <a:gd name="T30" fmla="*/ 25 w 26"/>
                <a:gd name="T31" fmla="*/ 0 h 6"/>
                <a:gd name="T32" fmla="*/ 24 w 26"/>
                <a:gd name="T33" fmla="*/ 0 h 6"/>
                <a:gd name="T34" fmla="*/ 23 w 26"/>
                <a:gd name="T35" fmla="*/ 0 h 6"/>
                <a:gd name="T36" fmla="*/ 2 w 2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6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963" y="2256"/>
              <a:ext cx="26" cy="6"/>
            </a:xfrm>
            <a:custGeom>
              <a:avLst/>
              <a:gdLst>
                <a:gd name="T0" fmla="*/ 2 w 26"/>
                <a:gd name="T1" fmla="*/ 0 h 6"/>
                <a:gd name="T2" fmla="*/ 1 w 26"/>
                <a:gd name="T3" fmla="*/ 0 h 6"/>
                <a:gd name="T4" fmla="*/ 0 w 26"/>
                <a:gd name="T5" fmla="*/ 1 h 6"/>
                <a:gd name="T6" fmla="*/ 0 w 26"/>
                <a:gd name="T7" fmla="*/ 2 h 6"/>
                <a:gd name="T8" fmla="*/ 0 w 26"/>
                <a:gd name="T9" fmla="*/ 3 h 6"/>
                <a:gd name="T10" fmla="*/ 0 w 26"/>
                <a:gd name="T11" fmla="*/ 4 h 6"/>
                <a:gd name="T12" fmla="*/ 1 w 26"/>
                <a:gd name="T13" fmla="*/ 5 h 6"/>
                <a:gd name="T14" fmla="*/ 2 w 26"/>
                <a:gd name="T15" fmla="*/ 6 h 6"/>
                <a:gd name="T16" fmla="*/ 3 w 26"/>
                <a:gd name="T17" fmla="*/ 6 h 6"/>
                <a:gd name="T18" fmla="*/ 24 w 26"/>
                <a:gd name="T19" fmla="*/ 6 h 6"/>
                <a:gd name="T20" fmla="*/ 24 w 26"/>
                <a:gd name="T21" fmla="*/ 5 h 6"/>
                <a:gd name="T22" fmla="*/ 25 w 26"/>
                <a:gd name="T23" fmla="*/ 4 h 6"/>
                <a:gd name="T24" fmla="*/ 26 w 26"/>
                <a:gd name="T25" fmla="*/ 3 h 6"/>
                <a:gd name="T26" fmla="*/ 26 w 26"/>
                <a:gd name="T27" fmla="*/ 2 h 6"/>
                <a:gd name="T28" fmla="*/ 25 w 26"/>
                <a:gd name="T29" fmla="*/ 1 h 6"/>
                <a:gd name="T30" fmla="*/ 24 w 26"/>
                <a:gd name="T31" fmla="*/ 0 h 6"/>
                <a:gd name="T32" fmla="*/ 24 w 26"/>
                <a:gd name="T33" fmla="*/ 0 h 6"/>
                <a:gd name="T34" fmla="*/ 23 w 26"/>
                <a:gd name="T35" fmla="*/ 0 h 6"/>
                <a:gd name="T36" fmla="*/ 2 w 2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6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1000" y="2255"/>
              <a:ext cx="26" cy="7"/>
            </a:xfrm>
            <a:custGeom>
              <a:avLst/>
              <a:gdLst>
                <a:gd name="T0" fmla="*/ 2 w 26"/>
                <a:gd name="T1" fmla="*/ 1 h 7"/>
                <a:gd name="T2" fmla="*/ 1 w 26"/>
                <a:gd name="T3" fmla="*/ 1 h 7"/>
                <a:gd name="T4" fmla="*/ 0 w 26"/>
                <a:gd name="T5" fmla="*/ 2 h 7"/>
                <a:gd name="T6" fmla="*/ 0 w 26"/>
                <a:gd name="T7" fmla="*/ 3 h 7"/>
                <a:gd name="T8" fmla="*/ 0 w 26"/>
                <a:gd name="T9" fmla="*/ 4 h 7"/>
                <a:gd name="T10" fmla="*/ 0 w 26"/>
                <a:gd name="T11" fmla="*/ 5 h 7"/>
                <a:gd name="T12" fmla="*/ 1 w 26"/>
                <a:gd name="T13" fmla="*/ 6 h 7"/>
                <a:gd name="T14" fmla="*/ 2 w 26"/>
                <a:gd name="T15" fmla="*/ 7 h 7"/>
                <a:gd name="T16" fmla="*/ 2 w 26"/>
                <a:gd name="T17" fmla="*/ 7 h 7"/>
                <a:gd name="T18" fmla="*/ 23 w 26"/>
                <a:gd name="T19" fmla="*/ 6 h 7"/>
                <a:gd name="T20" fmla="*/ 24 w 26"/>
                <a:gd name="T21" fmla="*/ 6 h 7"/>
                <a:gd name="T22" fmla="*/ 25 w 26"/>
                <a:gd name="T23" fmla="*/ 5 h 7"/>
                <a:gd name="T24" fmla="*/ 26 w 26"/>
                <a:gd name="T25" fmla="*/ 4 h 7"/>
                <a:gd name="T26" fmla="*/ 26 w 26"/>
                <a:gd name="T27" fmla="*/ 3 h 7"/>
                <a:gd name="T28" fmla="*/ 25 w 26"/>
                <a:gd name="T29" fmla="*/ 2 h 7"/>
                <a:gd name="T30" fmla="*/ 24 w 26"/>
                <a:gd name="T31" fmla="*/ 1 h 7"/>
                <a:gd name="T32" fmla="*/ 23 w 26"/>
                <a:gd name="T33" fmla="*/ 0 h 7"/>
                <a:gd name="T34" fmla="*/ 23 w 26"/>
                <a:gd name="T35" fmla="*/ 0 h 7"/>
                <a:gd name="T36" fmla="*/ 2 w 26"/>
                <a:gd name="T3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7">
                  <a:moveTo>
                    <a:pt x="2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23" y="6"/>
                  </a:lnTo>
                  <a:lnTo>
                    <a:pt x="24" y="6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1037" y="2255"/>
              <a:ext cx="26" cy="6"/>
            </a:xfrm>
            <a:custGeom>
              <a:avLst/>
              <a:gdLst>
                <a:gd name="T0" fmla="*/ 1 w 26"/>
                <a:gd name="T1" fmla="*/ 0 h 6"/>
                <a:gd name="T2" fmla="*/ 0 w 26"/>
                <a:gd name="T3" fmla="*/ 1 h 6"/>
                <a:gd name="T4" fmla="*/ 0 w 26"/>
                <a:gd name="T5" fmla="*/ 2 h 6"/>
                <a:gd name="T6" fmla="*/ 0 w 26"/>
                <a:gd name="T7" fmla="*/ 3 h 6"/>
                <a:gd name="T8" fmla="*/ 0 w 26"/>
                <a:gd name="T9" fmla="*/ 4 h 6"/>
                <a:gd name="T10" fmla="*/ 0 w 26"/>
                <a:gd name="T11" fmla="*/ 5 h 6"/>
                <a:gd name="T12" fmla="*/ 0 w 26"/>
                <a:gd name="T13" fmla="*/ 6 h 6"/>
                <a:gd name="T14" fmla="*/ 1 w 26"/>
                <a:gd name="T15" fmla="*/ 6 h 6"/>
                <a:gd name="T16" fmla="*/ 2 w 26"/>
                <a:gd name="T17" fmla="*/ 6 h 6"/>
                <a:gd name="T18" fmla="*/ 23 w 26"/>
                <a:gd name="T19" fmla="*/ 6 h 6"/>
                <a:gd name="T20" fmla="*/ 24 w 26"/>
                <a:gd name="T21" fmla="*/ 6 h 6"/>
                <a:gd name="T22" fmla="*/ 25 w 26"/>
                <a:gd name="T23" fmla="*/ 5 h 6"/>
                <a:gd name="T24" fmla="*/ 26 w 26"/>
                <a:gd name="T25" fmla="*/ 4 h 6"/>
                <a:gd name="T26" fmla="*/ 26 w 26"/>
                <a:gd name="T27" fmla="*/ 3 h 6"/>
                <a:gd name="T28" fmla="*/ 25 w 26"/>
                <a:gd name="T29" fmla="*/ 2 h 6"/>
                <a:gd name="T30" fmla="*/ 24 w 26"/>
                <a:gd name="T31" fmla="*/ 1 h 6"/>
                <a:gd name="T32" fmla="*/ 23 w 26"/>
                <a:gd name="T33" fmla="*/ 0 h 6"/>
                <a:gd name="T34" fmla="*/ 22 w 26"/>
                <a:gd name="T35" fmla="*/ 0 h 6"/>
                <a:gd name="T36" fmla="*/ 1 w 26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1" y="0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23" y="6"/>
                  </a:lnTo>
                  <a:lnTo>
                    <a:pt x="24" y="6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1073" y="2255"/>
              <a:ext cx="27" cy="6"/>
            </a:xfrm>
            <a:custGeom>
              <a:avLst/>
              <a:gdLst>
                <a:gd name="T0" fmla="*/ 2 w 27"/>
                <a:gd name="T1" fmla="*/ 0 h 6"/>
                <a:gd name="T2" fmla="*/ 1 w 27"/>
                <a:gd name="T3" fmla="*/ 0 h 6"/>
                <a:gd name="T4" fmla="*/ 0 w 27"/>
                <a:gd name="T5" fmla="*/ 1 h 6"/>
                <a:gd name="T6" fmla="*/ 0 w 27"/>
                <a:gd name="T7" fmla="*/ 2 h 6"/>
                <a:gd name="T8" fmla="*/ 0 w 27"/>
                <a:gd name="T9" fmla="*/ 3 h 6"/>
                <a:gd name="T10" fmla="*/ 0 w 27"/>
                <a:gd name="T11" fmla="*/ 4 h 6"/>
                <a:gd name="T12" fmla="*/ 1 w 27"/>
                <a:gd name="T13" fmla="*/ 5 h 6"/>
                <a:gd name="T14" fmla="*/ 2 w 27"/>
                <a:gd name="T15" fmla="*/ 6 h 6"/>
                <a:gd name="T16" fmla="*/ 3 w 27"/>
                <a:gd name="T17" fmla="*/ 6 h 6"/>
                <a:gd name="T18" fmla="*/ 24 w 27"/>
                <a:gd name="T19" fmla="*/ 6 h 6"/>
                <a:gd name="T20" fmla="*/ 25 w 27"/>
                <a:gd name="T21" fmla="*/ 5 h 6"/>
                <a:gd name="T22" fmla="*/ 26 w 27"/>
                <a:gd name="T23" fmla="*/ 4 h 6"/>
                <a:gd name="T24" fmla="*/ 27 w 27"/>
                <a:gd name="T25" fmla="*/ 3 h 6"/>
                <a:gd name="T26" fmla="*/ 27 w 27"/>
                <a:gd name="T27" fmla="*/ 2 h 6"/>
                <a:gd name="T28" fmla="*/ 26 w 27"/>
                <a:gd name="T29" fmla="*/ 1 h 6"/>
                <a:gd name="T30" fmla="*/ 25 w 27"/>
                <a:gd name="T31" fmla="*/ 0 h 6"/>
                <a:gd name="T32" fmla="*/ 24 w 27"/>
                <a:gd name="T33" fmla="*/ 0 h 6"/>
                <a:gd name="T34" fmla="*/ 23 w 27"/>
                <a:gd name="T35" fmla="*/ 0 h 6"/>
                <a:gd name="T36" fmla="*/ 2 w 27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6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6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1110" y="2255"/>
              <a:ext cx="27" cy="6"/>
            </a:xfrm>
            <a:custGeom>
              <a:avLst/>
              <a:gdLst>
                <a:gd name="T0" fmla="*/ 2 w 27"/>
                <a:gd name="T1" fmla="*/ 0 h 6"/>
                <a:gd name="T2" fmla="*/ 1 w 27"/>
                <a:gd name="T3" fmla="*/ 0 h 6"/>
                <a:gd name="T4" fmla="*/ 0 w 27"/>
                <a:gd name="T5" fmla="*/ 1 h 6"/>
                <a:gd name="T6" fmla="*/ 0 w 27"/>
                <a:gd name="T7" fmla="*/ 2 h 6"/>
                <a:gd name="T8" fmla="*/ 0 w 27"/>
                <a:gd name="T9" fmla="*/ 3 h 6"/>
                <a:gd name="T10" fmla="*/ 0 w 27"/>
                <a:gd name="T11" fmla="*/ 4 h 6"/>
                <a:gd name="T12" fmla="*/ 1 w 27"/>
                <a:gd name="T13" fmla="*/ 5 h 6"/>
                <a:gd name="T14" fmla="*/ 2 w 27"/>
                <a:gd name="T15" fmla="*/ 6 h 6"/>
                <a:gd name="T16" fmla="*/ 3 w 27"/>
                <a:gd name="T17" fmla="*/ 6 h 6"/>
                <a:gd name="T18" fmla="*/ 24 w 27"/>
                <a:gd name="T19" fmla="*/ 5 h 6"/>
                <a:gd name="T20" fmla="*/ 25 w 27"/>
                <a:gd name="T21" fmla="*/ 5 h 6"/>
                <a:gd name="T22" fmla="*/ 26 w 27"/>
                <a:gd name="T23" fmla="*/ 4 h 6"/>
                <a:gd name="T24" fmla="*/ 27 w 27"/>
                <a:gd name="T25" fmla="*/ 3 h 6"/>
                <a:gd name="T26" fmla="*/ 27 w 27"/>
                <a:gd name="T27" fmla="*/ 2 h 6"/>
                <a:gd name="T28" fmla="*/ 26 w 27"/>
                <a:gd name="T29" fmla="*/ 1 h 6"/>
                <a:gd name="T30" fmla="*/ 25 w 27"/>
                <a:gd name="T31" fmla="*/ 0 h 6"/>
                <a:gd name="T32" fmla="*/ 24 w 27"/>
                <a:gd name="T33" fmla="*/ 0 h 6"/>
                <a:gd name="T34" fmla="*/ 23 w 27"/>
                <a:gd name="T35" fmla="*/ 0 h 6"/>
                <a:gd name="T36" fmla="*/ 2 w 27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6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1147" y="2255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0 h 5"/>
                <a:gd name="T4" fmla="*/ 0 w 26"/>
                <a:gd name="T5" fmla="*/ 1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4 h 5"/>
                <a:gd name="T12" fmla="*/ 1 w 26"/>
                <a:gd name="T13" fmla="*/ 5 h 5"/>
                <a:gd name="T14" fmla="*/ 2 w 26"/>
                <a:gd name="T15" fmla="*/ 5 h 5"/>
                <a:gd name="T16" fmla="*/ 3 w 26"/>
                <a:gd name="T17" fmla="*/ 5 h 5"/>
                <a:gd name="T18" fmla="*/ 24 w 26"/>
                <a:gd name="T19" fmla="*/ 5 h 5"/>
                <a:gd name="T20" fmla="*/ 25 w 26"/>
                <a:gd name="T21" fmla="*/ 5 h 5"/>
                <a:gd name="T22" fmla="*/ 25 w 26"/>
                <a:gd name="T23" fmla="*/ 4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1 h 5"/>
                <a:gd name="T30" fmla="*/ 25 w 26"/>
                <a:gd name="T31" fmla="*/ 0 h 5"/>
                <a:gd name="T32" fmla="*/ 24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1184" y="2255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0 h 5"/>
                <a:gd name="T4" fmla="*/ 0 w 26"/>
                <a:gd name="T5" fmla="*/ 1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4 h 5"/>
                <a:gd name="T12" fmla="*/ 1 w 26"/>
                <a:gd name="T13" fmla="*/ 5 h 5"/>
                <a:gd name="T14" fmla="*/ 2 w 26"/>
                <a:gd name="T15" fmla="*/ 5 h 5"/>
                <a:gd name="T16" fmla="*/ 2 w 26"/>
                <a:gd name="T17" fmla="*/ 5 h 5"/>
                <a:gd name="T18" fmla="*/ 24 w 26"/>
                <a:gd name="T19" fmla="*/ 5 h 5"/>
                <a:gd name="T20" fmla="*/ 24 w 26"/>
                <a:gd name="T21" fmla="*/ 4 h 5"/>
                <a:gd name="T22" fmla="*/ 25 w 26"/>
                <a:gd name="T23" fmla="*/ 3 h 5"/>
                <a:gd name="T24" fmla="*/ 26 w 26"/>
                <a:gd name="T25" fmla="*/ 2 h 5"/>
                <a:gd name="T26" fmla="*/ 26 w 26"/>
                <a:gd name="T27" fmla="*/ 1 h 5"/>
                <a:gd name="T28" fmla="*/ 25 w 26"/>
                <a:gd name="T29" fmla="*/ 0 h 5"/>
                <a:gd name="T30" fmla="*/ 24 w 26"/>
                <a:gd name="T31" fmla="*/ 0 h 5"/>
                <a:gd name="T32" fmla="*/ 24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1221" y="2255"/>
              <a:ext cx="26" cy="5"/>
            </a:xfrm>
            <a:custGeom>
              <a:avLst/>
              <a:gdLst>
                <a:gd name="T0" fmla="*/ 1 w 26"/>
                <a:gd name="T1" fmla="*/ 0 h 5"/>
                <a:gd name="T2" fmla="*/ 1 w 26"/>
                <a:gd name="T3" fmla="*/ 0 h 5"/>
                <a:gd name="T4" fmla="*/ 0 w 26"/>
                <a:gd name="T5" fmla="*/ 0 h 5"/>
                <a:gd name="T6" fmla="*/ 0 w 26"/>
                <a:gd name="T7" fmla="*/ 1 h 5"/>
                <a:gd name="T8" fmla="*/ 0 w 26"/>
                <a:gd name="T9" fmla="*/ 2 h 5"/>
                <a:gd name="T10" fmla="*/ 0 w 26"/>
                <a:gd name="T11" fmla="*/ 3 h 5"/>
                <a:gd name="T12" fmla="*/ 1 w 26"/>
                <a:gd name="T13" fmla="*/ 4 h 5"/>
                <a:gd name="T14" fmla="*/ 1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4 h 5"/>
                <a:gd name="T22" fmla="*/ 25 w 26"/>
                <a:gd name="T23" fmla="*/ 3 h 5"/>
                <a:gd name="T24" fmla="*/ 26 w 26"/>
                <a:gd name="T25" fmla="*/ 2 h 5"/>
                <a:gd name="T26" fmla="*/ 26 w 26"/>
                <a:gd name="T27" fmla="*/ 1 h 5"/>
                <a:gd name="T28" fmla="*/ 25 w 26"/>
                <a:gd name="T29" fmla="*/ 0 h 5"/>
                <a:gd name="T30" fmla="*/ 24 w 26"/>
                <a:gd name="T31" fmla="*/ 0 h 5"/>
                <a:gd name="T32" fmla="*/ 23 w 26"/>
                <a:gd name="T33" fmla="*/ 0 h 5"/>
                <a:gd name="T34" fmla="*/ 22 w 26"/>
                <a:gd name="T35" fmla="*/ 0 h 5"/>
                <a:gd name="T36" fmla="*/ 1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1258" y="2254"/>
              <a:ext cx="26" cy="5"/>
            </a:xfrm>
            <a:custGeom>
              <a:avLst/>
              <a:gdLst>
                <a:gd name="T0" fmla="*/ 1 w 26"/>
                <a:gd name="T1" fmla="*/ 0 h 5"/>
                <a:gd name="T2" fmla="*/ 0 w 26"/>
                <a:gd name="T3" fmla="*/ 1 h 5"/>
                <a:gd name="T4" fmla="*/ 0 w 26"/>
                <a:gd name="T5" fmla="*/ 1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4 h 5"/>
                <a:gd name="T12" fmla="*/ 0 w 26"/>
                <a:gd name="T13" fmla="*/ 5 h 5"/>
                <a:gd name="T14" fmla="*/ 1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5 h 5"/>
                <a:gd name="T22" fmla="*/ 25 w 26"/>
                <a:gd name="T23" fmla="*/ 4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1 h 5"/>
                <a:gd name="T30" fmla="*/ 24 w 26"/>
                <a:gd name="T31" fmla="*/ 1 h 5"/>
                <a:gd name="T32" fmla="*/ 23 w 26"/>
                <a:gd name="T33" fmla="*/ 0 h 5"/>
                <a:gd name="T34" fmla="*/ 22 w 26"/>
                <a:gd name="T35" fmla="*/ 0 h 5"/>
                <a:gd name="T36" fmla="*/ 1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1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1294" y="2254"/>
              <a:ext cx="27" cy="5"/>
            </a:xfrm>
            <a:custGeom>
              <a:avLst/>
              <a:gdLst>
                <a:gd name="T0" fmla="*/ 2 w 27"/>
                <a:gd name="T1" fmla="*/ 0 h 5"/>
                <a:gd name="T2" fmla="*/ 1 w 27"/>
                <a:gd name="T3" fmla="*/ 1 h 5"/>
                <a:gd name="T4" fmla="*/ 0 w 27"/>
                <a:gd name="T5" fmla="*/ 1 h 5"/>
                <a:gd name="T6" fmla="*/ 0 w 27"/>
                <a:gd name="T7" fmla="*/ 2 h 5"/>
                <a:gd name="T8" fmla="*/ 0 w 27"/>
                <a:gd name="T9" fmla="*/ 3 h 5"/>
                <a:gd name="T10" fmla="*/ 0 w 27"/>
                <a:gd name="T11" fmla="*/ 4 h 5"/>
                <a:gd name="T12" fmla="*/ 1 w 27"/>
                <a:gd name="T13" fmla="*/ 5 h 5"/>
                <a:gd name="T14" fmla="*/ 2 w 27"/>
                <a:gd name="T15" fmla="*/ 5 h 5"/>
                <a:gd name="T16" fmla="*/ 3 w 27"/>
                <a:gd name="T17" fmla="*/ 5 h 5"/>
                <a:gd name="T18" fmla="*/ 24 w 27"/>
                <a:gd name="T19" fmla="*/ 5 h 5"/>
                <a:gd name="T20" fmla="*/ 25 w 27"/>
                <a:gd name="T21" fmla="*/ 4 h 5"/>
                <a:gd name="T22" fmla="*/ 26 w 27"/>
                <a:gd name="T23" fmla="*/ 3 h 5"/>
                <a:gd name="T24" fmla="*/ 27 w 27"/>
                <a:gd name="T25" fmla="*/ 2 h 5"/>
                <a:gd name="T26" fmla="*/ 27 w 27"/>
                <a:gd name="T27" fmla="*/ 1 h 5"/>
                <a:gd name="T28" fmla="*/ 26 w 27"/>
                <a:gd name="T29" fmla="*/ 1 h 5"/>
                <a:gd name="T30" fmla="*/ 25 w 27"/>
                <a:gd name="T31" fmla="*/ 0 h 5"/>
                <a:gd name="T32" fmla="*/ 24 w 27"/>
                <a:gd name="T33" fmla="*/ 0 h 5"/>
                <a:gd name="T34" fmla="*/ 23 w 27"/>
                <a:gd name="T35" fmla="*/ 0 h 5"/>
                <a:gd name="T36" fmla="*/ 2 w 2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1331" y="2254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0 h 5"/>
                <a:gd name="T4" fmla="*/ 0 w 26"/>
                <a:gd name="T5" fmla="*/ 1 h 5"/>
                <a:gd name="T6" fmla="*/ 0 w 26"/>
                <a:gd name="T7" fmla="*/ 1 h 5"/>
                <a:gd name="T8" fmla="*/ 0 w 26"/>
                <a:gd name="T9" fmla="*/ 2 h 5"/>
                <a:gd name="T10" fmla="*/ 0 w 26"/>
                <a:gd name="T11" fmla="*/ 3 h 5"/>
                <a:gd name="T12" fmla="*/ 1 w 26"/>
                <a:gd name="T13" fmla="*/ 4 h 5"/>
                <a:gd name="T14" fmla="*/ 2 w 26"/>
                <a:gd name="T15" fmla="*/ 5 h 5"/>
                <a:gd name="T16" fmla="*/ 3 w 26"/>
                <a:gd name="T17" fmla="*/ 5 h 5"/>
                <a:gd name="T18" fmla="*/ 24 w 26"/>
                <a:gd name="T19" fmla="*/ 5 h 5"/>
                <a:gd name="T20" fmla="*/ 25 w 26"/>
                <a:gd name="T21" fmla="*/ 4 h 5"/>
                <a:gd name="T22" fmla="*/ 26 w 26"/>
                <a:gd name="T23" fmla="*/ 3 h 5"/>
                <a:gd name="T24" fmla="*/ 26 w 26"/>
                <a:gd name="T25" fmla="*/ 2 h 5"/>
                <a:gd name="T26" fmla="*/ 26 w 26"/>
                <a:gd name="T27" fmla="*/ 1 h 5"/>
                <a:gd name="T28" fmla="*/ 26 w 26"/>
                <a:gd name="T29" fmla="*/ 1 h 5"/>
                <a:gd name="T30" fmla="*/ 25 w 26"/>
                <a:gd name="T31" fmla="*/ 0 h 5"/>
                <a:gd name="T32" fmla="*/ 24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1368" y="2253"/>
              <a:ext cx="26" cy="6"/>
            </a:xfrm>
            <a:custGeom>
              <a:avLst/>
              <a:gdLst>
                <a:gd name="T0" fmla="*/ 2 w 26"/>
                <a:gd name="T1" fmla="*/ 1 h 6"/>
                <a:gd name="T2" fmla="*/ 1 w 26"/>
                <a:gd name="T3" fmla="*/ 1 h 6"/>
                <a:gd name="T4" fmla="*/ 0 w 26"/>
                <a:gd name="T5" fmla="*/ 2 h 6"/>
                <a:gd name="T6" fmla="*/ 0 w 26"/>
                <a:gd name="T7" fmla="*/ 2 h 6"/>
                <a:gd name="T8" fmla="*/ 0 w 26"/>
                <a:gd name="T9" fmla="*/ 3 h 6"/>
                <a:gd name="T10" fmla="*/ 0 w 26"/>
                <a:gd name="T11" fmla="*/ 4 h 6"/>
                <a:gd name="T12" fmla="*/ 1 w 26"/>
                <a:gd name="T13" fmla="*/ 5 h 6"/>
                <a:gd name="T14" fmla="*/ 2 w 26"/>
                <a:gd name="T15" fmla="*/ 6 h 6"/>
                <a:gd name="T16" fmla="*/ 3 w 26"/>
                <a:gd name="T17" fmla="*/ 6 h 6"/>
                <a:gd name="T18" fmla="*/ 24 w 26"/>
                <a:gd name="T19" fmla="*/ 5 h 6"/>
                <a:gd name="T20" fmla="*/ 25 w 26"/>
                <a:gd name="T21" fmla="*/ 5 h 6"/>
                <a:gd name="T22" fmla="*/ 25 w 26"/>
                <a:gd name="T23" fmla="*/ 4 h 6"/>
                <a:gd name="T24" fmla="*/ 26 w 26"/>
                <a:gd name="T25" fmla="*/ 3 h 6"/>
                <a:gd name="T26" fmla="*/ 26 w 26"/>
                <a:gd name="T27" fmla="*/ 2 h 6"/>
                <a:gd name="T28" fmla="*/ 25 w 26"/>
                <a:gd name="T29" fmla="*/ 2 h 6"/>
                <a:gd name="T30" fmla="*/ 25 w 26"/>
                <a:gd name="T31" fmla="*/ 1 h 6"/>
                <a:gd name="T32" fmla="*/ 24 w 26"/>
                <a:gd name="T33" fmla="*/ 0 h 6"/>
                <a:gd name="T34" fmla="*/ 23 w 26"/>
                <a:gd name="T35" fmla="*/ 0 h 6"/>
                <a:gd name="T36" fmla="*/ 2 w 26"/>
                <a:gd name="T3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2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1405" y="2253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1 h 5"/>
                <a:gd name="T4" fmla="*/ 0 w 26"/>
                <a:gd name="T5" fmla="*/ 2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4 h 5"/>
                <a:gd name="T12" fmla="*/ 1 w 26"/>
                <a:gd name="T13" fmla="*/ 5 h 5"/>
                <a:gd name="T14" fmla="*/ 2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5 h 5"/>
                <a:gd name="T22" fmla="*/ 25 w 26"/>
                <a:gd name="T23" fmla="*/ 4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2 h 5"/>
                <a:gd name="T30" fmla="*/ 24 w 26"/>
                <a:gd name="T31" fmla="*/ 1 h 5"/>
                <a:gd name="T32" fmla="*/ 23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1442" y="2253"/>
              <a:ext cx="26" cy="5"/>
            </a:xfrm>
            <a:custGeom>
              <a:avLst/>
              <a:gdLst>
                <a:gd name="T0" fmla="*/ 1 w 26"/>
                <a:gd name="T1" fmla="*/ 0 h 5"/>
                <a:gd name="T2" fmla="*/ 0 w 26"/>
                <a:gd name="T3" fmla="*/ 0 h 5"/>
                <a:gd name="T4" fmla="*/ 0 w 26"/>
                <a:gd name="T5" fmla="*/ 1 h 5"/>
                <a:gd name="T6" fmla="*/ 0 w 26"/>
                <a:gd name="T7" fmla="*/ 2 h 5"/>
                <a:gd name="T8" fmla="*/ 0 w 26"/>
                <a:gd name="T9" fmla="*/ 2 h 5"/>
                <a:gd name="T10" fmla="*/ 0 w 26"/>
                <a:gd name="T11" fmla="*/ 3 h 5"/>
                <a:gd name="T12" fmla="*/ 0 w 26"/>
                <a:gd name="T13" fmla="*/ 4 h 5"/>
                <a:gd name="T14" fmla="*/ 1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4 h 5"/>
                <a:gd name="T22" fmla="*/ 25 w 26"/>
                <a:gd name="T23" fmla="*/ 3 h 5"/>
                <a:gd name="T24" fmla="*/ 26 w 26"/>
                <a:gd name="T25" fmla="*/ 2 h 5"/>
                <a:gd name="T26" fmla="*/ 26 w 26"/>
                <a:gd name="T27" fmla="*/ 2 h 5"/>
                <a:gd name="T28" fmla="*/ 25 w 26"/>
                <a:gd name="T29" fmla="*/ 1 h 5"/>
                <a:gd name="T30" fmla="*/ 24 w 26"/>
                <a:gd name="T31" fmla="*/ 0 h 5"/>
                <a:gd name="T32" fmla="*/ 23 w 26"/>
                <a:gd name="T33" fmla="*/ 0 h 5"/>
                <a:gd name="T34" fmla="*/ 22 w 26"/>
                <a:gd name="T35" fmla="*/ 0 h 5"/>
                <a:gd name="T36" fmla="*/ 1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1478" y="2253"/>
              <a:ext cx="27" cy="5"/>
            </a:xfrm>
            <a:custGeom>
              <a:avLst/>
              <a:gdLst>
                <a:gd name="T0" fmla="*/ 2 w 27"/>
                <a:gd name="T1" fmla="*/ 0 h 5"/>
                <a:gd name="T2" fmla="*/ 1 w 27"/>
                <a:gd name="T3" fmla="*/ 0 h 5"/>
                <a:gd name="T4" fmla="*/ 0 w 27"/>
                <a:gd name="T5" fmla="*/ 1 h 5"/>
                <a:gd name="T6" fmla="*/ 0 w 27"/>
                <a:gd name="T7" fmla="*/ 2 h 5"/>
                <a:gd name="T8" fmla="*/ 0 w 27"/>
                <a:gd name="T9" fmla="*/ 2 h 5"/>
                <a:gd name="T10" fmla="*/ 0 w 27"/>
                <a:gd name="T11" fmla="*/ 3 h 5"/>
                <a:gd name="T12" fmla="*/ 1 w 27"/>
                <a:gd name="T13" fmla="*/ 4 h 5"/>
                <a:gd name="T14" fmla="*/ 2 w 27"/>
                <a:gd name="T15" fmla="*/ 5 h 5"/>
                <a:gd name="T16" fmla="*/ 3 w 27"/>
                <a:gd name="T17" fmla="*/ 5 h 5"/>
                <a:gd name="T18" fmla="*/ 24 w 27"/>
                <a:gd name="T19" fmla="*/ 5 h 5"/>
                <a:gd name="T20" fmla="*/ 25 w 27"/>
                <a:gd name="T21" fmla="*/ 4 h 5"/>
                <a:gd name="T22" fmla="*/ 26 w 27"/>
                <a:gd name="T23" fmla="*/ 3 h 5"/>
                <a:gd name="T24" fmla="*/ 27 w 27"/>
                <a:gd name="T25" fmla="*/ 2 h 5"/>
                <a:gd name="T26" fmla="*/ 27 w 27"/>
                <a:gd name="T27" fmla="*/ 2 h 5"/>
                <a:gd name="T28" fmla="*/ 26 w 27"/>
                <a:gd name="T29" fmla="*/ 1 h 5"/>
                <a:gd name="T30" fmla="*/ 25 w 27"/>
                <a:gd name="T31" fmla="*/ 0 h 5"/>
                <a:gd name="T32" fmla="*/ 24 w 27"/>
                <a:gd name="T33" fmla="*/ 0 h 5"/>
                <a:gd name="T34" fmla="*/ 23 w 27"/>
                <a:gd name="T35" fmla="*/ 0 h 5"/>
                <a:gd name="T36" fmla="*/ 2 w 2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1515" y="2252"/>
              <a:ext cx="27" cy="5"/>
            </a:xfrm>
            <a:custGeom>
              <a:avLst/>
              <a:gdLst>
                <a:gd name="T0" fmla="*/ 2 w 27"/>
                <a:gd name="T1" fmla="*/ 0 h 5"/>
                <a:gd name="T2" fmla="*/ 1 w 27"/>
                <a:gd name="T3" fmla="*/ 1 h 5"/>
                <a:gd name="T4" fmla="*/ 0 w 27"/>
                <a:gd name="T5" fmla="*/ 2 h 5"/>
                <a:gd name="T6" fmla="*/ 0 w 27"/>
                <a:gd name="T7" fmla="*/ 3 h 5"/>
                <a:gd name="T8" fmla="*/ 0 w 27"/>
                <a:gd name="T9" fmla="*/ 3 h 5"/>
                <a:gd name="T10" fmla="*/ 0 w 27"/>
                <a:gd name="T11" fmla="*/ 4 h 5"/>
                <a:gd name="T12" fmla="*/ 1 w 27"/>
                <a:gd name="T13" fmla="*/ 5 h 5"/>
                <a:gd name="T14" fmla="*/ 2 w 27"/>
                <a:gd name="T15" fmla="*/ 5 h 5"/>
                <a:gd name="T16" fmla="*/ 3 w 27"/>
                <a:gd name="T17" fmla="*/ 5 h 5"/>
                <a:gd name="T18" fmla="*/ 24 w 27"/>
                <a:gd name="T19" fmla="*/ 5 h 5"/>
                <a:gd name="T20" fmla="*/ 25 w 27"/>
                <a:gd name="T21" fmla="*/ 5 h 5"/>
                <a:gd name="T22" fmla="*/ 26 w 27"/>
                <a:gd name="T23" fmla="*/ 4 h 5"/>
                <a:gd name="T24" fmla="*/ 27 w 27"/>
                <a:gd name="T25" fmla="*/ 3 h 5"/>
                <a:gd name="T26" fmla="*/ 27 w 27"/>
                <a:gd name="T27" fmla="*/ 3 h 5"/>
                <a:gd name="T28" fmla="*/ 26 w 27"/>
                <a:gd name="T29" fmla="*/ 2 h 5"/>
                <a:gd name="T30" fmla="*/ 25 w 27"/>
                <a:gd name="T31" fmla="*/ 1 h 5"/>
                <a:gd name="T32" fmla="*/ 24 w 27"/>
                <a:gd name="T33" fmla="*/ 0 h 5"/>
                <a:gd name="T34" fmla="*/ 23 w 27"/>
                <a:gd name="T35" fmla="*/ 0 h 5"/>
                <a:gd name="T36" fmla="*/ 2 w 2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1552" y="2252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1 h 5"/>
                <a:gd name="T4" fmla="*/ 0 w 26"/>
                <a:gd name="T5" fmla="*/ 2 h 5"/>
                <a:gd name="T6" fmla="*/ 0 w 26"/>
                <a:gd name="T7" fmla="*/ 3 h 5"/>
                <a:gd name="T8" fmla="*/ 0 w 26"/>
                <a:gd name="T9" fmla="*/ 3 h 5"/>
                <a:gd name="T10" fmla="*/ 0 w 26"/>
                <a:gd name="T11" fmla="*/ 4 h 5"/>
                <a:gd name="T12" fmla="*/ 1 w 26"/>
                <a:gd name="T13" fmla="*/ 5 h 5"/>
                <a:gd name="T14" fmla="*/ 2 w 26"/>
                <a:gd name="T15" fmla="*/ 5 h 5"/>
                <a:gd name="T16" fmla="*/ 3 w 26"/>
                <a:gd name="T17" fmla="*/ 5 h 5"/>
                <a:gd name="T18" fmla="*/ 24 w 26"/>
                <a:gd name="T19" fmla="*/ 5 h 5"/>
                <a:gd name="T20" fmla="*/ 25 w 26"/>
                <a:gd name="T21" fmla="*/ 4 h 5"/>
                <a:gd name="T22" fmla="*/ 25 w 26"/>
                <a:gd name="T23" fmla="*/ 3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1 h 5"/>
                <a:gd name="T30" fmla="*/ 25 w 26"/>
                <a:gd name="T31" fmla="*/ 0 h 5"/>
                <a:gd name="T32" fmla="*/ 24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70"/>
            <p:cNvSpPr>
              <a:spLocks/>
            </p:cNvSpPr>
            <p:nvPr/>
          </p:nvSpPr>
          <p:spPr bwMode="auto">
            <a:xfrm>
              <a:off x="1589" y="2252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0 h 5"/>
                <a:gd name="T4" fmla="*/ 0 w 26"/>
                <a:gd name="T5" fmla="*/ 1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3 h 5"/>
                <a:gd name="T12" fmla="*/ 1 w 26"/>
                <a:gd name="T13" fmla="*/ 4 h 5"/>
                <a:gd name="T14" fmla="*/ 2 w 26"/>
                <a:gd name="T15" fmla="*/ 5 h 5"/>
                <a:gd name="T16" fmla="*/ 3 w 26"/>
                <a:gd name="T17" fmla="*/ 5 h 5"/>
                <a:gd name="T18" fmla="*/ 24 w 26"/>
                <a:gd name="T19" fmla="*/ 5 h 5"/>
                <a:gd name="T20" fmla="*/ 24 w 26"/>
                <a:gd name="T21" fmla="*/ 4 h 5"/>
                <a:gd name="T22" fmla="*/ 25 w 26"/>
                <a:gd name="T23" fmla="*/ 3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1 h 5"/>
                <a:gd name="T30" fmla="*/ 24 w 26"/>
                <a:gd name="T31" fmla="*/ 0 h 5"/>
                <a:gd name="T32" fmla="*/ 24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1626" y="2251"/>
              <a:ext cx="26" cy="5"/>
            </a:xfrm>
            <a:custGeom>
              <a:avLst/>
              <a:gdLst>
                <a:gd name="T0" fmla="*/ 1 w 26"/>
                <a:gd name="T1" fmla="*/ 0 h 5"/>
                <a:gd name="T2" fmla="*/ 1 w 26"/>
                <a:gd name="T3" fmla="*/ 1 h 5"/>
                <a:gd name="T4" fmla="*/ 0 w 26"/>
                <a:gd name="T5" fmla="*/ 2 h 5"/>
                <a:gd name="T6" fmla="*/ 0 w 26"/>
                <a:gd name="T7" fmla="*/ 3 h 5"/>
                <a:gd name="T8" fmla="*/ 0 w 26"/>
                <a:gd name="T9" fmla="*/ 4 h 5"/>
                <a:gd name="T10" fmla="*/ 0 w 26"/>
                <a:gd name="T11" fmla="*/ 4 h 5"/>
                <a:gd name="T12" fmla="*/ 1 w 26"/>
                <a:gd name="T13" fmla="*/ 5 h 5"/>
                <a:gd name="T14" fmla="*/ 1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5 h 5"/>
                <a:gd name="T22" fmla="*/ 25 w 26"/>
                <a:gd name="T23" fmla="*/ 4 h 5"/>
                <a:gd name="T24" fmla="*/ 26 w 26"/>
                <a:gd name="T25" fmla="*/ 4 h 5"/>
                <a:gd name="T26" fmla="*/ 26 w 26"/>
                <a:gd name="T27" fmla="*/ 3 h 5"/>
                <a:gd name="T28" fmla="*/ 25 w 26"/>
                <a:gd name="T29" fmla="*/ 2 h 5"/>
                <a:gd name="T30" fmla="*/ 24 w 26"/>
                <a:gd name="T31" fmla="*/ 1 h 5"/>
                <a:gd name="T32" fmla="*/ 23 w 26"/>
                <a:gd name="T33" fmla="*/ 0 h 5"/>
                <a:gd name="T34" fmla="*/ 23 w 26"/>
                <a:gd name="T35" fmla="*/ 0 h 5"/>
                <a:gd name="T36" fmla="*/ 1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1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1663" y="2251"/>
              <a:ext cx="26" cy="5"/>
            </a:xfrm>
            <a:custGeom>
              <a:avLst/>
              <a:gdLst>
                <a:gd name="T0" fmla="*/ 1 w 26"/>
                <a:gd name="T1" fmla="*/ 0 h 5"/>
                <a:gd name="T2" fmla="*/ 0 w 26"/>
                <a:gd name="T3" fmla="*/ 1 h 5"/>
                <a:gd name="T4" fmla="*/ 0 w 26"/>
                <a:gd name="T5" fmla="*/ 2 h 5"/>
                <a:gd name="T6" fmla="*/ 0 w 26"/>
                <a:gd name="T7" fmla="*/ 3 h 5"/>
                <a:gd name="T8" fmla="*/ 0 w 26"/>
                <a:gd name="T9" fmla="*/ 4 h 5"/>
                <a:gd name="T10" fmla="*/ 0 w 26"/>
                <a:gd name="T11" fmla="*/ 4 h 5"/>
                <a:gd name="T12" fmla="*/ 0 w 26"/>
                <a:gd name="T13" fmla="*/ 5 h 5"/>
                <a:gd name="T14" fmla="*/ 1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5 h 5"/>
                <a:gd name="T22" fmla="*/ 25 w 26"/>
                <a:gd name="T23" fmla="*/ 4 h 5"/>
                <a:gd name="T24" fmla="*/ 26 w 26"/>
                <a:gd name="T25" fmla="*/ 4 h 5"/>
                <a:gd name="T26" fmla="*/ 26 w 26"/>
                <a:gd name="T27" fmla="*/ 3 h 5"/>
                <a:gd name="T28" fmla="*/ 25 w 26"/>
                <a:gd name="T29" fmla="*/ 2 h 5"/>
                <a:gd name="T30" fmla="*/ 24 w 26"/>
                <a:gd name="T31" fmla="*/ 1 h 5"/>
                <a:gd name="T32" fmla="*/ 23 w 26"/>
                <a:gd name="T33" fmla="*/ 0 h 5"/>
                <a:gd name="T34" fmla="*/ 22 w 26"/>
                <a:gd name="T35" fmla="*/ 0 h 5"/>
                <a:gd name="T36" fmla="*/ 1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1" y="0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1699" y="2251"/>
              <a:ext cx="27" cy="5"/>
            </a:xfrm>
            <a:custGeom>
              <a:avLst/>
              <a:gdLst>
                <a:gd name="T0" fmla="*/ 2 w 27"/>
                <a:gd name="T1" fmla="*/ 0 h 5"/>
                <a:gd name="T2" fmla="*/ 1 w 27"/>
                <a:gd name="T3" fmla="*/ 0 h 5"/>
                <a:gd name="T4" fmla="*/ 0 w 27"/>
                <a:gd name="T5" fmla="*/ 1 h 5"/>
                <a:gd name="T6" fmla="*/ 0 w 27"/>
                <a:gd name="T7" fmla="*/ 2 h 5"/>
                <a:gd name="T8" fmla="*/ 0 w 27"/>
                <a:gd name="T9" fmla="*/ 3 h 5"/>
                <a:gd name="T10" fmla="*/ 0 w 27"/>
                <a:gd name="T11" fmla="*/ 4 h 5"/>
                <a:gd name="T12" fmla="*/ 1 w 27"/>
                <a:gd name="T13" fmla="*/ 4 h 5"/>
                <a:gd name="T14" fmla="*/ 2 w 27"/>
                <a:gd name="T15" fmla="*/ 5 h 5"/>
                <a:gd name="T16" fmla="*/ 3 w 27"/>
                <a:gd name="T17" fmla="*/ 5 h 5"/>
                <a:gd name="T18" fmla="*/ 24 w 27"/>
                <a:gd name="T19" fmla="*/ 5 h 5"/>
                <a:gd name="T20" fmla="*/ 25 w 27"/>
                <a:gd name="T21" fmla="*/ 4 h 5"/>
                <a:gd name="T22" fmla="*/ 26 w 27"/>
                <a:gd name="T23" fmla="*/ 4 h 5"/>
                <a:gd name="T24" fmla="*/ 27 w 27"/>
                <a:gd name="T25" fmla="*/ 3 h 5"/>
                <a:gd name="T26" fmla="*/ 27 w 27"/>
                <a:gd name="T27" fmla="*/ 2 h 5"/>
                <a:gd name="T28" fmla="*/ 26 w 27"/>
                <a:gd name="T29" fmla="*/ 1 h 5"/>
                <a:gd name="T30" fmla="*/ 25 w 27"/>
                <a:gd name="T31" fmla="*/ 0 h 5"/>
                <a:gd name="T32" fmla="*/ 24 w 27"/>
                <a:gd name="T33" fmla="*/ 0 h 5"/>
                <a:gd name="T34" fmla="*/ 23 w 27"/>
                <a:gd name="T35" fmla="*/ 0 h 5"/>
                <a:gd name="T36" fmla="*/ 2 w 27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5">
                  <a:moveTo>
                    <a:pt x="2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6" y="1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1736" y="2250"/>
              <a:ext cx="26" cy="6"/>
            </a:xfrm>
            <a:custGeom>
              <a:avLst/>
              <a:gdLst>
                <a:gd name="T0" fmla="*/ 2 w 26"/>
                <a:gd name="T1" fmla="*/ 1 h 6"/>
                <a:gd name="T2" fmla="*/ 1 w 26"/>
                <a:gd name="T3" fmla="*/ 1 h 6"/>
                <a:gd name="T4" fmla="*/ 0 w 26"/>
                <a:gd name="T5" fmla="*/ 2 h 6"/>
                <a:gd name="T6" fmla="*/ 0 w 26"/>
                <a:gd name="T7" fmla="*/ 3 h 6"/>
                <a:gd name="T8" fmla="*/ 0 w 26"/>
                <a:gd name="T9" fmla="*/ 4 h 6"/>
                <a:gd name="T10" fmla="*/ 0 w 26"/>
                <a:gd name="T11" fmla="*/ 5 h 6"/>
                <a:gd name="T12" fmla="*/ 1 w 26"/>
                <a:gd name="T13" fmla="*/ 5 h 6"/>
                <a:gd name="T14" fmla="*/ 2 w 26"/>
                <a:gd name="T15" fmla="*/ 6 h 6"/>
                <a:gd name="T16" fmla="*/ 3 w 26"/>
                <a:gd name="T17" fmla="*/ 6 h 6"/>
                <a:gd name="T18" fmla="*/ 24 w 26"/>
                <a:gd name="T19" fmla="*/ 5 h 6"/>
                <a:gd name="T20" fmla="*/ 25 w 26"/>
                <a:gd name="T21" fmla="*/ 5 h 6"/>
                <a:gd name="T22" fmla="*/ 26 w 26"/>
                <a:gd name="T23" fmla="*/ 5 h 6"/>
                <a:gd name="T24" fmla="*/ 26 w 26"/>
                <a:gd name="T25" fmla="*/ 4 h 6"/>
                <a:gd name="T26" fmla="*/ 26 w 26"/>
                <a:gd name="T27" fmla="*/ 3 h 6"/>
                <a:gd name="T28" fmla="*/ 26 w 26"/>
                <a:gd name="T29" fmla="*/ 2 h 6"/>
                <a:gd name="T30" fmla="*/ 25 w 26"/>
                <a:gd name="T31" fmla="*/ 1 h 6"/>
                <a:gd name="T32" fmla="*/ 24 w 26"/>
                <a:gd name="T33" fmla="*/ 0 h 6"/>
                <a:gd name="T34" fmla="*/ 23 w 26"/>
                <a:gd name="T35" fmla="*/ 0 h 6"/>
                <a:gd name="T36" fmla="*/ 2 w 26"/>
                <a:gd name="T3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6">
                  <a:moveTo>
                    <a:pt x="2" y="1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6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1773" y="2250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1 h 5"/>
                <a:gd name="T4" fmla="*/ 0 w 26"/>
                <a:gd name="T5" fmla="*/ 2 h 5"/>
                <a:gd name="T6" fmla="*/ 0 w 26"/>
                <a:gd name="T7" fmla="*/ 3 h 5"/>
                <a:gd name="T8" fmla="*/ 0 w 26"/>
                <a:gd name="T9" fmla="*/ 4 h 5"/>
                <a:gd name="T10" fmla="*/ 0 w 26"/>
                <a:gd name="T11" fmla="*/ 5 h 5"/>
                <a:gd name="T12" fmla="*/ 1 w 26"/>
                <a:gd name="T13" fmla="*/ 5 h 5"/>
                <a:gd name="T14" fmla="*/ 2 w 26"/>
                <a:gd name="T15" fmla="*/ 5 h 5"/>
                <a:gd name="T16" fmla="*/ 3 w 26"/>
                <a:gd name="T17" fmla="*/ 5 h 5"/>
                <a:gd name="T18" fmla="*/ 24 w 26"/>
                <a:gd name="T19" fmla="*/ 5 h 5"/>
                <a:gd name="T20" fmla="*/ 25 w 26"/>
                <a:gd name="T21" fmla="*/ 5 h 5"/>
                <a:gd name="T22" fmla="*/ 25 w 26"/>
                <a:gd name="T23" fmla="*/ 5 h 5"/>
                <a:gd name="T24" fmla="*/ 26 w 26"/>
                <a:gd name="T25" fmla="*/ 4 h 5"/>
                <a:gd name="T26" fmla="*/ 26 w 26"/>
                <a:gd name="T27" fmla="*/ 3 h 5"/>
                <a:gd name="T28" fmla="*/ 25 w 26"/>
                <a:gd name="T29" fmla="*/ 2 h 5"/>
                <a:gd name="T30" fmla="*/ 25 w 26"/>
                <a:gd name="T31" fmla="*/ 1 h 5"/>
                <a:gd name="T32" fmla="*/ 24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5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1810" y="2250"/>
              <a:ext cx="26" cy="5"/>
            </a:xfrm>
            <a:custGeom>
              <a:avLst/>
              <a:gdLst>
                <a:gd name="T0" fmla="*/ 2 w 26"/>
                <a:gd name="T1" fmla="*/ 0 h 5"/>
                <a:gd name="T2" fmla="*/ 1 w 26"/>
                <a:gd name="T3" fmla="*/ 1 h 5"/>
                <a:gd name="T4" fmla="*/ 0 w 26"/>
                <a:gd name="T5" fmla="*/ 2 h 5"/>
                <a:gd name="T6" fmla="*/ 0 w 26"/>
                <a:gd name="T7" fmla="*/ 3 h 5"/>
                <a:gd name="T8" fmla="*/ 0 w 26"/>
                <a:gd name="T9" fmla="*/ 4 h 5"/>
                <a:gd name="T10" fmla="*/ 0 w 26"/>
                <a:gd name="T11" fmla="*/ 5 h 5"/>
                <a:gd name="T12" fmla="*/ 1 w 26"/>
                <a:gd name="T13" fmla="*/ 5 h 5"/>
                <a:gd name="T14" fmla="*/ 2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5 h 5"/>
                <a:gd name="T22" fmla="*/ 25 w 26"/>
                <a:gd name="T23" fmla="*/ 4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1 h 5"/>
                <a:gd name="T30" fmla="*/ 24 w 26"/>
                <a:gd name="T31" fmla="*/ 0 h 5"/>
                <a:gd name="T32" fmla="*/ 23 w 26"/>
                <a:gd name="T33" fmla="*/ 0 h 5"/>
                <a:gd name="T34" fmla="*/ 23 w 26"/>
                <a:gd name="T35" fmla="*/ 0 h 5"/>
                <a:gd name="T36" fmla="*/ 2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1847" y="2250"/>
              <a:ext cx="26" cy="5"/>
            </a:xfrm>
            <a:custGeom>
              <a:avLst/>
              <a:gdLst>
                <a:gd name="T0" fmla="*/ 1 w 26"/>
                <a:gd name="T1" fmla="*/ 0 h 5"/>
                <a:gd name="T2" fmla="*/ 1 w 26"/>
                <a:gd name="T3" fmla="*/ 0 h 5"/>
                <a:gd name="T4" fmla="*/ 0 w 26"/>
                <a:gd name="T5" fmla="*/ 1 h 5"/>
                <a:gd name="T6" fmla="*/ 0 w 26"/>
                <a:gd name="T7" fmla="*/ 2 h 5"/>
                <a:gd name="T8" fmla="*/ 0 w 26"/>
                <a:gd name="T9" fmla="*/ 3 h 5"/>
                <a:gd name="T10" fmla="*/ 0 w 26"/>
                <a:gd name="T11" fmla="*/ 4 h 5"/>
                <a:gd name="T12" fmla="*/ 1 w 26"/>
                <a:gd name="T13" fmla="*/ 5 h 5"/>
                <a:gd name="T14" fmla="*/ 1 w 26"/>
                <a:gd name="T15" fmla="*/ 5 h 5"/>
                <a:gd name="T16" fmla="*/ 2 w 26"/>
                <a:gd name="T17" fmla="*/ 5 h 5"/>
                <a:gd name="T18" fmla="*/ 23 w 26"/>
                <a:gd name="T19" fmla="*/ 5 h 5"/>
                <a:gd name="T20" fmla="*/ 24 w 26"/>
                <a:gd name="T21" fmla="*/ 5 h 5"/>
                <a:gd name="T22" fmla="*/ 25 w 26"/>
                <a:gd name="T23" fmla="*/ 4 h 5"/>
                <a:gd name="T24" fmla="*/ 26 w 26"/>
                <a:gd name="T25" fmla="*/ 3 h 5"/>
                <a:gd name="T26" fmla="*/ 26 w 26"/>
                <a:gd name="T27" fmla="*/ 2 h 5"/>
                <a:gd name="T28" fmla="*/ 25 w 26"/>
                <a:gd name="T29" fmla="*/ 1 h 5"/>
                <a:gd name="T30" fmla="*/ 24 w 26"/>
                <a:gd name="T31" fmla="*/ 0 h 5"/>
                <a:gd name="T32" fmla="*/ 23 w 26"/>
                <a:gd name="T33" fmla="*/ 0 h 5"/>
                <a:gd name="T34" fmla="*/ 22 w 26"/>
                <a:gd name="T35" fmla="*/ 0 h 5"/>
                <a:gd name="T36" fmla="*/ 1 w 26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2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1883" y="2249"/>
              <a:ext cx="27" cy="6"/>
            </a:xfrm>
            <a:custGeom>
              <a:avLst/>
              <a:gdLst>
                <a:gd name="T0" fmla="*/ 2 w 27"/>
                <a:gd name="T1" fmla="*/ 0 h 6"/>
                <a:gd name="T2" fmla="*/ 1 w 27"/>
                <a:gd name="T3" fmla="*/ 1 h 6"/>
                <a:gd name="T4" fmla="*/ 0 w 27"/>
                <a:gd name="T5" fmla="*/ 2 h 6"/>
                <a:gd name="T6" fmla="*/ 0 w 27"/>
                <a:gd name="T7" fmla="*/ 3 h 6"/>
                <a:gd name="T8" fmla="*/ 0 w 27"/>
                <a:gd name="T9" fmla="*/ 4 h 6"/>
                <a:gd name="T10" fmla="*/ 0 w 27"/>
                <a:gd name="T11" fmla="*/ 5 h 6"/>
                <a:gd name="T12" fmla="*/ 1 w 27"/>
                <a:gd name="T13" fmla="*/ 6 h 6"/>
                <a:gd name="T14" fmla="*/ 2 w 27"/>
                <a:gd name="T15" fmla="*/ 6 h 6"/>
                <a:gd name="T16" fmla="*/ 3 w 27"/>
                <a:gd name="T17" fmla="*/ 6 h 6"/>
                <a:gd name="T18" fmla="*/ 24 w 27"/>
                <a:gd name="T19" fmla="*/ 6 h 6"/>
                <a:gd name="T20" fmla="*/ 25 w 27"/>
                <a:gd name="T21" fmla="*/ 6 h 6"/>
                <a:gd name="T22" fmla="*/ 26 w 27"/>
                <a:gd name="T23" fmla="*/ 5 h 6"/>
                <a:gd name="T24" fmla="*/ 27 w 27"/>
                <a:gd name="T25" fmla="*/ 4 h 6"/>
                <a:gd name="T26" fmla="*/ 27 w 27"/>
                <a:gd name="T27" fmla="*/ 3 h 6"/>
                <a:gd name="T28" fmla="*/ 26 w 27"/>
                <a:gd name="T29" fmla="*/ 2 h 6"/>
                <a:gd name="T30" fmla="*/ 25 w 27"/>
                <a:gd name="T31" fmla="*/ 1 h 6"/>
                <a:gd name="T32" fmla="*/ 24 w 27"/>
                <a:gd name="T33" fmla="*/ 0 h 6"/>
                <a:gd name="T34" fmla="*/ 23 w 27"/>
                <a:gd name="T35" fmla="*/ 0 h 6"/>
                <a:gd name="T36" fmla="*/ 2 w 27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6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24" y="6"/>
                  </a:lnTo>
                  <a:lnTo>
                    <a:pt x="25" y="6"/>
                  </a:lnTo>
                  <a:lnTo>
                    <a:pt x="26" y="5"/>
                  </a:lnTo>
                  <a:lnTo>
                    <a:pt x="27" y="4"/>
                  </a:lnTo>
                  <a:lnTo>
                    <a:pt x="27" y="3"/>
                  </a:lnTo>
                  <a:lnTo>
                    <a:pt x="26" y="2"/>
                  </a:lnTo>
                  <a:lnTo>
                    <a:pt x="25" y="1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1920" y="2249"/>
              <a:ext cx="21" cy="6"/>
            </a:xfrm>
            <a:custGeom>
              <a:avLst/>
              <a:gdLst>
                <a:gd name="T0" fmla="*/ 2 w 21"/>
                <a:gd name="T1" fmla="*/ 0 h 6"/>
                <a:gd name="T2" fmla="*/ 1 w 21"/>
                <a:gd name="T3" fmla="*/ 1 h 6"/>
                <a:gd name="T4" fmla="*/ 0 w 21"/>
                <a:gd name="T5" fmla="*/ 2 h 6"/>
                <a:gd name="T6" fmla="*/ 0 w 21"/>
                <a:gd name="T7" fmla="*/ 3 h 6"/>
                <a:gd name="T8" fmla="*/ 0 w 21"/>
                <a:gd name="T9" fmla="*/ 4 h 6"/>
                <a:gd name="T10" fmla="*/ 0 w 21"/>
                <a:gd name="T11" fmla="*/ 5 h 6"/>
                <a:gd name="T12" fmla="*/ 1 w 21"/>
                <a:gd name="T13" fmla="*/ 6 h 6"/>
                <a:gd name="T14" fmla="*/ 2 w 21"/>
                <a:gd name="T15" fmla="*/ 6 h 6"/>
                <a:gd name="T16" fmla="*/ 3 w 21"/>
                <a:gd name="T17" fmla="*/ 6 h 6"/>
                <a:gd name="T18" fmla="*/ 20 w 21"/>
                <a:gd name="T19" fmla="*/ 6 h 6"/>
                <a:gd name="T20" fmla="*/ 20 w 21"/>
                <a:gd name="T21" fmla="*/ 5 h 6"/>
                <a:gd name="T22" fmla="*/ 20 w 21"/>
                <a:gd name="T23" fmla="*/ 4 h 6"/>
                <a:gd name="T24" fmla="*/ 21 w 21"/>
                <a:gd name="T25" fmla="*/ 3 h 6"/>
                <a:gd name="T26" fmla="*/ 21 w 21"/>
                <a:gd name="T27" fmla="*/ 3 h 6"/>
                <a:gd name="T28" fmla="*/ 20 w 21"/>
                <a:gd name="T29" fmla="*/ 2 h 6"/>
                <a:gd name="T30" fmla="*/ 20 w 21"/>
                <a:gd name="T31" fmla="*/ 1 h 6"/>
                <a:gd name="T32" fmla="*/ 19 w 21"/>
                <a:gd name="T33" fmla="*/ 0 h 6"/>
                <a:gd name="T34" fmla="*/ 19 w 21"/>
                <a:gd name="T35" fmla="*/ 0 h 6"/>
                <a:gd name="T36" fmla="*/ 2 w 21"/>
                <a:gd name="T3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6">
                  <a:moveTo>
                    <a:pt x="2" y="0"/>
                  </a:move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20" y="6"/>
                  </a:lnTo>
                  <a:lnTo>
                    <a:pt x="20" y="5"/>
                  </a:lnTo>
                  <a:lnTo>
                    <a:pt x="20" y="4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0" y="2"/>
                  </a:lnTo>
                  <a:lnTo>
                    <a:pt x="20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1939" y="1801"/>
              <a:ext cx="5" cy="26"/>
            </a:xfrm>
            <a:custGeom>
              <a:avLst/>
              <a:gdLst>
                <a:gd name="T0" fmla="*/ 5 w 5"/>
                <a:gd name="T1" fmla="*/ 4 h 26"/>
                <a:gd name="T2" fmla="*/ 5 w 5"/>
                <a:gd name="T3" fmla="*/ 3 h 26"/>
                <a:gd name="T4" fmla="*/ 4 w 5"/>
                <a:gd name="T5" fmla="*/ 2 h 26"/>
                <a:gd name="T6" fmla="*/ 3 w 5"/>
                <a:gd name="T7" fmla="*/ 1 h 26"/>
                <a:gd name="T8" fmla="*/ 2 w 5"/>
                <a:gd name="T9" fmla="*/ 0 h 26"/>
                <a:gd name="T10" fmla="*/ 2 w 5"/>
                <a:gd name="T11" fmla="*/ 0 h 26"/>
                <a:gd name="T12" fmla="*/ 1 w 5"/>
                <a:gd name="T13" fmla="*/ 1 h 26"/>
                <a:gd name="T14" fmla="*/ 1 w 5"/>
                <a:gd name="T15" fmla="*/ 2 h 26"/>
                <a:gd name="T16" fmla="*/ 0 w 5"/>
                <a:gd name="T17" fmla="*/ 3 h 26"/>
                <a:gd name="T18" fmla="*/ 0 w 5"/>
                <a:gd name="T19" fmla="*/ 23 h 26"/>
                <a:gd name="T20" fmla="*/ 0 w 5"/>
                <a:gd name="T21" fmla="*/ 24 h 26"/>
                <a:gd name="T22" fmla="*/ 0 w 5"/>
                <a:gd name="T23" fmla="*/ 25 h 26"/>
                <a:gd name="T24" fmla="*/ 1 w 5"/>
                <a:gd name="T25" fmla="*/ 26 h 26"/>
                <a:gd name="T26" fmla="*/ 1 w 5"/>
                <a:gd name="T27" fmla="*/ 26 h 26"/>
                <a:gd name="T28" fmla="*/ 2 w 5"/>
                <a:gd name="T29" fmla="*/ 26 h 26"/>
                <a:gd name="T30" fmla="*/ 3 w 5"/>
                <a:gd name="T31" fmla="*/ 26 h 26"/>
                <a:gd name="T32" fmla="*/ 4 w 5"/>
                <a:gd name="T33" fmla="*/ 25 h 26"/>
                <a:gd name="T34" fmla="*/ 5 w 5"/>
                <a:gd name="T35" fmla="*/ 24 h 26"/>
                <a:gd name="T36" fmla="*/ 5 w 5"/>
                <a:gd name="T3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4"/>
                  </a:moveTo>
                  <a:lnTo>
                    <a:pt x="5" y="3"/>
                  </a:lnTo>
                  <a:lnTo>
                    <a:pt x="4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81"/>
            <p:cNvSpPr>
              <a:spLocks/>
            </p:cNvSpPr>
            <p:nvPr/>
          </p:nvSpPr>
          <p:spPr bwMode="auto">
            <a:xfrm>
              <a:off x="1939" y="1838"/>
              <a:ext cx="5" cy="26"/>
            </a:xfrm>
            <a:custGeom>
              <a:avLst/>
              <a:gdLst>
                <a:gd name="T0" fmla="*/ 5 w 5"/>
                <a:gd name="T1" fmla="*/ 3 h 26"/>
                <a:gd name="T2" fmla="*/ 5 w 5"/>
                <a:gd name="T3" fmla="*/ 2 h 26"/>
                <a:gd name="T4" fmla="*/ 4 w 5"/>
                <a:gd name="T5" fmla="*/ 1 h 26"/>
                <a:gd name="T6" fmla="*/ 3 w 5"/>
                <a:gd name="T7" fmla="*/ 0 h 26"/>
                <a:gd name="T8" fmla="*/ 2 w 5"/>
                <a:gd name="T9" fmla="*/ 0 h 26"/>
                <a:gd name="T10" fmla="*/ 1 w 5"/>
                <a:gd name="T11" fmla="*/ 0 h 26"/>
                <a:gd name="T12" fmla="*/ 1 w 5"/>
                <a:gd name="T13" fmla="*/ 0 h 26"/>
                <a:gd name="T14" fmla="*/ 0 w 5"/>
                <a:gd name="T15" fmla="*/ 1 h 26"/>
                <a:gd name="T16" fmla="*/ 0 w 5"/>
                <a:gd name="T17" fmla="*/ 2 h 26"/>
                <a:gd name="T18" fmla="*/ 0 w 5"/>
                <a:gd name="T19" fmla="*/ 23 h 26"/>
                <a:gd name="T20" fmla="*/ 0 w 5"/>
                <a:gd name="T21" fmla="*/ 24 h 26"/>
                <a:gd name="T22" fmla="*/ 0 w 5"/>
                <a:gd name="T23" fmla="*/ 25 h 26"/>
                <a:gd name="T24" fmla="*/ 1 w 5"/>
                <a:gd name="T25" fmla="*/ 25 h 26"/>
                <a:gd name="T26" fmla="*/ 1 w 5"/>
                <a:gd name="T27" fmla="*/ 26 h 26"/>
                <a:gd name="T28" fmla="*/ 2 w 5"/>
                <a:gd name="T29" fmla="*/ 26 h 26"/>
                <a:gd name="T30" fmla="*/ 3 w 5"/>
                <a:gd name="T31" fmla="*/ 25 h 26"/>
                <a:gd name="T32" fmla="*/ 4 w 5"/>
                <a:gd name="T33" fmla="*/ 25 h 26"/>
                <a:gd name="T34" fmla="*/ 5 w 5"/>
                <a:gd name="T35" fmla="*/ 24 h 26"/>
                <a:gd name="T36" fmla="*/ 5 w 5"/>
                <a:gd name="T3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3"/>
                  </a:move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1" y="25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3" y="25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1938" y="1875"/>
              <a:ext cx="6" cy="26"/>
            </a:xfrm>
            <a:custGeom>
              <a:avLst/>
              <a:gdLst>
                <a:gd name="T0" fmla="*/ 6 w 6"/>
                <a:gd name="T1" fmla="*/ 2 h 26"/>
                <a:gd name="T2" fmla="*/ 6 w 6"/>
                <a:gd name="T3" fmla="*/ 2 h 26"/>
                <a:gd name="T4" fmla="*/ 5 w 6"/>
                <a:gd name="T5" fmla="*/ 1 h 26"/>
                <a:gd name="T6" fmla="*/ 4 w 6"/>
                <a:gd name="T7" fmla="*/ 0 h 26"/>
                <a:gd name="T8" fmla="*/ 3 w 6"/>
                <a:gd name="T9" fmla="*/ 0 h 26"/>
                <a:gd name="T10" fmla="*/ 2 w 6"/>
                <a:gd name="T11" fmla="*/ 0 h 26"/>
                <a:gd name="T12" fmla="*/ 2 w 6"/>
                <a:gd name="T13" fmla="*/ 0 h 26"/>
                <a:gd name="T14" fmla="*/ 1 w 6"/>
                <a:gd name="T15" fmla="*/ 1 h 26"/>
                <a:gd name="T16" fmla="*/ 1 w 6"/>
                <a:gd name="T17" fmla="*/ 2 h 26"/>
                <a:gd name="T18" fmla="*/ 0 w 6"/>
                <a:gd name="T19" fmla="*/ 23 h 26"/>
                <a:gd name="T20" fmla="*/ 0 w 6"/>
                <a:gd name="T21" fmla="*/ 24 h 26"/>
                <a:gd name="T22" fmla="*/ 1 w 6"/>
                <a:gd name="T23" fmla="*/ 24 h 26"/>
                <a:gd name="T24" fmla="*/ 2 w 6"/>
                <a:gd name="T25" fmla="*/ 25 h 26"/>
                <a:gd name="T26" fmla="*/ 2 w 6"/>
                <a:gd name="T27" fmla="*/ 26 h 26"/>
                <a:gd name="T28" fmla="*/ 3 w 6"/>
                <a:gd name="T29" fmla="*/ 26 h 26"/>
                <a:gd name="T30" fmla="*/ 4 w 6"/>
                <a:gd name="T31" fmla="*/ 25 h 26"/>
                <a:gd name="T32" fmla="*/ 5 w 6"/>
                <a:gd name="T33" fmla="*/ 24 h 26"/>
                <a:gd name="T34" fmla="*/ 5 w 6"/>
                <a:gd name="T35" fmla="*/ 24 h 26"/>
                <a:gd name="T36" fmla="*/ 6 w 6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2"/>
                  </a:move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1938" y="1912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2 h 26"/>
                <a:gd name="T4" fmla="*/ 5 w 5"/>
                <a:gd name="T5" fmla="*/ 1 h 26"/>
                <a:gd name="T6" fmla="*/ 4 w 5"/>
                <a:gd name="T7" fmla="*/ 0 h 26"/>
                <a:gd name="T8" fmla="*/ 3 w 5"/>
                <a:gd name="T9" fmla="*/ 0 h 26"/>
                <a:gd name="T10" fmla="*/ 2 w 5"/>
                <a:gd name="T11" fmla="*/ 0 h 26"/>
                <a:gd name="T12" fmla="*/ 2 w 5"/>
                <a:gd name="T13" fmla="*/ 0 h 26"/>
                <a:gd name="T14" fmla="*/ 1 w 5"/>
                <a:gd name="T15" fmla="*/ 1 h 26"/>
                <a:gd name="T16" fmla="*/ 0 w 5"/>
                <a:gd name="T17" fmla="*/ 2 h 26"/>
                <a:gd name="T18" fmla="*/ 0 w 5"/>
                <a:gd name="T19" fmla="*/ 23 h 26"/>
                <a:gd name="T20" fmla="*/ 0 w 5"/>
                <a:gd name="T21" fmla="*/ 24 h 26"/>
                <a:gd name="T22" fmla="*/ 1 w 5"/>
                <a:gd name="T23" fmla="*/ 24 h 26"/>
                <a:gd name="T24" fmla="*/ 2 w 5"/>
                <a:gd name="T25" fmla="*/ 25 h 26"/>
                <a:gd name="T26" fmla="*/ 2 w 5"/>
                <a:gd name="T27" fmla="*/ 26 h 26"/>
                <a:gd name="T28" fmla="*/ 3 w 5"/>
                <a:gd name="T29" fmla="*/ 26 h 26"/>
                <a:gd name="T30" fmla="*/ 4 w 5"/>
                <a:gd name="T31" fmla="*/ 25 h 26"/>
                <a:gd name="T32" fmla="*/ 5 w 5"/>
                <a:gd name="T33" fmla="*/ 24 h 26"/>
                <a:gd name="T34" fmla="*/ 5 w 5"/>
                <a:gd name="T35" fmla="*/ 24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Freeform 84"/>
            <p:cNvSpPr>
              <a:spLocks/>
            </p:cNvSpPr>
            <p:nvPr/>
          </p:nvSpPr>
          <p:spPr bwMode="auto">
            <a:xfrm>
              <a:off x="1938" y="1949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1 h 26"/>
                <a:gd name="T4" fmla="*/ 5 w 5"/>
                <a:gd name="T5" fmla="*/ 1 h 26"/>
                <a:gd name="T6" fmla="*/ 4 w 5"/>
                <a:gd name="T7" fmla="*/ 0 h 26"/>
                <a:gd name="T8" fmla="*/ 3 w 5"/>
                <a:gd name="T9" fmla="*/ 0 h 26"/>
                <a:gd name="T10" fmla="*/ 2 w 5"/>
                <a:gd name="T11" fmla="*/ 0 h 26"/>
                <a:gd name="T12" fmla="*/ 2 w 5"/>
                <a:gd name="T13" fmla="*/ 0 h 26"/>
                <a:gd name="T14" fmla="*/ 1 w 5"/>
                <a:gd name="T15" fmla="*/ 1 h 26"/>
                <a:gd name="T16" fmla="*/ 0 w 5"/>
                <a:gd name="T17" fmla="*/ 1 h 26"/>
                <a:gd name="T18" fmla="*/ 0 w 5"/>
                <a:gd name="T19" fmla="*/ 23 h 26"/>
                <a:gd name="T20" fmla="*/ 0 w 5"/>
                <a:gd name="T21" fmla="*/ 23 h 26"/>
                <a:gd name="T22" fmla="*/ 1 w 5"/>
                <a:gd name="T23" fmla="*/ 24 h 26"/>
                <a:gd name="T24" fmla="*/ 2 w 5"/>
                <a:gd name="T25" fmla="*/ 25 h 26"/>
                <a:gd name="T26" fmla="*/ 2 w 5"/>
                <a:gd name="T27" fmla="*/ 26 h 26"/>
                <a:gd name="T28" fmla="*/ 3 w 5"/>
                <a:gd name="T29" fmla="*/ 26 h 26"/>
                <a:gd name="T30" fmla="*/ 4 w 5"/>
                <a:gd name="T31" fmla="*/ 25 h 26"/>
                <a:gd name="T32" fmla="*/ 5 w 5"/>
                <a:gd name="T33" fmla="*/ 24 h 26"/>
                <a:gd name="T34" fmla="*/ 5 w 5"/>
                <a:gd name="T35" fmla="*/ 23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23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1938" y="1986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1 h 26"/>
                <a:gd name="T4" fmla="*/ 4 w 5"/>
                <a:gd name="T5" fmla="*/ 0 h 26"/>
                <a:gd name="T6" fmla="*/ 3 w 5"/>
                <a:gd name="T7" fmla="*/ 0 h 26"/>
                <a:gd name="T8" fmla="*/ 2 w 5"/>
                <a:gd name="T9" fmla="*/ 0 h 26"/>
                <a:gd name="T10" fmla="*/ 2 w 5"/>
                <a:gd name="T11" fmla="*/ 0 h 26"/>
                <a:gd name="T12" fmla="*/ 1 w 5"/>
                <a:gd name="T13" fmla="*/ 0 h 26"/>
                <a:gd name="T14" fmla="*/ 0 w 5"/>
                <a:gd name="T15" fmla="*/ 0 h 26"/>
                <a:gd name="T16" fmla="*/ 0 w 5"/>
                <a:gd name="T17" fmla="*/ 1 h 26"/>
                <a:gd name="T18" fmla="*/ 0 w 5"/>
                <a:gd name="T19" fmla="*/ 22 h 26"/>
                <a:gd name="T20" fmla="*/ 0 w 5"/>
                <a:gd name="T21" fmla="*/ 23 h 26"/>
                <a:gd name="T22" fmla="*/ 0 w 5"/>
                <a:gd name="T23" fmla="*/ 24 h 26"/>
                <a:gd name="T24" fmla="*/ 1 w 5"/>
                <a:gd name="T25" fmla="*/ 25 h 26"/>
                <a:gd name="T26" fmla="*/ 2 w 5"/>
                <a:gd name="T27" fmla="*/ 26 h 26"/>
                <a:gd name="T28" fmla="*/ 2 w 5"/>
                <a:gd name="T29" fmla="*/ 26 h 26"/>
                <a:gd name="T30" fmla="*/ 3 w 5"/>
                <a:gd name="T31" fmla="*/ 25 h 26"/>
                <a:gd name="T32" fmla="*/ 4 w 5"/>
                <a:gd name="T33" fmla="*/ 24 h 26"/>
                <a:gd name="T34" fmla="*/ 5 w 5"/>
                <a:gd name="T35" fmla="*/ 23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3" y="25"/>
                  </a:lnTo>
                  <a:lnTo>
                    <a:pt x="4" y="24"/>
                  </a:lnTo>
                  <a:lnTo>
                    <a:pt x="5" y="23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1938" y="2023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1 h 26"/>
                <a:gd name="T4" fmla="*/ 4 w 5"/>
                <a:gd name="T5" fmla="*/ 0 h 26"/>
                <a:gd name="T6" fmla="*/ 3 w 5"/>
                <a:gd name="T7" fmla="*/ 0 h 26"/>
                <a:gd name="T8" fmla="*/ 2 w 5"/>
                <a:gd name="T9" fmla="*/ 0 h 26"/>
                <a:gd name="T10" fmla="*/ 2 w 5"/>
                <a:gd name="T11" fmla="*/ 0 h 26"/>
                <a:gd name="T12" fmla="*/ 1 w 5"/>
                <a:gd name="T13" fmla="*/ 0 h 26"/>
                <a:gd name="T14" fmla="*/ 0 w 5"/>
                <a:gd name="T15" fmla="*/ 0 h 26"/>
                <a:gd name="T16" fmla="*/ 0 w 5"/>
                <a:gd name="T17" fmla="*/ 1 h 26"/>
                <a:gd name="T18" fmla="*/ 0 w 5"/>
                <a:gd name="T19" fmla="*/ 22 h 26"/>
                <a:gd name="T20" fmla="*/ 0 w 5"/>
                <a:gd name="T21" fmla="*/ 23 h 26"/>
                <a:gd name="T22" fmla="*/ 0 w 5"/>
                <a:gd name="T23" fmla="*/ 24 h 26"/>
                <a:gd name="T24" fmla="*/ 1 w 5"/>
                <a:gd name="T25" fmla="*/ 25 h 26"/>
                <a:gd name="T26" fmla="*/ 2 w 5"/>
                <a:gd name="T27" fmla="*/ 26 h 26"/>
                <a:gd name="T28" fmla="*/ 2 w 5"/>
                <a:gd name="T29" fmla="*/ 26 h 26"/>
                <a:gd name="T30" fmla="*/ 3 w 5"/>
                <a:gd name="T31" fmla="*/ 25 h 26"/>
                <a:gd name="T32" fmla="*/ 4 w 5"/>
                <a:gd name="T33" fmla="*/ 24 h 26"/>
                <a:gd name="T34" fmla="*/ 5 w 5"/>
                <a:gd name="T35" fmla="*/ 23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3" y="25"/>
                  </a:lnTo>
                  <a:lnTo>
                    <a:pt x="4" y="24"/>
                  </a:lnTo>
                  <a:lnTo>
                    <a:pt x="5" y="23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1937" y="2059"/>
              <a:ext cx="6" cy="27"/>
            </a:xfrm>
            <a:custGeom>
              <a:avLst/>
              <a:gdLst>
                <a:gd name="T0" fmla="*/ 6 w 6"/>
                <a:gd name="T1" fmla="*/ 3 h 27"/>
                <a:gd name="T2" fmla="*/ 6 w 6"/>
                <a:gd name="T3" fmla="*/ 2 h 27"/>
                <a:gd name="T4" fmla="*/ 5 w 6"/>
                <a:gd name="T5" fmla="*/ 1 h 27"/>
                <a:gd name="T6" fmla="*/ 4 w 6"/>
                <a:gd name="T7" fmla="*/ 0 h 27"/>
                <a:gd name="T8" fmla="*/ 3 w 6"/>
                <a:gd name="T9" fmla="*/ 0 h 27"/>
                <a:gd name="T10" fmla="*/ 3 w 6"/>
                <a:gd name="T11" fmla="*/ 0 h 27"/>
                <a:gd name="T12" fmla="*/ 2 w 6"/>
                <a:gd name="T13" fmla="*/ 0 h 27"/>
                <a:gd name="T14" fmla="*/ 1 w 6"/>
                <a:gd name="T15" fmla="*/ 1 h 27"/>
                <a:gd name="T16" fmla="*/ 1 w 6"/>
                <a:gd name="T17" fmla="*/ 2 h 27"/>
                <a:gd name="T18" fmla="*/ 0 w 6"/>
                <a:gd name="T19" fmla="*/ 23 h 27"/>
                <a:gd name="T20" fmla="*/ 0 w 6"/>
                <a:gd name="T21" fmla="*/ 24 h 27"/>
                <a:gd name="T22" fmla="*/ 1 w 6"/>
                <a:gd name="T23" fmla="*/ 25 h 27"/>
                <a:gd name="T24" fmla="*/ 2 w 6"/>
                <a:gd name="T25" fmla="*/ 26 h 27"/>
                <a:gd name="T26" fmla="*/ 3 w 6"/>
                <a:gd name="T27" fmla="*/ 27 h 27"/>
                <a:gd name="T28" fmla="*/ 3 w 6"/>
                <a:gd name="T29" fmla="*/ 27 h 27"/>
                <a:gd name="T30" fmla="*/ 4 w 6"/>
                <a:gd name="T31" fmla="*/ 26 h 27"/>
                <a:gd name="T32" fmla="*/ 5 w 6"/>
                <a:gd name="T33" fmla="*/ 25 h 27"/>
                <a:gd name="T34" fmla="*/ 5 w 6"/>
                <a:gd name="T35" fmla="*/ 24 h 27"/>
                <a:gd name="T36" fmla="*/ 6 w 6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7">
                  <a:moveTo>
                    <a:pt x="6" y="3"/>
                  </a:move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>
              <a:off x="1937" y="2096"/>
              <a:ext cx="5" cy="27"/>
            </a:xfrm>
            <a:custGeom>
              <a:avLst/>
              <a:gdLst>
                <a:gd name="T0" fmla="*/ 5 w 5"/>
                <a:gd name="T1" fmla="*/ 3 h 27"/>
                <a:gd name="T2" fmla="*/ 5 w 5"/>
                <a:gd name="T3" fmla="*/ 2 h 27"/>
                <a:gd name="T4" fmla="*/ 5 w 5"/>
                <a:gd name="T5" fmla="*/ 1 h 27"/>
                <a:gd name="T6" fmla="*/ 4 w 5"/>
                <a:gd name="T7" fmla="*/ 0 h 27"/>
                <a:gd name="T8" fmla="*/ 3 w 5"/>
                <a:gd name="T9" fmla="*/ 0 h 27"/>
                <a:gd name="T10" fmla="*/ 3 w 5"/>
                <a:gd name="T11" fmla="*/ 0 h 27"/>
                <a:gd name="T12" fmla="*/ 2 w 5"/>
                <a:gd name="T13" fmla="*/ 0 h 27"/>
                <a:gd name="T14" fmla="*/ 1 w 5"/>
                <a:gd name="T15" fmla="*/ 1 h 27"/>
                <a:gd name="T16" fmla="*/ 0 w 5"/>
                <a:gd name="T17" fmla="*/ 2 h 27"/>
                <a:gd name="T18" fmla="*/ 0 w 5"/>
                <a:gd name="T19" fmla="*/ 23 h 27"/>
                <a:gd name="T20" fmla="*/ 0 w 5"/>
                <a:gd name="T21" fmla="*/ 24 h 27"/>
                <a:gd name="T22" fmla="*/ 1 w 5"/>
                <a:gd name="T23" fmla="*/ 25 h 27"/>
                <a:gd name="T24" fmla="*/ 2 w 5"/>
                <a:gd name="T25" fmla="*/ 26 h 27"/>
                <a:gd name="T26" fmla="*/ 3 w 5"/>
                <a:gd name="T27" fmla="*/ 27 h 27"/>
                <a:gd name="T28" fmla="*/ 3 w 5"/>
                <a:gd name="T29" fmla="*/ 27 h 27"/>
                <a:gd name="T30" fmla="*/ 4 w 5"/>
                <a:gd name="T31" fmla="*/ 26 h 27"/>
                <a:gd name="T32" fmla="*/ 5 w 5"/>
                <a:gd name="T33" fmla="*/ 25 h 27"/>
                <a:gd name="T34" fmla="*/ 5 w 5"/>
                <a:gd name="T35" fmla="*/ 24 h 27"/>
                <a:gd name="T36" fmla="*/ 5 w 5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7">
                  <a:moveTo>
                    <a:pt x="5" y="3"/>
                  </a:move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1937" y="2133"/>
              <a:ext cx="5" cy="27"/>
            </a:xfrm>
            <a:custGeom>
              <a:avLst/>
              <a:gdLst>
                <a:gd name="T0" fmla="*/ 5 w 5"/>
                <a:gd name="T1" fmla="*/ 3 h 27"/>
                <a:gd name="T2" fmla="*/ 5 w 5"/>
                <a:gd name="T3" fmla="*/ 2 h 27"/>
                <a:gd name="T4" fmla="*/ 5 w 5"/>
                <a:gd name="T5" fmla="*/ 1 h 27"/>
                <a:gd name="T6" fmla="*/ 4 w 5"/>
                <a:gd name="T7" fmla="*/ 0 h 27"/>
                <a:gd name="T8" fmla="*/ 3 w 5"/>
                <a:gd name="T9" fmla="*/ 0 h 27"/>
                <a:gd name="T10" fmla="*/ 3 w 5"/>
                <a:gd name="T11" fmla="*/ 0 h 27"/>
                <a:gd name="T12" fmla="*/ 2 w 5"/>
                <a:gd name="T13" fmla="*/ 0 h 27"/>
                <a:gd name="T14" fmla="*/ 1 w 5"/>
                <a:gd name="T15" fmla="*/ 1 h 27"/>
                <a:gd name="T16" fmla="*/ 0 w 5"/>
                <a:gd name="T17" fmla="*/ 2 h 27"/>
                <a:gd name="T18" fmla="*/ 0 w 5"/>
                <a:gd name="T19" fmla="*/ 23 h 27"/>
                <a:gd name="T20" fmla="*/ 0 w 5"/>
                <a:gd name="T21" fmla="*/ 24 h 27"/>
                <a:gd name="T22" fmla="*/ 1 w 5"/>
                <a:gd name="T23" fmla="*/ 25 h 27"/>
                <a:gd name="T24" fmla="*/ 2 w 5"/>
                <a:gd name="T25" fmla="*/ 26 h 27"/>
                <a:gd name="T26" fmla="*/ 3 w 5"/>
                <a:gd name="T27" fmla="*/ 27 h 27"/>
                <a:gd name="T28" fmla="*/ 3 w 5"/>
                <a:gd name="T29" fmla="*/ 27 h 27"/>
                <a:gd name="T30" fmla="*/ 4 w 5"/>
                <a:gd name="T31" fmla="*/ 26 h 27"/>
                <a:gd name="T32" fmla="*/ 5 w 5"/>
                <a:gd name="T33" fmla="*/ 25 h 27"/>
                <a:gd name="T34" fmla="*/ 5 w 5"/>
                <a:gd name="T35" fmla="*/ 24 h 27"/>
                <a:gd name="T36" fmla="*/ 5 w 5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7">
                  <a:moveTo>
                    <a:pt x="5" y="3"/>
                  </a:move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" name="Freeform 90"/>
            <p:cNvSpPr>
              <a:spLocks/>
            </p:cNvSpPr>
            <p:nvPr/>
          </p:nvSpPr>
          <p:spPr bwMode="auto">
            <a:xfrm>
              <a:off x="1937" y="2170"/>
              <a:ext cx="5" cy="27"/>
            </a:xfrm>
            <a:custGeom>
              <a:avLst/>
              <a:gdLst>
                <a:gd name="T0" fmla="*/ 5 w 5"/>
                <a:gd name="T1" fmla="*/ 3 h 27"/>
                <a:gd name="T2" fmla="*/ 5 w 5"/>
                <a:gd name="T3" fmla="*/ 2 h 27"/>
                <a:gd name="T4" fmla="*/ 4 w 5"/>
                <a:gd name="T5" fmla="*/ 1 h 27"/>
                <a:gd name="T6" fmla="*/ 3 w 5"/>
                <a:gd name="T7" fmla="*/ 0 h 27"/>
                <a:gd name="T8" fmla="*/ 3 w 5"/>
                <a:gd name="T9" fmla="*/ 0 h 27"/>
                <a:gd name="T10" fmla="*/ 2 w 5"/>
                <a:gd name="T11" fmla="*/ 0 h 27"/>
                <a:gd name="T12" fmla="*/ 1 w 5"/>
                <a:gd name="T13" fmla="*/ 0 h 27"/>
                <a:gd name="T14" fmla="*/ 0 w 5"/>
                <a:gd name="T15" fmla="*/ 1 h 27"/>
                <a:gd name="T16" fmla="*/ 0 w 5"/>
                <a:gd name="T17" fmla="*/ 2 h 27"/>
                <a:gd name="T18" fmla="*/ 0 w 5"/>
                <a:gd name="T19" fmla="*/ 23 h 27"/>
                <a:gd name="T20" fmla="*/ 0 w 5"/>
                <a:gd name="T21" fmla="*/ 24 h 27"/>
                <a:gd name="T22" fmla="*/ 0 w 5"/>
                <a:gd name="T23" fmla="*/ 25 h 27"/>
                <a:gd name="T24" fmla="*/ 1 w 5"/>
                <a:gd name="T25" fmla="*/ 26 h 27"/>
                <a:gd name="T26" fmla="*/ 2 w 5"/>
                <a:gd name="T27" fmla="*/ 27 h 27"/>
                <a:gd name="T28" fmla="*/ 3 w 5"/>
                <a:gd name="T29" fmla="*/ 27 h 27"/>
                <a:gd name="T30" fmla="*/ 3 w 5"/>
                <a:gd name="T31" fmla="*/ 26 h 27"/>
                <a:gd name="T32" fmla="*/ 4 w 5"/>
                <a:gd name="T33" fmla="*/ 25 h 27"/>
                <a:gd name="T34" fmla="*/ 5 w 5"/>
                <a:gd name="T35" fmla="*/ 24 h 27"/>
                <a:gd name="T36" fmla="*/ 5 w 5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7">
                  <a:moveTo>
                    <a:pt x="5" y="3"/>
                  </a:move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1" y="26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1937" y="2207"/>
              <a:ext cx="5" cy="27"/>
            </a:xfrm>
            <a:custGeom>
              <a:avLst/>
              <a:gdLst>
                <a:gd name="T0" fmla="*/ 5 w 5"/>
                <a:gd name="T1" fmla="*/ 3 h 27"/>
                <a:gd name="T2" fmla="*/ 5 w 5"/>
                <a:gd name="T3" fmla="*/ 2 h 27"/>
                <a:gd name="T4" fmla="*/ 4 w 5"/>
                <a:gd name="T5" fmla="*/ 1 h 27"/>
                <a:gd name="T6" fmla="*/ 3 w 5"/>
                <a:gd name="T7" fmla="*/ 0 h 27"/>
                <a:gd name="T8" fmla="*/ 3 w 5"/>
                <a:gd name="T9" fmla="*/ 0 h 27"/>
                <a:gd name="T10" fmla="*/ 2 w 5"/>
                <a:gd name="T11" fmla="*/ 0 h 27"/>
                <a:gd name="T12" fmla="*/ 1 w 5"/>
                <a:gd name="T13" fmla="*/ 0 h 27"/>
                <a:gd name="T14" fmla="*/ 0 w 5"/>
                <a:gd name="T15" fmla="*/ 1 h 27"/>
                <a:gd name="T16" fmla="*/ 0 w 5"/>
                <a:gd name="T17" fmla="*/ 2 h 27"/>
                <a:gd name="T18" fmla="*/ 0 w 5"/>
                <a:gd name="T19" fmla="*/ 23 h 27"/>
                <a:gd name="T20" fmla="*/ 0 w 5"/>
                <a:gd name="T21" fmla="*/ 24 h 27"/>
                <a:gd name="T22" fmla="*/ 0 w 5"/>
                <a:gd name="T23" fmla="*/ 25 h 27"/>
                <a:gd name="T24" fmla="*/ 1 w 5"/>
                <a:gd name="T25" fmla="*/ 26 h 27"/>
                <a:gd name="T26" fmla="*/ 2 w 5"/>
                <a:gd name="T27" fmla="*/ 27 h 27"/>
                <a:gd name="T28" fmla="*/ 3 w 5"/>
                <a:gd name="T29" fmla="*/ 27 h 27"/>
                <a:gd name="T30" fmla="*/ 3 w 5"/>
                <a:gd name="T31" fmla="*/ 26 h 27"/>
                <a:gd name="T32" fmla="*/ 4 w 5"/>
                <a:gd name="T33" fmla="*/ 25 h 27"/>
                <a:gd name="T34" fmla="*/ 5 w 5"/>
                <a:gd name="T35" fmla="*/ 24 h 27"/>
                <a:gd name="T36" fmla="*/ 5 w 5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7">
                  <a:moveTo>
                    <a:pt x="5" y="3"/>
                  </a:move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1" y="26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1936" y="2244"/>
              <a:ext cx="6" cy="26"/>
            </a:xfrm>
            <a:custGeom>
              <a:avLst/>
              <a:gdLst>
                <a:gd name="T0" fmla="*/ 6 w 6"/>
                <a:gd name="T1" fmla="*/ 3 h 26"/>
                <a:gd name="T2" fmla="*/ 6 w 6"/>
                <a:gd name="T3" fmla="*/ 2 h 26"/>
                <a:gd name="T4" fmla="*/ 5 w 6"/>
                <a:gd name="T5" fmla="*/ 1 h 26"/>
                <a:gd name="T6" fmla="*/ 4 w 6"/>
                <a:gd name="T7" fmla="*/ 0 h 26"/>
                <a:gd name="T8" fmla="*/ 4 w 6"/>
                <a:gd name="T9" fmla="*/ 0 h 26"/>
                <a:gd name="T10" fmla="*/ 3 w 6"/>
                <a:gd name="T11" fmla="*/ 0 h 26"/>
                <a:gd name="T12" fmla="*/ 2 w 6"/>
                <a:gd name="T13" fmla="*/ 0 h 26"/>
                <a:gd name="T14" fmla="*/ 1 w 6"/>
                <a:gd name="T15" fmla="*/ 1 h 26"/>
                <a:gd name="T16" fmla="*/ 1 w 6"/>
                <a:gd name="T17" fmla="*/ 2 h 26"/>
                <a:gd name="T18" fmla="*/ 0 w 6"/>
                <a:gd name="T19" fmla="*/ 23 h 26"/>
                <a:gd name="T20" fmla="*/ 0 w 6"/>
                <a:gd name="T21" fmla="*/ 24 h 26"/>
                <a:gd name="T22" fmla="*/ 1 w 6"/>
                <a:gd name="T23" fmla="*/ 25 h 26"/>
                <a:gd name="T24" fmla="*/ 2 w 6"/>
                <a:gd name="T25" fmla="*/ 26 h 26"/>
                <a:gd name="T26" fmla="*/ 3 w 6"/>
                <a:gd name="T27" fmla="*/ 26 h 26"/>
                <a:gd name="T28" fmla="*/ 4 w 6"/>
                <a:gd name="T29" fmla="*/ 26 h 26"/>
                <a:gd name="T30" fmla="*/ 4 w 6"/>
                <a:gd name="T31" fmla="*/ 26 h 26"/>
                <a:gd name="T32" fmla="*/ 5 w 6"/>
                <a:gd name="T33" fmla="*/ 25 h 26"/>
                <a:gd name="T34" fmla="*/ 5 w 6"/>
                <a:gd name="T35" fmla="*/ 24 h 26"/>
                <a:gd name="T36" fmla="*/ 6 w 6"/>
                <a:gd name="T3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3"/>
                  </a:move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1936" y="2281"/>
              <a:ext cx="5" cy="26"/>
            </a:xfrm>
            <a:custGeom>
              <a:avLst/>
              <a:gdLst>
                <a:gd name="T0" fmla="*/ 5 w 5"/>
                <a:gd name="T1" fmla="*/ 3 h 26"/>
                <a:gd name="T2" fmla="*/ 5 w 5"/>
                <a:gd name="T3" fmla="*/ 2 h 26"/>
                <a:gd name="T4" fmla="*/ 5 w 5"/>
                <a:gd name="T5" fmla="*/ 1 h 26"/>
                <a:gd name="T6" fmla="*/ 4 w 5"/>
                <a:gd name="T7" fmla="*/ 0 h 26"/>
                <a:gd name="T8" fmla="*/ 4 w 5"/>
                <a:gd name="T9" fmla="*/ 0 h 26"/>
                <a:gd name="T10" fmla="*/ 3 w 5"/>
                <a:gd name="T11" fmla="*/ 0 h 26"/>
                <a:gd name="T12" fmla="*/ 2 w 5"/>
                <a:gd name="T13" fmla="*/ 0 h 26"/>
                <a:gd name="T14" fmla="*/ 1 w 5"/>
                <a:gd name="T15" fmla="*/ 1 h 26"/>
                <a:gd name="T16" fmla="*/ 0 w 5"/>
                <a:gd name="T17" fmla="*/ 2 h 26"/>
                <a:gd name="T18" fmla="*/ 0 w 5"/>
                <a:gd name="T19" fmla="*/ 23 h 26"/>
                <a:gd name="T20" fmla="*/ 0 w 5"/>
                <a:gd name="T21" fmla="*/ 24 h 26"/>
                <a:gd name="T22" fmla="*/ 1 w 5"/>
                <a:gd name="T23" fmla="*/ 25 h 26"/>
                <a:gd name="T24" fmla="*/ 2 w 5"/>
                <a:gd name="T25" fmla="*/ 25 h 26"/>
                <a:gd name="T26" fmla="*/ 3 w 5"/>
                <a:gd name="T27" fmla="*/ 26 h 26"/>
                <a:gd name="T28" fmla="*/ 4 w 5"/>
                <a:gd name="T29" fmla="*/ 26 h 26"/>
                <a:gd name="T30" fmla="*/ 4 w 5"/>
                <a:gd name="T31" fmla="*/ 25 h 26"/>
                <a:gd name="T32" fmla="*/ 5 w 5"/>
                <a:gd name="T33" fmla="*/ 25 h 26"/>
                <a:gd name="T34" fmla="*/ 5 w 5"/>
                <a:gd name="T35" fmla="*/ 24 h 26"/>
                <a:gd name="T36" fmla="*/ 5 w 5"/>
                <a:gd name="T3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3"/>
                  </a:move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5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1936" y="2318"/>
              <a:ext cx="5" cy="26"/>
            </a:xfrm>
            <a:custGeom>
              <a:avLst/>
              <a:gdLst>
                <a:gd name="T0" fmla="*/ 5 w 5"/>
                <a:gd name="T1" fmla="*/ 3 h 26"/>
                <a:gd name="T2" fmla="*/ 5 w 5"/>
                <a:gd name="T3" fmla="*/ 2 h 26"/>
                <a:gd name="T4" fmla="*/ 5 w 5"/>
                <a:gd name="T5" fmla="*/ 1 h 26"/>
                <a:gd name="T6" fmla="*/ 4 w 5"/>
                <a:gd name="T7" fmla="*/ 0 h 26"/>
                <a:gd name="T8" fmla="*/ 4 w 5"/>
                <a:gd name="T9" fmla="*/ 0 h 26"/>
                <a:gd name="T10" fmla="*/ 3 w 5"/>
                <a:gd name="T11" fmla="*/ 0 h 26"/>
                <a:gd name="T12" fmla="*/ 2 w 5"/>
                <a:gd name="T13" fmla="*/ 0 h 26"/>
                <a:gd name="T14" fmla="*/ 1 w 5"/>
                <a:gd name="T15" fmla="*/ 1 h 26"/>
                <a:gd name="T16" fmla="*/ 0 w 5"/>
                <a:gd name="T17" fmla="*/ 2 h 26"/>
                <a:gd name="T18" fmla="*/ 0 w 5"/>
                <a:gd name="T19" fmla="*/ 23 h 26"/>
                <a:gd name="T20" fmla="*/ 0 w 5"/>
                <a:gd name="T21" fmla="*/ 24 h 26"/>
                <a:gd name="T22" fmla="*/ 1 w 5"/>
                <a:gd name="T23" fmla="*/ 25 h 26"/>
                <a:gd name="T24" fmla="*/ 2 w 5"/>
                <a:gd name="T25" fmla="*/ 25 h 26"/>
                <a:gd name="T26" fmla="*/ 3 w 5"/>
                <a:gd name="T27" fmla="*/ 26 h 26"/>
                <a:gd name="T28" fmla="*/ 4 w 5"/>
                <a:gd name="T29" fmla="*/ 26 h 26"/>
                <a:gd name="T30" fmla="*/ 4 w 5"/>
                <a:gd name="T31" fmla="*/ 25 h 26"/>
                <a:gd name="T32" fmla="*/ 5 w 5"/>
                <a:gd name="T33" fmla="*/ 25 h 26"/>
                <a:gd name="T34" fmla="*/ 5 w 5"/>
                <a:gd name="T35" fmla="*/ 24 h 26"/>
                <a:gd name="T36" fmla="*/ 5 w 5"/>
                <a:gd name="T3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3"/>
                  </a:move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5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" name="Freeform 95"/>
            <p:cNvSpPr>
              <a:spLocks/>
            </p:cNvSpPr>
            <p:nvPr/>
          </p:nvSpPr>
          <p:spPr bwMode="auto">
            <a:xfrm>
              <a:off x="1936" y="2355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2 h 26"/>
                <a:gd name="T4" fmla="*/ 4 w 5"/>
                <a:gd name="T5" fmla="*/ 1 h 26"/>
                <a:gd name="T6" fmla="*/ 4 w 5"/>
                <a:gd name="T7" fmla="*/ 0 h 26"/>
                <a:gd name="T8" fmla="*/ 3 w 5"/>
                <a:gd name="T9" fmla="*/ 0 h 26"/>
                <a:gd name="T10" fmla="*/ 2 w 5"/>
                <a:gd name="T11" fmla="*/ 0 h 26"/>
                <a:gd name="T12" fmla="*/ 1 w 5"/>
                <a:gd name="T13" fmla="*/ 0 h 26"/>
                <a:gd name="T14" fmla="*/ 0 w 5"/>
                <a:gd name="T15" fmla="*/ 1 h 26"/>
                <a:gd name="T16" fmla="*/ 0 w 5"/>
                <a:gd name="T17" fmla="*/ 2 h 26"/>
                <a:gd name="T18" fmla="*/ 0 w 5"/>
                <a:gd name="T19" fmla="*/ 23 h 26"/>
                <a:gd name="T20" fmla="*/ 0 w 5"/>
                <a:gd name="T21" fmla="*/ 24 h 26"/>
                <a:gd name="T22" fmla="*/ 0 w 5"/>
                <a:gd name="T23" fmla="*/ 24 h 26"/>
                <a:gd name="T24" fmla="*/ 1 w 5"/>
                <a:gd name="T25" fmla="*/ 25 h 26"/>
                <a:gd name="T26" fmla="*/ 2 w 5"/>
                <a:gd name="T27" fmla="*/ 26 h 26"/>
                <a:gd name="T28" fmla="*/ 3 w 5"/>
                <a:gd name="T29" fmla="*/ 26 h 26"/>
                <a:gd name="T30" fmla="*/ 4 w 5"/>
                <a:gd name="T31" fmla="*/ 25 h 26"/>
                <a:gd name="T32" fmla="*/ 4 w 5"/>
                <a:gd name="T33" fmla="*/ 24 h 26"/>
                <a:gd name="T34" fmla="*/ 5 w 5"/>
                <a:gd name="T35" fmla="*/ 24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4" y="24"/>
                  </a:lnTo>
                  <a:lnTo>
                    <a:pt x="5" y="24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1936" y="2392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2 h 26"/>
                <a:gd name="T4" fmla="*/ 4 w 5"/>
                <a:gd name="T5" fmla="*/ 1 h 26"/>
                <a:gd name="T6" fmla="*/ 4 w 5"/>
                <a:gd name="T7" fmla="*/ 0 h 26"/>
                <a:gd name="T8" fmla="*/ 3 w 5"/>
                <a:gd name="T9" fmla="*/ 0 h 26"/>
                <a:gd name="T10" fmla="*/ 2 w 5"/>
                <a:gd name="T11" fmla="*/ 0 h 26"/>
                <a:gd name="T12" fmla="*/ 1 w 5"/>
                <a:gd name="T13" fmla="*/ 0 h 26"/>
                <a:gd name="T14" fmla="*/ 0 w 5"/>
                <a:gd name="T15" fmla="*/ 1 h 26"/>
                <a:gd name="T16" fmla="*/ 0 w 5"/>
                <a:gd name="T17" fmla="*/ 2 h 26"/>
                <a:gd name="T18" fmla="*/ 0 w 5"/>
                <a:gd name="T19" fmla="*/ 23 h 26"/>
                <a:gd name="T20" fmla="*/ 0 w 5"/>
                <a:gd name="T21" fmla="*/ 23 h 26"/>
                <a:gd name="T22" fmla="*/ 0 w 5"/>
                <a:gd name="T23" fmla="*/ 24 h 26"/>
                <a:gd name="T24" fmla="*/ 1 w 5"/>
                <a:gd name="T25" fmla="*/ 25 h 26"/>
                <a:gd name="T26" fmla="*/ 2 w 5"/>
                <a:gd name="T27" fmla="*/ 26 h 26"/>
                <a:gd name="T28" fmla="*/ 3 w 5"/>
                <a:gd name="T29" fmla="*/ 26 h 26"/>
                <a:gd name="T30" fmla="*/ 4 w 5"/>
                <a:gd name="T31" fmla="*/ 25 h 26"/>
                <a:gd name="T32" fmla="*/ 4 w 5"/>
                <a:gd name="T33" fmla="*/ 24 h 26"/>
                <a:gd name="T34" fmla="*/ 5 w 5"/>
                <a:gd name="T35" fmla="*/ 23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4" y="24"/>
                  </a:lnTo>
                  <a:lnTo>
                    <a:pt x="5" y="23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1935" y="2429"/>
              <a:ext cx="6" cy="26"/>
            </a:xfrm>
            <a:custGeom>
              <a:avLst/>
              <a:gdLst>
                <a:gd name="T0" fmla="*/ 6 w 6"/>
                <a:gd name="T1" fmla="*/ 2 h 26"/>
                <a:gd name="T2" fmla="*/ 6 w 6"/>
                <a:gd name="T3" fmla="*/ 1 h 26"/>
                <a:gd name="T4" fmla="*/ 5 w 6"/>
                <a:gd name="T5" fmla="*/ 1 h 26"/>
                <a:gd name="T6" fmla="*/ 5 w 6"/>
                <a:gd name="T7" fmla="*/ 0 h 26"/>
                <a:gd name="T8" fmla="*/ 4 w 6"/>
                <a:gd name="T9" fmla="*/ 0 h 26"/>
                <a:gd name="T10" fmla="*/ 3 w 6"/>
                <a:gd name="T11" fmla="*/ 0 h 26"/>
                <a:gd name="T12" fmla="*/ 2 w 6"/>
                <a:gd name="T13" fmla="*/ 0 h 26"/>
                <a:gd name="T14" fmla="*/ 1 w 6"/>
                <a:gd name="T15" fmla="*/ 1 h 26"/>
                <a:gd name="T16" fmla="*/ 1 w 6"/>
                <a:gd name="T17" fmla="*/ 1 h 26"/>
                <a:gd name="T18" fmla="*/ 0 w 6"/>
                <a:gd name="T19" fmla="*/ 23 h 26"/>
                <a:gd name="T20" fmla="*/ 0 w 6"/>
                <a:gd name="T21" fmla="*/ 23 h 26"/>
                <a:gd name="T22" fmla="*/ 1 w 6"/>
                <a:gd name="T23" fmla="*/ 24 h 26"/>
                <a:gd name="T24" fmla="*/ 2 w 6"/>
                <a:gd name="T25" fmla="*/ 25 h 26"/>
                <a:gd name="T26" fmla="*/ 3 w 6"/>
                <a:gd name="T27" fmla="*/ 26 h 26"/>
                <a:gd name="T28" fmla="*/ 4 w 6"/>
                <a:gd name="T29" fmla="*/ 26 h 26"/>
                <a:gd name="T30" fmla="*/ 5 w 6"/>
                <a:gd name="T31" fmla="*/ 25 h 26"/>
                <a:gd name="T32" fmla="*/ 5 w 6"/>
                <a:gd name="T33" fmla="*/ 24 h 26"/>
                <a:gd name="T34" fmla="*/ 5 w 6"/>
                <a:gd name="T35" fmla="*/ 23 h 26"/>
                <a:gd name="T36" fmla="*/ 6 w 6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2"/>
                  </a:moveTo>
                  <a:lnTo>
                    <a:pt x="6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23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935" y="2466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1 h 26"/>
                <a:gd name="T4" fmla="*/ 5 w 5"/>
                <a:gd name="T5" fmla="*/ 0 h 26"/>
                <a:gd name="T6" fmla="*/ 5 w 5"/>
                <a:gd name="T7" fmla="*/ 0 h 26"/>
                <a:gd name="T8" fmla="*/ 4 w 5"/>
                <a:gd name="T9" fmla="*/ 0 h 26"/>
                <a:gd name="T10" fmla="*/ 3 w 5"/>
                <a:gd name="T11" fmla="*/ 0 h 26"/>
                <a:gd name="T12" fmla="*/ 2 w 5"/>
                <a:gd name="T13" fmla="*/ 0 h 26"/>
                <a:gd name="T14" fmla="*/ 1 w 5"/>
                <a:gd name="T15" fmla="*/ 0 h 26"/>
                <a:gd name="T16" fmla="*/ 0 w 5"/>
                <a:gd name="T17" fmla="*/ 1 h 26"/>
                <a:gd name="T18" fmla="*/ 0 w 5"/>
                <a:gd name="T19" fmla="*/ 22 h 26"/>
                <a:gd name="T20" fmla="*/ 0 w 5"/>
                <a:gd name="T21" fmla="*/ 23 h 26"/>
                <a:gd name="T22" fmla="*/ 1 w 5"/>
                <a:gd name="T23" fmla="*/ 24 h 26"/>
                <a:gd name="T24" fmla="*/ 2 w 5"/>
                <a:gd name="T25" fmla="*/ 25 h 26"/>
                <a:gd name="T26" fmla="*/ 3 w 5"/>
                <a:gd name="T27" fmla="*/ 26 h 26"/>
                <a:gd name="T28" fmla="*/ 4 w 5"/>
                <a:gd name="T29" fmla="*/ 26 h 26"/>
                <a:gd name="T30" fmla="*/ 5 w 5"/>
                <a:gd name="T31" fmla="*/ 25 h 26"/>
                <a:gd name="T32" fmla="*/ 5 w 5"/>
                <a:gd name="T33" fmla="*/ 24 h 26"/>
                <a:gd name="T34" fmla="*/ 5 w 5"/>
                <a:gd name="T35" fmla="*/ 23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23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935" y="2503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1 h 26"/>
                <a:gd name="T4" fmla="*/ 5 w 5"/>
                <a:gd name="T5" fmla="*/ 0 h 26"/>
                <a:gd name="T6" fmla="*/ 5 w 5"/>
                <a:gd name="T7" fmla="*/ 0 h 26"/>
                <a:gd name="T8" fmla="*/ 4 w 5"/>
                <a:gd name="T9" fmla="*/ 0 h 26"/>
                <a:gd name="T10" fmla="*/ 3 w 5"/>
                <a:gd name="T11" fmla="*/ 0 h 26"/>
                <a:gd name="T12" fmla="*/ 2 w 5"/>
                <a:gd name="T13" fmla="*/ 0 h 26"/>
                <a:gd name="T14" fmla="*/ 1 w 5"/>
                <a:gd name="T15" fmla="*/ 0 h 26"/>
                <a:gd name="T16" fmla="*/ 0 w 5"/>
                <a:gd name="T17" fmla="*/ 1 h 26"/>
                <a:gd name="T18" fmla="*/ 0 w 5"/>
                <a:gd name="T19" fmla="*/ 22 h 26"/>
                <a:gd name="T20" fmla="*/ 0 w 5"/>
                <a:gd name="T21" fmla="*/ 23 h 26"/>
                <a:gd name="T22" fmla="*/ 1 w 5"/>
                <a:gd name="T23" fmla="*/ 24 h 26"/>
                <a:gd name="T24" fmla="*/ 2 w 5"/>
                <a:gd name="T25" fmla="*/ 25 h 26"/>
                <a:gd name="T26" fmla="*/ 3 w 5"/>
                <a:gd name="T27" fmla="*/ 26 h 26"/>
                <a:gd name="T28" fmla="*/ 4 w 5"/>
                <a:gd name="T29" fmla="*/ 26 h 26"/>
                <a:gd name="T30" fmla="*/ 5 w 5"/>
                <a:gd name="T31" fmla="*/ 25 h 26"/>
                <a:gd name="T32" fmla="*/ 5 w 5"/>
                <a:gd name="T33" fmla="*/ 24 h 26"/>
                <a:gd name="T34" fmla="*/ 5 w 5"/>
                <a:gd name="T35" fmla="*/ 23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23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1935" y="2539"/>
              <a:ext cx="5" cy="27"/>
            </a:xfrm>
            <a:custGeom>
              <a:avLst/>
              <a:gdLst>
                <a:gd name="T0" fmla="*/ 5 w 5"/>
                <a:gd name="T1" fmla="*/ 3 h 27"/>
                <a:gd name="T2" fmla="*/ 5 w 5"/>
                <a:gd name="T3" fmla="*/ 2 h 27"/>
                <a:gd name="T4" fmla="*/ 5 w 5"/>
                <a:gd name="T5" fmla="*/ 1 h 27"/>
                <a:gd name="T6" fmla="*/ 4 w 5"/>
                <a:gd name="T7" fmla="*/ 0 h 27"/>
                <a:gd name="T8" fmla="*/ 3 w 5"/>
                <a:gd name="T9" fmla="*/ 0 h 27"/>
                <a:gd name="T10" fmla="*/ 2 w 5"/>
                <a:gd name="T11" fmla="*/ 0 h 27"/>
                <a:gd name="T12" fmla="*/ 1 w 5"/>
                <a:gd name="T13" fmla="*/ 0 h 27"/>
                <a:gd name="T14" fmla="*/ 0 w 5"/>
                <a:gd name="T15" fmla="*/ 1 h 27"/>
                <a:gd name="T16" fmla="*/ 0 w 5"/>
                <a:gd name="T17" fmla="*/ 2 h 27"/>
                <a:gd name="T18" fmla="*/ 0 w 5"/>
                <a:gd name="T19" fmla="*/ 23 h 27"/>
                <a:gd name="T20" fmla="*/ 0 w 5"/>
                <a:gd name="T21" fmla="*/ 24 h 27"/>
                <a:gd name="T22" fmla="*/ 0 w 5"/>
                <a:gd name="T23" fmla="*/ 25 h 27"/>
                <a:gd name="T24" fmla="*/ 1 w 5"/>
                <a:gd name="T25" fmla="*/ 26 h 27"/>
                <a:gd name="T26" fmla="*/ 2 w 5"/>
                <a:gd name="T27" fmla="*/ 27 h 27"/>
                <a:gd name="T28" fmla="*/ 3 w 5"/>
                <a:gd name="T29" fmla="*/ 27 h 27"/>
                <a:gd name="T30" fmla="*/ 4 w 5"/>
                <a:gd name="T31" fmla="*/ 26 h 27"/>
                <a:gd name="T32" fmla="*/ 5 w 5"/>
                <a:gd name="T33" fmla="*/ 25 h 27"/>
                <a:gd name="T34" fmla="*/ 5 w 5"/>
                <a:gd name="T35" fmla="*/ 24 h 27"/>
                <a:gd name="T36" fmla="*/ 5 w 5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7">
                  <a:moveTo>
                    <a:pt x="5" y="3"/>
                  </a:move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1" y="26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Freeform 101"/>
            <p:cNvSpPr>
              <a:spLocks/>
            </p:cNvSpPr>
            <p:nvPr/>
          </p:nvSpPr>
          <p:spPr bwMode="auto">
            <a:xfrm>
              <a:off x="1935" y="2576"/>
              <a:ext cx="5" cy="27"/>
            </a:xfrm>
            <a:custGeom>
              <a:avLst/>
              <a:gdLst>
                <a:gd name="T0" fmla="*/ 5 w 5"/>
                <a:gd name="T1" fmla="*/ 3 h 27"/>
                <a:gd name="T2" fmla="*/ 5 w 5"/>
                <a:gd name="T3" fmla="*/ 2 h 27"/>
                <a:gd name="T4" fmla="*/ 5 w 5"/>
                <a:gd name="T5" fmla="*/ 1 h 27"/>
                <a:gd name="T6" fmla="*/ 4 w 5"/>
                <a:gd name="T7" fmla="*/ 0 h 27"/>
                <a:gd name="T8" fmla="*/ 3 w 5"/>
                <a:gd name="T9" fmla="*/ 0 h 27"/>
                <a:gd name="T10" fmla="*/ 2 w 5"/>
                <a:gd name="T11" fmla="*/ 0 h 27"/>
                <a:gd name="T12" fmla="*/ 1 w 5"/>
                <a:gd name="T13" fmla="*/ 0 h 27"/>
                <a:gd name="T14" fmla="*/ 0 w 5"/>
                <a:gd name="T15" fmla="*/ 1 h 27"/>
                <a:gd name="T16" fmla="*/ 0 w 5"/>
                <a:gd name="T17" fmla="*/ 2 h 27"/>
                <a:gd name="T18" fmla="*/ 0 w 5"/>
                <a:gd name="T19" fmla="*/ 23 h 27"/>
                <a:gd name="T20" fmla="*/ 0 w 5"/>
                <a:gd name="T21" fmla="*/ 24 h 27"/>
                <a:gd name="T22" fmla="*/ 0 w 5"/>
                <a:gd name="T23" fmla="*/ 25 h 27"/>
                <a:gd name="T24" fmla="*/ 1 w 5"/>
                <a:gd name="T25" fmla="*/ 26 h 27"/>
                <a:gd name="T26" fmla="*/ 2 w 5"/>
                <a:gd name="T27" fmla="*/ 27 h 27"/>
                <a:gd name="T28" fmla="*/ 3 w 5"/>
                <a:gd name="T29" fmla="*/ 27 h 27"/>
                <a:gd name="T30" fmla="*/ 4 w 5"/>
                <a:gd name="T31" fmla="*/ 26 h 27"/>
                <a:gd name="T32" fmla="*/ 5 w 5"/>
                <a:gd name="T33" fmla="*/ 25 h 27"/>
                <a:gd name="T34" fmla="*/ 5 w 5"/>
                <a:gd name="T35" fmla="*/ 24 h 27"/>
                <a:gd name="T36" fmla="*/ 5 w 5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7">
                  <a:moveTo>
                    <a:pt x="5" y="3"/>
                  </a:move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1" y="26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1934" y="2613"/>
              <a:ext cx="6" cy="27"/>
            </a:xfrm>
            <a:custGeom>
              <a:avLst/>
              <a:gdLst>
                <a:gd name="T0" fmla="*/ 6 w 6"/>
                <a:gd name="T1" fmla="*/ 3 h 27"/>
                <a:gd name="T2" fmla="*/ 6 w 6"/>
                <a:gd name="T3" fmla="*/ 2 h 27"/>
                <a:gd name="T4" fmla="*/ 6 w 6"/>
                <a:gd name="T5" fmla="*/ 1 h 27"/>
                <a:gd name="T6" fmla="*/ 5 w 6"/>
                <a:gd name="T7" fmla="*/ 0 h 27"/>
                <a:gd name="T8" fmla="*/ 4 w 6"/>
                <a:gd name="T9" fmla="*/ 0 h 27"/>
                <a:gd name="T10" fmla="*/ 3 w 6"/>
                <a:gd name="T11" fmla="*/ 0 h 27"/>
                <a:gd name="T12" fmla="*/ 2 w 6"/>
                <a:gd name="T13" fmla="*/ 0 h 27"/>
                <a:gd name="T14" fmla="*/ 1 w 6"/>
                <a:gd name="T15" fmla="*/ 1 h 27"/>
                <a:gd name="T16" fmla="*/ 1 w 6"/>
                <a:gd name="T17" fmla="*/ 2 h 27"/>
                <a:gd name="T18" fmla="*/ 0 w 6"/>
                <a:gd name="T19" fmla="*/ 23 h 27"/>
                <a:gd name="T20" fmla="*/ 0 w 6"/>
                <a:gd name="T21" fmla="*/ 24 h 27"/>
                <a:gd name="T22" fmla="*/ 1 w 6"/>
                <a:gd name="T23" fmla="*/ 25 h 27"/>
                <a:gd name="T24" fmla="*/ 2 w 6"/>
                <a:gd name="T25" fmla="*/ 26 h 27"/>
                <a:gd name="T26" fmla="*/ 3 w 6"/>
                <a:gd name="T27" fmla="*/ 27 h 27"/>
                <a:gd name="T28" fmla="*/ 4 w 6"/>
                <a:gd name="T29" fmla="*/ 27 h 27"/>
                <a:gd name="T30" fmla="*/ 5 w 6"/>
                <a:gd name="T31" fmla="*/ 26 h 27"/>
                <a:gd name="T32" fmla="*/ 6 w 6"/>
                <a:gd name="T33" fmla="*/ 25 h 27"/>
                <a:gd name="T34" fmla="*/ 6 w 6"/>
                <a:gd name="T35" fmla="*/ 24 h 27"/>
                <a:gd name="T36" fmla="*/ 6 w 6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7">
                  <a:moveTo>
                    <a:pt x="6" y="3"/>
                  </a:moveTo>
                  <a:lnTo>
                    <a:pt x="6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5" y="26"/>
                  </a:lnTo>
                  <a:lnTo>
                    <a:pt x="6" y="25"/>
                  </a:lnTo>
                  <a:lnTo>
                    <a:pt x="6" y="2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1934" y="2650"/>
              <a:ext cx="6" cy="27"/>
            </a:xfrm>
            <a:custGeom>
              <a:avLst/>
              <a:gdLst>
                <a:gd name="T0" fmla="*/ 6 w 6"/>
                <a:gd name="T1" fmla="*/ 3 h 27"/>
                <a:gd name="T2" fmla="*/ 6 w 6"/>
                <a:gd name="T3" fmla="*/ 2 h 27"/>
                <a:gd name="T4" fmla="*/ 6 w 6"/>
                <a:gd name="T5" fmla="*/ 1 h 27"/>
                <a:gd name="T6" fmla="*/ 5 w 6"/>
                <a:gd name="T7" fmla="*/ 0 h 27"/>
                <a:gd name="T8" fmla="*/ 4 w 6"/>
                <a:gd name="T9" fmla="*/ 0 h 27"/>
                <a:gd name="T10" fmla="*/ 3 w 6"/>
                <a:gd name="T11" fmla="*/ 0 h 27"/>
                <a:gd name="T12" fmla="*/ 2 w 6"/>
                <a:gd name="T13" fmla="*/ 0 h 27"/>
                <a:gd name="T14" fmla="*/ 1 w 6"/>
                <a:gd name="T15" fmla="*/ 1 h 27"/>
                <a:gd name="T16" fmla="*/ 0 w 6"/>
                <a:gd name="T17" fmla="*/ 2 h 27"/>
                <a:gd name="T18" fmla="*/ 0 w 6"/>
                <a:gd name="T19" fmla="*/ 23 h 27"/>
                <a:gd name="T20" fmla="*/ 0 w 6"/>
                <a:gd name="T21" fmla="*/ 24 h 27"/>
                <a:gd name="T22" fmla="*/ 1 w 6"/>
                <a:gd name="T23" fmla="*/ 25 h 27"/>
                <a:gd name="T24" fmla="*/ 2 w 6"/>
                <a:gd name="T25" fmla="*/ 26 h 27"/>
                <a:gd name="T26" fmla="*/ 3 w 6"/>
                <a:gd name="T27" fmla="*/ 27 h 27"/>
                <a:gd name="T28" fmla="*/ 4 w 6"/>
                <a:gd name="T29" fmla="*/ 27 h 27"/>
                <a:gd name="T30" fmla="*/ 5 w 6"/>
                <a:gd name="T31" fmla="*/ 26 h 27"/>
                <a:gd name="T32" fmla="*/ 6 w 6"/>
                <a:gd name="T33" fmla="*/ 25 h 27"/>
                <a:gd name="T34" fmla="*/ 6 w 6"/>
                <a:gd name="T35" fmla="*/ 24 h 27"/>
                <a:gd name="T36" fmla="*/ 6 w 6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7">
                  <a:moveTo>
                    <a:pt x="6" y="3"/>
                  </a:moveTo>
                  <a:lnTo>
                    <a:pt x="6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5" y="26"/>
                  </a:lnTo>
                  <a:lnTo>
                    <a:pt x="6" y="25"/>
                  </a:lnTo>
                  <a:lnTo>
                    <a:pt x="6" y="2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1934" y="2687"/>
              <a:ext cx="6" cy="26"/>
            </a:xfrm>
            <a:custGeom>
              <a:avLst/>
              <a:gdLst>
                <a:gd name="T0" fmla="*/ 6 w 6"/>
                <a:gd name="T1" fmla="*/ 3 h 26"/>
                <a:gd name="T2" fmla="*/ 6 w 6"/>
                <a:gd name="T3" fmla="*/ 2 h 26"/>
                <a:gd name="T4" fmla="*/ 6 w 6"/>
                <a:gd name="T5" fmla="*/ 1 h 26"/>
                <a:gd name="T6" fmla="*/ 5 w 6"/>
                <a:gd name="T7" fmla="*/ 0 h 26"/>
                <a:gd name="T8" fmla="*/ 4 w 6"/>
                <a:gd name="T9" fmla="*/ 0 h 26"/>
                <a:gd name="T10" fmla="*/ 3 w 6"/>
                <a:gd name="T11" fmla="*/ 0 h 26"/>
                <a:gd name="T12" fmla="*/ 2 w 6"/>
                <a:gd name="T13" fmla="*/ 0 h 26"/>
                <a:gd name="T14" fmla="*/ 1 w 6"/>
                <a:gd name="T15" fmla="*/ 1 h 26"/>
                <a:gd name="T16" fmla="*/ 0 w 6"/>
                <a:gd name="T17" fmla="*/ 2 h 26"/>
                <a:gd name="T18" fmla="*/ 0 w 6"/>
                <a:gd name="T19" fmla="*/ 23 h 26"/>
                <a:gd name="T20" fmla="*/ 0 w 6"/>
                <a:gd name="T21" fmla="*/ 24 h 26"/>
                <a:gd name="T22" fmla="*/ 1 w 6"/>
                <a:gd name="T23" fmla="*/ 25 h 26"/>
                <a:gd name="T24" fmla="*/ 2 w 6"/>
                <a:gd name="T25" fmla="*/ 26 h 26"/>
                <a:gd name="T26" fmla="*/ 3 w 6"/>
                <a:gd name="T27" fmla="*/ 26 h 26"/>
                <a:gd name="T28" fmla="*/ 4 w 6"/>
                <a:gd name="T29" fmla="*/ 26 h 26"/>
                <a:gd name="T30" fmla="*/ 5 w 6"/>
                <a:gd name="T31" fmla="*/ 26 h 26"/>
                <a:gd name="T32" fmla="*/ 6 w 6"/>
                <a:gd name="T33" fmla="*/ 25 h 26"/>
                <a:gd name="T34" fmla="*/ 6 w 6"/>
                <a:gd name="T35" fmla="*/ 24 h 26"/>
                <a:gd name="T36" fmla="*/ 6 w 6"/>
                <a:gd name="T3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3"/>
                  </a:moveTo>
                  <a:lnTo>
                    <a:pt x="6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5" y="26"/>
                  </a:lnTo>
                  <a:lnTo>
                    <a:pt x="6" y="25"/>
                  </a:lnTo>
                  <a:lnTo>
                    <a:pt x="6" y="2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1934" y="2724"/>
              <a:ext cx="6" cy="26"/>
            </a:xfrm>
            <a:custGeom>
              <a:avLst/>
              <a:gdLst>
                <a:gd name="T0" fmla="*/ 6 w 6"/>
                <a:gd name="T1" fmla="*/ 3 h 26"/>
                <a:gd name="T2" fmla="*/ 6 w 6"/>
                <a:gd name="T3" fmla="*/ 2 h 26"/>
                <a:gd name="T4" fmla="*/ 5 w 6"/>
                <a:gd name="T5" fmla="*/ 1 h 26"/>
                <a:gd name="T6" fmla="*/ 4 w 6"/>
                <a:gd name="T7" fmla="*/ 0 h 26"/>
                <a:gd name="T8" fmla="*/ 3 w 6"/>
                <a:gd name="T9" fmla="*/ 0 h 26"/>
                <a:gd name="T10" fmla="*/ 2 w 6"/>
                <a:gd name="T11" fmla="*/ 0 h 26"/>
                <a:gd name="T12" fmla="*/ 1 w 6"/>
                <a:gd name="T13" fmla="*/ 0 h 26"/>
                <a:gd name="T14" fmla="*/ 0 w 6"/>
                <a:gd name="T15" fmla="*/ 1 h 26"/>
                <a:gd name="T16" fmla="*/ 0 w 6"/>
                <a:gd name="T17" fmla="*/ 2 h 26"/>
                <a:gd name="T18" fmla="*/ 0 w 6"/>
                <a:gd name="T19" fmla="*/ 23 h 26"/>
                <a:gd name="T20" fmla="*/ 0 w 6"/>
                <a:gd name="T21" fmla="*/ 24 h 26"/>
                <a:gd name="T22" fmla="*/ 0 w 6"/>
                <a:gd name="T23" fmla="*/ 25 h 26"/>
                <a:gd name="T24" fmla="*/ 1 w 6"/>
                <a:gd name="T25" fmla="*/ 26 h 26"/>
                <a:gd name="T26" fmla="*/ 2 w 6"/>
                <a:gd name="T27" fmla="*/ 26 h 26"/>
                <a:gd name="T28" fmla="*/ 3 w 6"/>
                <a:gd name="T29" fmla="*/ 26 h 26"/>
                <a:gd name="T30" fmla="*/ 4 w 6"/>
                <a:gd name="T31" fmla="*/ 26 h 26"/>
                <a:gd name="T32" fmla="*/ 5 w 6"/>
                <a:gd name="T33" fmla="*/ 25 h 26"/>
                <a:gd name="T34" fmla="*/ 6 w 6"/>
                <a:gd name="T35" fmla="*/ 24 h 26"/>
                <a:gd name="T36" fmla="*/ 6 w 6"/>
                <a:gd name="T3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3"/>
                  </a:move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6" y="2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1934" y="2761"/>
              <a:ext cx="6" cy="26"/>
            </a:xfrm>
            <a:custGeom>
              <a:avLst/>
              <a:gdLst>
                <a:gd name="T0" fmla="*/ 6 w 6"/>
                <a:gd name="T1" fmla="*/ 3 h 26"/>
                <a:gd name="T2" fmla="*/ 6 w 6"/>
                <a:gd name="T3" fmla="*/ 2 h 26"/>
                <a:gd name="T4" fmla="*/ 5 w 6"/>
                <a:gd name="T5" fmla="*/ 1 h 26"/>
                <a:gd name="T6" fmla="*/ 4 w 6"/>
                <a:gd name="T7" fmla="*/ 0 h 26"/>
                <a:gd name="T8" fmla="*/ 3 w 6"/>
                <a:gd name="T9" fmla="*/ 0 h 26"/>
                <a:gd name="T10" fmla="*/ 2 w 6"/>
                <a:gd name="T11" fmla="*/ 0 h 26"/>
                <a:gd name="T12" fmla="*/ 1 w 6"/>
                <a:gd name="T13" fmla="*/ 0 h 26"/>
                <a:gd name="T14" fmla="*/ 0 w 6"/>
                <a:gd name="T15" fmla="*/ 1 h 26"/>
                <a:gd name="T16" fmla="*/ 0 w 6"/>
                <a:gd name="T17" fmla="*/ 2 h 26"/>
                <a:gd name="T18" fmla="*/ 0 w 6"/>
                <a:gd name="T19" fmla="*/ 23 h 26"/>
                <a:gd name="T20" fmla="*/ 0 w 6"/>
                <a:gd name="T21" fmla="*/ 24 h 26"/>
                <a:gd name="T22" fmla="*/ 0 w 6"/>
                <a:gd name="T23" fmla="*/ 25 h 26"/>
                <a:gd name="T24" fmla="*/ 1 w 6"/>
                <a:gd name="T25" fmla="*/ 25 h 26"/>
                <a:gd name="T26" fmla="*/ 2 w 6"/>
                <a:gd name="T27" fmla="*/ 26 h 26"/>
                <a:gd name="T28" fmla="*/ 3 w 6"/>
                <a:gd name="T29" fmla="*/ 26 h 26"/>
                <a:gd name="T30" fmla="*/ 4 w 6"/>
                <a:gd name="T31" fmla="*/ 25 h 26"/>
                <a:gd name="T32" fmla="*/ 5 w 6"/>
                <a:gd name="T33" fmla="*/ 25 h 26"/>
                <a:gd name="T34" fmla="*/ 6 w 6"/>
                <a:gd name="T35" fmla="*/ 24 h 26"/>
                <a:gd name="T36" fmla="*/ 6 w 6"/>
                <a:gd name="T3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3"/>
                  </a:move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6" y="2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1933" y="2798"/>
              <a:ext cx="7" cy="26"/>
            </a:xfrm>
            <a:custGeom>
              <a:avLst/>
              <a:gdLst>
                <a:gd name="T0" fmla="*/ 7 w 7"/>
                <a:gd name="T1" fmla="*/ 3 h 26"/>
                <a:gd name="T2" fmla="*/ 7 w 7"/>
                <a:gd name="T3" fmla="*/ 2 h 26"/>
                <a:gd name="T4" fmla="*/ 6 w 7"/>
                <a:gd name="T5" fmla="*/ 1 h 26"/>
                <a:gd name="T6" fmla="*/ 5 w 7"/>
                <a:gd name="T7" fmla="*/ 0 h 26"/>
                <a:gd name="T8" fmla="*/ 4 w 7"/>
                <a:gd name="T9" fmla="*/ 0 h 26"/>
                <a:gd name="T10" fmla="*/ 3 w 7"/>
                <a:gd name="T11" fmla="*/ 0 h 26"/>
                <a:gd name="T12" fmla="*/ 2 w 7"/>
                <a:gd name="T13" fmla="*/ 0 h 26"/>
                <a:gd name="T14" fmla="*/ 1 w 7"/>
                <a:gd name="T15" fmla="*/ 1 h 26"/>
                <a:gd name="T16" fmla="*/ 1 w 7"/>
                <a:gd name="T17" fmla="*/ 2 h 26"/>
                <a:gd name="T18" fmla="*/ 0 w 7"/>
                <a:gd name="T19" fmla="*/ 23 h 26"/>
                <a:gd name="T20" fmla="*/ 0 w 7"/>
                <a:gd name="T21" fmla="*/ 24 h 26"/>
                <a:gd name="T22" fmla="*/ 1 w 7"/>
                <a:gd name="T23" fmla="*/ 24 h 26"/>
                <a:gd name="T24" fmla="*/ 2 w 7"/>
                <a:gd name="T25" fmla="*/ 25 h 26"/>
                <a:gd name="T26" fmla="*/ 3 w 7"/>
                <a:gd name="T27" fmla="*/ 26 h 26"/>
                <a:gd name="T28" fmla="*/ 4 w 7"/>
                <a:gd name="T29" fmla="*/ 26 h 26"/>
                <a:gd name="T30" fmla="*/ 5 w 7"/>
                <a:gd name="T31" fmla="*/ 25 h 26"/>
                <a:gd name="T32" fmla="*/ 6 w 7"/>
                <a:gd name="T33" fmla="*/ 24 h 26"/>
                <a:gd name="T34" fmla="*/ 6 w 7"/>
                <a:gd name="T35" fmla="*/ 24 h 26"/>
                <a:gd name="T36" fmla="*/ 7 w 7"/>
                <a:gd name="T3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6">
                  <a:moveTo>
                    <a:pt x="7" y="3"/>
                  </a:moveTo>
                  <a:lnTo>
                    <a:pt x="7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1933" y="2835"/>
              <a:ext cx="6" cy="26"/>
            </a:xfrm>
            <a:custGeom>
              <a:avLst/>
              <a:gdLst>
                <a:gd name="T0" fmla="*/ 6 w 6"/>
                <a:gd name="T1" fmla="*/ 2 h 26"/>
                <a:gd name="T2" fmla="*/ 6 w 6"/>
                <a:gd name="T3" fmla="*/ 2 h 26"/>
                <a:gd name="T4" fmla="*/ 6 w 6"/>
                <a:gd name="T5" fmla="*/ 1 h 26"/>
                <a:gd name="T6" fmla="*/ 5 w 6"/>
                <a:gd name="T7" fmla="*/ 0 h 26"/>
                <a:gd name="T8" fmla="*/ 4 w 6"/>
                <a:gd name="T9" fmla="*/ 0 h 26"/>
                <a:gd name="T10" fmla="*/ 3 w 6"/>
                <a:gd name="T11" fmla="*/ 0 h 26"/>
                <a:gd name="T12" fmla="*/ 2 w 6"/>
                <a:gd name="T13" fmla="*/ 0 h 26"/>
                <a:gd name="T14" fmla="*/ 1 w 6"/>
                <a:gd name="T15" fmla="*/ 1 h 26"/>
                <a:gd name="T16" fmla="*/ 0 w 6"/>
                <a:gd name="T17" fmla="*/ 2 h 26"/>
                <a:gd name="T18" fmla="*/ 0 w 6"/>
                <a:gd name="T19" fmla="*/ 23 h 26"/>
                <a:gd name="T20" fmla="*/ 0 w 6"/>
                <a:gd name="T21" fmla="*/ 24 h 26"/>
                <a:gd name="T22" fmla="*/ 1 w 6"/>
                <a:gd name="T23" fmla="*/ 24 h 26"/>
                <a:gd name="T24" fmla="*/ 2 w 6"/>
                <a:gd name="T25" fmla="*/ 25 h 26"/>
                <a:gd name="T26" fmla="*/ 3 w 6"/>
                <a:gd name="T27" fmla="*/ 26 h 26"/>
                <a:gd name="T28" fmla="*/ 4 w 6"/>
                <a:gd name="T29" fmla="*/ 26 h 26"/>
                <a:gd name="T30" fmla="*/ 5 w 6"/>
                <a:gd name="T31" fmla="*/ 25 h 26"/>
                <a:gd name="T32" fmla="*/ 6 w 6"/>
                <a:gd name="T33" fmla="*/ 24 h 26"/>
                <a:gd name="T34" fmla="*/ 6 w 6"/>
                <a:gd name="T35" fmla="*/ 24 h 26"/>
                <a:gd name="T36" fmla="*/ 6 w 6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2"/>
                  </a:moveTo>
                  <a:lnTo>
                    <a:pt x="6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109"/>
            <p:cNvSpPr>
              <a:spLocks/>
            </p:cNvSpPr>
            <p:nvPr/>
          </p:nvSpPr>
          <p:spPr bwMode="auto">
            <a:xfrm>
              <a:off x="1933" y="2872"/>
              <a:ext cx="6" cy="26"/>
            </a:xfrm>
            <a:custGeom>
              <a:avLst/>
              <a:gdLst>
                <a:gd name="T0" fmla="*/ 6 w 6"/>
                <a:gd name="T1" fmla="*/ 2 h 26"/>
                <a:gd name="T2" fmla="*/ 6 w 6"/>
                <a:gd name="T3" fmla="*/ 1 h 26"/>
                <a:gd name="T4" fmla="*/ 6 w 6"/>
                <a:gd name="T5" fmla="*/ 1 h 26"/>
                <a:gd name="T6" fmla="*/ 5 w 6"/>
                <a:gd name="T7" fmla="*/ 0 h 26"/>
                <a:gd name="T8" fmla="*/ 4 w 6"/>
                <a:gd name="T9" fmla="*/ 0 h 26"/>
                <a:gd name="T10" fmla="*/ 3 w 6"/>
                <a:gd name="T11" fmla="*/ 0 h 26"/>
                <a:gd name="T12" fmla="*/ 2 w 6"/>
                <a:gd name="T13" fmla="*/ 0 h 26"/>
                <a:gd name="T14" fmla="*/ 1 w 6"/>
                <a:gd name="T15" fmla="*/ 1 h 26"/>
                <a:gd name="T16" fmla="*/ 0 w 6"/>
                <a:gd name="T17" fmla="*/ 1 h 26"/>
                <a:gd name="T18" fmla="*/ 0 w 6"/>
                <a:gd name="T19" fmla="*/ 23 h 26"/>
                <a:gd name="T20" fmla="*/ 0 w 6"/>
                <a:gd name="T21" fmla="*/ 23 h 26"/>
                <a:gd name="T22" fmla="*/ 1 w 6"/>
                <a:gd name="T23" fmla="*/ 24 h 26"/>
                <a:gd name="T24" fmla="*/ 2 w 6"/>
                <a:gd name="T25" fmla="*/ 25 h 26"/>
                <a:gd name="T26" fmla="*/ 3 w 6"/>
                <a:gd name="T27" fmla="*/ 26 h 26"/>
                <a:gd name="T28" fmla="*/ 4 w 6"/>
                <a:gd name="T29" fmla="*/ 26 h 26"/>
                <a:gd name="T30" fmla="*/ 5 w 6"/>
                <a:gd name="T31" fmla="*/ 25 h 26"/>
                <a:gd name="T32" fmla="*/ 6 w 6"/>
                <a:gd name="T33" fmla="*/ 24 h 26"/>
                <a:gd name="T34" fmla="*/ 6 w 6"/>
                <a:gd name="T35" fmla="*/ 23 h 26"/>
                <a:gd name="T36" fmla="*/ 6 w 6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2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6" y="24"/>
                  </a:lnTo>
                  <a:lnTo>
                    <a:pt x="6" y="23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1933" y="2909"/>
              <a:ext cx="6" cy="26"/>
            </a:xfrm>
            <a:custGeom>
              <a:avLst/>
              <a:gdLst>
                <a:gd name="T0" fmla="*/ 6 w 6"/>
                <a:gd name="T1" fmla="*/ 2 h 26"/>
                <a:gd name="T2" fmla="*/ 6 w 6"/>
                <a:gd name="T3" fmla="*/ 1 h 26"/>
                <a:gd name="T4" fmla="*/ 5 w 6"/>
                <a:gd name="T5" fmla="*/ 1 h 26"/>
                <a:gd name="T6" fmla="*/ 4 w 6"/>
                <a:gd name="T7" fmla="*/ 0 h 26"/>
                <a:gd name="T8" fmla="*/ 3 w 6"/>
                <a:gd name="T9" fmla="*/ 0 h 26"/>
                <a:gd name="T10" fmla="*/ 2 w 6"/>
                <a:gd name="T11" fmla="*/ 0 h 26"/>
                <a:gd name="T12" fmla="*/ 1 w 6"/>
                <a:gd name="T13" fmla="*/ 0 h 26"/>
                <a:gd name="T14" fmla="*/ 0 w 6"/>
                <a:gd name="T15" fmla="*/ 1 h 26"/>
                <a:gd name="T16" fmla="*/ 0 w 6"/>
                <a:gd name="T17" fmla="*/ 1 h 26"/>
                <a:gd name="T18" fmla="*/ 0 w 6"/>
                <a:gd name="T19" fmla="*/ 22 h 26"/>
                <a:gd name="T20" fmla="*/ 0 w 6"/>
                <a:gd name="T21" fmla="*/ 23 h 26"/>
                <a:gd name="T22" fmla="*/ 0 w 6"/>
                <a:gd name="T23" fmla="*/ 24 h 26"/>
                <a:gd name="T24" fmla="*/ 1 w 6"/>
                <a:gd name="T25" fmla="*/ 25 h 26"/>
                <a:gd name="T26" fmla="*/ 2 w 6"/>
                <a:gd name="T27" fmla="*/ 26 h 26"/>
                <a:gd name="T28" fmla="*/ 3 w 6"/>
                <a:gd name="T29" fmla="*/ 26 h 26"/>
                <a:gd name="T30" fmla="*/ 4 w 6"/>
                <a:gd name="T31" fmla="*/ 25 h 26"/>
                <a:gd name="T32" fmla="*/ 5 w 6"/>
                <a:gd name="T33" fmla="*/ 24 h 26"/>
                <a:gd name="T34" fmla="*/ 6 w 6"/>
                <a:gd name="T35" fmla="*/ 23 h 26"/>
                <a:gd name="T36" fmla="*/ 6 w 6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2"/>
                  </a:moveTo>
                  <a:lnTo>
                    <a:pt x="6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6" y="23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1933" y="2946"/>
              <a:ext cx="6" cy="26"/>
            </a:xfrm>
            <a:custGeom>
              <a:avLst/>
              <a:gdLst>
                <a:gd name="T0" fmla="*/ 6 w 6"/>
                <a:gd name="T1" fmla="*/ 2 h 26"/>
                <a:gd name="T2" fmla="*/ 6 w 6"/>
                <a:gd name="T3" fmla="*/ 1 h 26"/>
                <a:gd name="T4" fmla="*/ 5 w 6"/>
                <a:gd name="T5" fmla="*/ 0 h 26"/>
                <a:gd name="T6" fmla="*/ 4 w 6"/>
                <a:gd name="T7" fmla="*/ 0 h 26"/>
                <a:gd name="T8" fmla="*/ 3 w 6"/>
                <a:gd name="T9" fmla="*/ 0 h 26"/>
                <a:gd name="T10" fmla="*/ 2 w 6"/>
                <a:gd name="T11" fmla="*/ 0 h 26"/>
                <a:gd name="T12" fmla="*/ 1 w 6"/>
                <a:gd name="T13" fmla="*/ 0 h 26"/>
                <a:gd name="T14" fmla="*/ 0 w 6"/>
                <a:gd name="T15" fmla="*/ 0 h 26"/>
                <a:gd name="T16" fmla="*/ 0 w 6"/>
                <a:gd name="T17" fmla="*/ 1 h 26"/>
                <a:gd name="T18" fmla="*/ 0 w 6"/>
                <a:gd name="T19" fmla="*/ 22 h 26"/>
                <a:gd name="T20" fmla="*/ 0 w 6"/>
                <a:gd name="T21" fmla="*/ 23 h 26"/>
                <a:gd name="T22" fmla="*/ 0 w 6"/>
                <a:gd name="T23" fmla="*/ 24 h 26"/>
                <a:gd name="T24" fmla="*/ 1 w 6"/>
                <a:gd name="T25" fmla="*/ 25 h 26"/>
                <a:gd name="T26" fmla="*/ 2 w 6"/>
                <a:gd name="T27" fmla="*/ 26 h 26"/>
                <a:gd name="T28" fmla="*/ 3 w 6"/>
                <a:gd name="T29" fmla="*/ 26 h 26"/>
                <a:gd name="T30" fmla="*/ 4 w 6"/>
                <a:gd name="T31" fmla="*/ 25 h 26"/>
                <a:gd name="T32" fmla="*/ 5 w 6"/>
                <a:gd name="T33" fmla="*/ 24 h 26"/>
                <a:gd name="T34" fmla="*/ 6 w 6"/>
                <a:gd name="T35" fmla="*/ 23 h 26"/>
                <a:gd name="T36" fmla="*/ 6 w 6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2"/>
                  </a:moveTo>
                  <a:lnTo>
                    <a:pt x="6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6" y="23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112"/>
            <p:cNvSpPr>
              <a:spLocks/>
            </p:cNvSpPr>
            <p:nvPr/>
          </p:nvSpPr>
          <p:spPr bwMode="auto">
            <a:xfrm>
              <a:off x="1933" y="2982"/>
              <a:ext cx="6" cy="27"/>
            </a:xfrm>
            <a:custGeom>
              <a:avLst/>
              <a:gdLst>
                <a:gd name="T0" fmla="*/ 6 w 6"/>
                <a:gd name="T1" fmla="*/ 3 h 27"/>
                <a:gd name="T2" fmla="*/ 6 w 6"/>
                <a:gd name="T3" fmla="*/ 2 h 27"/>
                <a:gd name="T4" fmla="*/ 5 w 6"/>
                <a:gd name="T5" fmla="*/ 1 h 27"/>
                <a:gd name="T6" fmla="*/ 4 w 6"/>
                <a:gd name="T7" fmla="*/ 0 h 27"/>
                <a:gd name="T8" fmla="*/ 3 w 6"/>
                <a:gd name="T9" fmla="*/ 0 h 27"/>
                <a:gd name="T10" fmla="*/ 2 w 6"/>
                <a:gd name="T11" fmla="*/ 0 h 27"/>
                <a:gd name="T12" fmla="*/ 1 w 6"/>
                <a:gd name="T13" fmla="*/ 0 h 27"/>
                <a:gd name="T14" fmla="*/ 0 w 6"/>
                <a:gd name="T15" fmla="*/ 1 h 27"/>
                <a:gd name="T16" fmla="*/ 0 w 6"/>
                <a:gd name="T17" fmla="*/ 2 h 27"/>
                <a:gd name="T18" fmla="*/ 0 w 6"/>
                <a:gd name="T19" fmla="*/ 23 h 27"/>
                <a:gd name="T20" fmla="*/ 0 w 6"/>
                <a:gd name="T21" fmla="*/ 24 h 27"/>
                <a:gd name="T22" fmla="*/ 0 w 6"/>
                <a:gd name="T23" fmla="*/ 25 h 27"/>
                <a:gd name="T24" fmla="*/ 1 w 6"/>
                <a:gd name="T25" fmla="*/ 26 h 27"/>
                <a:gd name="T26" fmla="*/ 2 w 6"/>
                <a:gd name="T27" fmla="*/ 27 h 27"/>
                <a:gd name="T28" fmla="*/ 3 w 6"/>
                <a:gd name="T29" fmla="*/ 27 h 27"/>
                <a:gd name="T30" fmla="*/ 4 w 6"/>
                <a:gd name="T31" fmla="*/ 26 h 27"/>
                <a:gd name="T32" fmla="*/ 5 w 6"/>
                <a:gd name="T33" fmla="*/ 25 h 27"/>
                <a:gd name="T34" fmla="*/ 5 w 6"/>
                <a:gd name="T35" fmla="*/ 24 h 27"/>
                <a:gd name="T36" fmla="*/ 6 w 6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7">
                  <a:moveTo>
                    <a:pt x="6" y="3"/>
                  </a:move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1" y="26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113"/>
            <p:cNvSpPr>
              <a:spLocks/>
            </p:cNvSpPr>
            <p:nvPr/>
          </p:nvSpPr>
          <p:spPr bwMode="auto">
            <a:xfrm>
              <a:off x="1933" y="3019"/>
              <a:ext cx="5" cy="27"/>
            </a:xfrm>
            <a:custGeom>
              <a:avLst/>
              <a:gdLst>
                <a:gd name="T0" fmla="*/ 5 w 5"/>
                <a:gd name="T1" fmla="*/ 3 h 27"/>
                <a:gd name="T2" fmla="*/ 5 w 5"/>
                <a:gd name="T3" fmla="*/ 2 h 27"/>
                <a:gd name="T4" fmla="*/ 5 w 5"/>
                <a:gd name="T5" fmla="*/ 1 h 27"/>
                <a:gd name="T6" fmla="*/ 4 w 5"/>
                <a:gd name="T7" fmla="*/ 0 h 27"/>
                <a:gd name="T8" fmla="*/ 3 w 5"/>
                <a:gd name="T9" fmla="*/ 0 h 27"/>
                <a:gd name="T10" fmla="*/ 2 w 5"/>
                <a:gd name="T11" fmla="*/ 0 h 27"/>
                <a:gd name="T12" fmla="*/ 1 w 5"/>
                <a:gd name="T13" fmla="*/ 0 h 27"/>
                <a:gd name="T14" fmla="*/ 0 w 5"/>
                <a:gd name="T15" fmla="*/ 1 h 27"/>
                <a:gd name="T16" fmla="*/ 0 w 5"/>
                <a:gd name="T17" fmla="*/ 2 h 27"/>
                <a:gd name="T18" fmla="*/ 0 w 5"/>
                <a:gd name="T19" fmla="*/ 23 h 27"/>
                <a:gd name="T20" fmla="*/ 0 w 5"/>
                <a:gd name="T21" fmla="*/ 24 h 27"/>
                <a:gd name="T22" fmla="*/ 0 w 5"/>
                <a:gd name="T23" fmla="*/ 25 h 27"/>
                <a:gd name="T24" fmla="*/ 1 w 5"/>
                <a:gd name="T25" fmla="*/ 26 h 27"/>
                <a:gd name="T26" fmla="*/ 2 w 5"/>
                <a:gd name="T27" fmla="*/ 27 h 27"/>
                <a:gd name="T28" fmla="*/ 3 w 5"/>
                <a:gd name="T29" fmla="*/ 27 h 27"/>
                <a:gd name="T30" fmla="*/ 4 w 5"/>
                <a:gd name="T31" fmla="*/ 26 h 27"/>
                <a:gd name="T32" fmla="*/ 5 w 5"/>
                <a:gd name="T33" fmla="*/ 25 h 27"/>
                <a:gd name="T34" fmla="*/ 5 w 5"/>
                <a:gd name="T35" fmla="*/ 24 h 27"/>
                <a:gd name="T36" fmla="*/ 5 w 5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7">
                  <a:moveTo>
                    <a:pt x="5" y="3"/>
                  </a:move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1" y="26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114"/>
            <p:cNvSpPr>
              <a:spLocks/>
            </p:cNvSpPr>
            <p:nvPr/>
          </p:nvSpPr>
          <p:spPr bwMode="auto">
            <a:xfrm>
              <a:off x="1933" y="3056"/>
              <a:ext cx="5" cy="27"/>
            </a:xfrm>
            <a:custGeom>
              <a:avLst/>
              <a:gdLst>
                <a:gd name="T0" fmla="*/ 5 w 5"/>
                <a:gd name="T1" fmla="*/ 3 h 27"/>
                <a:gd name="T2" fmla="*/ 5 w 5"/>
                <a:gd name="T3" fmla="*/ 2 h 27"/>
                <a:gd name="T4" fmla="*/ 5 w 5"/>
                <a:gd name="T5" fmla="*/ 1 h 27"/>
                <a:gd name="T6" fmla="*/ 4 w 5"/>
                <a:gd name="T7" fmla="*/ 0 h 27"/>
                <a:gd name="T8" fmla="*/ 3 w 5"/>
                <a:gd name="T9" fmla="*/ 0 h 27"/>
                <a:gd name="T10" fmla="*/ 2 w 5"/>
                <a:gd name="T11" fmla="*/ 0 h 27"/>
                <a:gd name="T12" fmla="*/ 1 w 5"/>
                <a:gd name="T13" fmla="*/ 0 h 27"/>
                <a:gd name="T14" fmla="*/ 0 w 5"/>
                <a:gd name="T15" fmla="*/ 1 h 27"/>
                <a:gd name="T16" fmla="*/ 0 w 5"/>
                <a:gd name="T17" fmla="*/ 2 h 27"/>
                <a:gd name="T18" fmla="*/ 0 w 5"/>
                <a:gd name="T19" fmla="*/ 23 h 27"/>
                <a:gd name="T20" fmla="*/ 0 w 5"/>
                <a:gd name="T21" fmla="*/ 24 h 27"/>
                <a:gd name="T22" fmla="*/ 0 w 5"/>
                <a:gd name="T23" fmla="*/ 25 h 27"/>
                <a:gd name="T24" fmla="*/ 1 w 5"/>
                <a:gd name="T25" fmla="*/ 26 h 27"/>
                <a:gd name="T26" fmla="*/ 2 w 5"/>
                <a:gd name="T27" fmla="*/ 27 h 27"/>
                <a:gd name="T28" fmla="*/ 3 w 5"/>
                <a:gd name="T29" fmla="*/ 27 h 27"/>
                <a:gd name="T30" fmla="*/ 4 w 5"/>
                <a:gd name="T31" fmla="*/ 26 h 27"/>
                <a:gd name="T32" fmla="*/ 5 w 5"/>
                <a:gd name="T33" fmla="*/ 25 h 27"/>
                <a:gd name="T34" fmla="*/ 5 w 5"/>
                <a:gd name="T35" fmla="*/ 24 h 27"/>
                <a:gd name="T36" fmla="*/ 5 w 5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7">
                  <a:moveTo>
                    <a:pt x="5" y="3"/>
                  </a:move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1" y="26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115"/>
            <p:cNvSpPr>
              <a:spLocks/>
            </p:cNvSpPr>
            <p:nvPr/>
          </p:nvSpPr>
          <p:spPr bwMode="auto">
            <a:xfrm>
              <a:off x="1933" y="3093"/>
              <a:ext cx="5" cy="27"/>
            </a:xfrm>
            <a:custGeom>
              <a:avLst/>
              <a:gdLst>
                <a:gd name="T0" fmla="*/ 5 w 5"/>
                <a:gd name="T1" fmla="*/ 3 h 27"/>
                <a:gd name="T2" fmla="*/ 5 w 5"/>
                <a:gd name="T3" fmla="*/ 2 h 27"/>
                <a:gd name="T4" fmla="*/ 4 w 5"/>
                <a:gd name="T5" fmla="*/ 1 h 27"/>
                <a:gd name="T6" fmla="*/ 3 w 5"/>
                <a:gd name="T7" fmla="*/ 0 h 27"/>
                <a:gd name="T8" fmla="*/ 2 w 5"/>
                <a:gd name="T9" fmla="*/ 0 h 27"/>
                <a:gd name="T10" fmla="*/ 1 w 5"/>
                <a:gd name="T11" fmla="*/ 0 h 27"/>
                <a:gd name="T12" fmla="*/ 0 w 5"/>
                <a:gd name="T13" fmla="*/ 0 h 27"/>
                <a:gd name="T14" fmla="*/ 0 w 5"/>
                <a:gd name="T15" fmla="*/ 1 h 27"/>
                <a:gd name="T16" fmla="*/ 0 w 5"/>
                <a:gd name="T17" fmla="*/ 2 h 27"/>
                <a:gd name="T18" fmla="*/ 0 w 5"/>
                <a:gd name="T19" fmla="*/ 23 h 27"/>
                <a:gd name="T20" fmla="*/ 0 w 5"/>
                <a:gd name="T21" fmla="*/ 24 h 27"/>
                <a:gd name="T22" fmla="*/ 0 w 5"/>
                <a:gd name="T23" fmla="*/ 25 h 27"/>
                <a:gd name="T24" fmla="*/ 0 w 5"/>
                <a:gd name="T25" fmla="*/ 26 h 27"/>
                <a:gd name="T26" fmla="*/ 1 w 5"/>
                <a:gd name="T27" fmla="*/ 27 h 27"/>
                <a:gd name="T28" fmla="*/ 2 w 5"/>
                <a:gd name="T29" fmla="*/ 27 h 27"/>
                <a:gd name="T30" fmla="*/ 3 w 5"/>
                <a:gd name="T31" fmla="*/ 26 h 27"/>
                <a:gd name="T32" fmla="*/ 4 w 5"/>
                <a:gd name="T33" fmla="*/ 25 h 27"/>
                <a:gd name="T34" fmla="*/ 5 w 5"/>
                <a:gd name="T35" fmla="*/ 24 h 27"/>
                <a:gd name="T36" fmla="*/ 5 w 5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7">
                  <a:moveTo>
                    <a:pt x="5" y="3"/>
                  </a:move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1" y="27"/>
                  </a:lnTo>
                  <a:lnTo>
                    <a:pt x="2" y="27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116"/>
            <p:cNvSpPr>
              <a:spLocks/>
            </p:cNvSpPr>
            <p:nvPr/>
          </p:nvSpPr>
          <p:spPr bwMode="auto">
            <a:xfrm>
              <a:off x="1933" y="3130"/>
              <a:ext cx="5" cy="27"/>
            </a:xfrm>
            <a:custGeom>
              <a:avLst/>
              <a:gdLst>
                <a:gd name="T0" fmla="*/ 5 w 5"/>
                <a:gd name="T1" fmla="*/ 3 h 27"/>
                <a:gd name="T2" fmla="*/ 5 w 5"/>
                <a:gd name="T3" fmla="*/ 2 h 27"/>
                <a:gd name="T4" fmla="*/ 4 w 5"/>
                <a:gd name="T5" fmla="*/ 1 h 27"/>
                <a:gd name="T6" fmla="*/ 3 w 5"/>
                <a:gd name="T7" fmla="*/ 0 h 27"/>
                <a:gd name="T8" fmla="*/ 2 w 5"/>
                <a:gd name="T9" fmla="*/ 0 h 27"/>
                <a:gd name="T10" fmla="*/ 1 w 5"/>
                <a:gd name="T11" fmla="*/ 0 h 27"/>
                <a:gd name="T12" fmla="*/ 0 w 5"/>
                <a:gd name="T13" fmla="*/ 0 h 27"/>
                <a:gd name="T14" fmla="*/ 0 w 5"/>
                <a:gd name="T15" fmla="*/ 1 h 27"/>
                <a:gd name="T16" fmla="*/ 0 w 5"/>
                <a:gd name="T17" fmla="*/ 2 h 27"/>
                <a:gd name="T18" fmla="*/ 0 w 5"/>
                <a:gd name="T19" fmla="*/ 23 h 27"/>
                <a:gd name="T20" fmla="*/ 0 w 5"/>
                <a:gd name="T21" fmla="*/ 24 h 27"/>
                <a:gd name="T22" fmla="*/ 0 w 5"/>
                <a:gd name="T23" fmla="*/ 25 h 27"/>
                <a:gd name="T24" fmla="*/ 0 w 5"/>
                <a:gd name="T25" fmla="*/ 26 h 27"/>
                <a:gd name="T26" fmla="*/ 1 w 5"/>
                <a:gd name="T27" fmla="*/ 27 h 27"/>
                <a:gd name="T28" fmla="*/ 2 w 5"/>
                <a:gd name="T29" fmla="*/ 27 h 27"/>
                <a:gd name="T30" fmla="*/ 3 w 5"/>
                <a:gd name="T31" fmla="*/ 26 h 27"/>
                <a:gd name="T32" fmla="*/ 4 w 5"/>
                <a:gd name="T33" fmla="*/ 25 h 27"/>
                <a:gd name="T34" fmla="*/ 5 w 5"/>
                <a:gd name="T35" fmla="*/ 24 h 27"/>
                <a:gd name="T36" fmla="*/ 5 w 5"/>
                <a:gd name="T3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7">
                  <a:moveTo>
                    <a:pt x="5" y="3"/>
                  </a:move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1" y="27"/>
                  </a:lnTo>
                  <a:lnTo>
                    <a:pt x="2" y="27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117"/>
            <p:cNvSpPr>
              <a:spLocks/>
            </p:cNvSpPr>
            <p:nvPr/>
          </p:nvSpPr>
          <p:spPr bwMode="auto">
            <a:xfrm>
              <a:off x="1932" y="3167"/>
              <a:ext cx="6" cy="26"/>
            </a:xfrm>
            <a:custGeom>
              <a:avLst/>
              <a:gdLst>
                <a:gd name="T0" fmla="*/ 6 w 6"/>
                <a:gd name="T1" fmla="*/ 3 h 26"/>
                <a:gd name="T2" fmla="*/ 6 w 6"/>
                <a:gd name="T3" fmla="*/ 2 h 26"/>
                <a:gd name="T4" fmla="*/ 5 w 6"/>
                <a:gd name="T5" fmla="*/ 1 h 26"/>
                <a:gd name="T6" fmla="*/ 4 w 6"/>
                <a:gd name="T7" fmla="*/ 0 h 26"/>
                <a:gd name="T8" fmla="*/ 3 w 6"/>
                <a:gd name="T9" fmla="*/ 0 h 26"/>
                <a:gd name="T10" fmla="*/ 2 w 6"/>
                <a:gd name="T11" fmla="*/ 0 h 26"/>
                <a:gd name="T12" fmla="*/ 1 w 6"/>
                <a:gd name="T13" fmla="*/ 0 h 26"/>
                <a:gd name="T14" fmla="*/ 1 w 6"/>
                <a:gd name="T15" fmla="*/ 1 h 26"/>
                <a:gd name="T16" fmla="*/ 1 w 6"/>
                <a:gd name="T17" fmla="*/ 2 h 26"/>
                <a:gd name="T18" fmla="*/ 0 w 6"/>
                <a:gd name="T19" fmla="*/ 23 h 26"/>
                <a:gd name="T20" fmla="*/ 0 w 6"/>
                <a:gd name="T21" fmla="*/ 24 h 26"/>
                <a:gd name="T22" fmla="*/ 1 w 6"/>
                <a:gd name="T23" fmla="*/ 25 h 26"/>
                <a:gd name="T24" fmla="*/ 1 w 6"/>
                <a:gd name="T25" fmla="*/ 26 h 26"/>
                <a:gd name="T26" fmla="*/ 2 w 6"/>
                <a:gd name="T27" fmla="*/ 26 h 26"/>
                <a:gd name="T28" fmla="*/ 3 w 6"/>
                <a:gd name="T29" fmla="*/ 26 h 26"/>
                <a:gd name="T30" fmla="*/ 4 w 6"/>
                <a:gd name="T31" fmla="*/ 26 h 26"/>
                <a:gd name="T32" fmla="*/ 5 w 6"/>
                <a:gd name="T33" fmla="*/ 25 h 26"/>
                <a:gd name="T34" fmla="*/ 5 w 6"/>
                <a:gd name="T35" fmla="*/ 24 h 26"/>
                <a:gd name="T36" fmla="*/ 6 w 6"/>
                <a:gd name="T3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3"/>
                  </a:moveTo>
                  <a:lnTo>
                    <a:pt x="6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118"/>
            <p:cNvSpPr>
              <a:spLocks/>
            </p:cNvSpPr>
            <p:nvPr/>
          </p:nvSpPr>
          <p:spPr bwMode="auto">
            <a:xfrm>
              <a:off x="1932" y="3204"/>
              <a:ext cx="5" cy="26"/>
            </a:xfrm>
            <a:custGeom>
              <a:avLst/>
              <a:gdLst>
                <a:gd name="T0" fmla="*/ 5 w 5"/>
                <a:gd name="T1" fmla="*/ 3 h 26"/>
                <a:gd name="T2" fmla="*/ 5 w 5"/>
                <a:gd name="T3" fmla="*/ 2 h 26"/>
                <a:gd name="T4" fmla="*/ 5 w 5"/>
                <a:gd name="T5" fmla="*/ 1 h 26"/>
                <a:gd name="T6" fmla="*/ 4 w 5"/>
                <a:gd name="T7" fmla="*/ 0 h 26"/>
                <a:gd name="T8" fmla="*/ 3 w 5"/>
                <a:gd name="T9" fmla="*/ 0 h 26"/>
                <a:gd name="T10" fmla="*/ 2 w 5"/>
                <a:gd name="T11" fmla="*/ 0 h 26"/>
                <a:gd name="T12" fmla="*/ 1 w 5"/>
                <a:gd name="T13" fmla="*/ 0 h 26"/>
                <a:gd name="T14" fmla="*/ 1 w 5"/>
                <a:gd name="T15" fmla="*/ 1 h 26"/>
                <a:gd name="T16" fmla="*/ 0 w 5"/>
                <a:gd name="T17" fmla="*/ 2 h 26"/>
                <a:gd name="T18" fmla="*/ 0 w 5"/>
                <a:gd name="T19" fmla="*/ 23 h 26"/>
                <a:gd name="T20" fmla="*/ 0 w 5"/>
                <a:gd name="T21" fmla="*/ 24 h 26"/>
                <a:gd name="T22" fmla="*/ 1 w 5"/>
                <a:gd name="T23" fmla="*/ 25 h 26"/>
                <a:gd name="T24" fmla="*/ 1 w 5"/>
                <a:gd name="T25" fmla="*/ 26 h 26"/>
                <a:gd name="T26" fmla="*/ 2 w 5"/>
                <a:gd name="T27" fmla="*/ 26 h 26"/>
                <a:gd name="T28" fmla="*/ 3 w 5"/>
                <a:gd name="T29" fmla="*/ 26 h 26"/>
                <a:gd name="T30" fmla="*/ 4 w 5"/>
                <a:gd name="T31" fmla="*/ 26 h 26"/>
                <a:gd name="T32" fmla="*/ 5 w 5"/>
                <a:gd name="T33" fmla="*/ 25 h 26"/>
                <a:gd name="T34" fmla="*/ 5 w 5"/>
                <a:gd name="T35" fmla="*/ 24 h 26"/>
                <a:gd name="T36" fmla="*/ 5 w 5"/>
                <a:gd name="T3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3"/>
                  </a:move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119"/>
            <p:cNvSpPr>
              <a:spLocks/>
            </p:cNvSpPr>
            <p:nvPr/>
          </p:nvSpPr>
          <p:spPr bwMode="auto">
            <a:xfrm>
              <a:off x="1932" y="3241"/>
              <a:ext cx="5" cy="26"/>
            </a:xfrm>
            <a:custGeom>
              <a:avLst/>
              <a:gdLst>
                <a:gd name="T0" fmla="*/ 5 w 5"/>
                <a:gd name="T1" fmla="*/ 3 h 26"/>
                <a:gd name="T2" fmla="*/ 5 w 5"/>
                <a:gd name="T3" fmla="*/ 2 h 26"/>
                <a:gd name="T4" fmla="*/ 5 w 5"/>
                <a:gd name="T5" fmla="*/ 1 h 26"/>
                <a:gd name="T6" fmla="*/ 4 w 5"/>
                <a:gd name="T7" fmla="*/ 0 h 26"/>
                <a:gd name="T8" fmla="*/ 3 w 5"/>
                <a:gd name="T9" fmla="*/ 0 h 26"/>
                <a:gd name="T10" fmla="*/ 2 w 5"/>
                <a:gd name="T11" fmla="*/ 0 h 26"/>
                <a:gd name="T12" fmla="*/ 1 w 5"/>
                <a:gd name="T13" fmla="*/ 0 h 26"/>
                <a:gd name="T14" fmla="*/ 1 w 5"/>
                <a:gd name="T15" fmla="*/ 1 h 26"/>
                <a:gd name="T16" fmla="*/ 0 w 5"/>
                <a:gd name="T17" fmla="*/ 2 h 26"/>
                <a:gd name="T18" fmla="*/ 0 w 5"/>
                <a:gd name="T19" fmla="*/ 23 h 26"/>
                <a:gd name="T20" fmla="*/ 0 w 5"/>
                <a:gd name="T21" fmla="*/ 24 h 26"/>
                <a:gd name="T22" fmla="*/ 1 w 5"/>
                <a:gd name="T23" fmla="*/ 25 h 26"/>
                <a:gd name="T24" fmla="*/ 1 w 5"/>
                <a:gd name="T25" fmla="*/ 25 h 26"/>
                <a:gd name="T26" fmla="*/ 2 w 5"/>
                <a:gd name="T27" fmla="*/ 26 h 26"/>
                <a:gd name="T28" fmla="*/ 3 w 5"/>
                <a:gd name="T29" fmla="*/ 26 h 26"/>
                <a:gd name="T30" fmla="*/ 4 w 5"/>
                <a:gd name="T31" fmla="*/ 25 h 26"/>
                <a:gd name="T32" fmla="*/ 5 w 5"/>
                <a:gd name="T33" fmla="*/ 25 h 26"/>
                <a:gd name="T34" fmla="*/ 5 w 5"/>
                <a:gd name="T35" fmla="*/ 24 h 26"/>
                <a:gd name="T36" fmla="*/ 5 w 5"/>
                <a:gd name="T3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3"/>
                  </a:moveTo>
                  <a:lnTo>
                    <a:pt x="5" y="2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120"/>
            <p:cNvSpPr>
              <a:spLocks/>
            </p:cNvSpPr>
            <p:nvPr/>
          </p:nvSpPr>
          <p:spPr bwMode="auto">
            <a:xfrm>
              <a:off x="1932" y="3278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2 h 26"/>
                <a:gd name="T4" fmla="*/ 4 w 5"/>
                <a:gd name="T5" fmla="*/ 1 h 26"/>
                <a:gd name="T6" fmla="*/ 3 w 5"/>
                <a:gd name="T7" fmla="*/ 0 h 26"/>
                <a:gd name="T8" fmla="*/ 2 w 5"/>
                <a:gd name="T9" fmla="*/ 0 h 26"/>
                <a:gd name="T10" fmla="*/ 1 w 5"/>
                <a:gd name="T11" fmla="*/ 0 h 26"/>
                <a:gd name="T12" fmla="*/ 1 w 5"/>
                <a:gd name="T13" fmla="*/ 0 h 26"/>
                <a:gd name="T14" fmla="*/ 0 w 5"/>
                <a:gd name="T15" fmla="*/ 1 h 26"/>
                <a:gd name="T16" fmla="*/ 0 w 5"/>
                <a:gd name="T17" fmla="*/ 2 h 26"/>
                <a:gd name="T18" fmla="*/ 0 w 5"/>
                <a:gd name="T19" fmla="*/ 23 h 26"/>
                <a:gd name="T20" fmla="*/ 0 w 5"/>
                <a:gd name="T21" fmla="*/ 24 h 26"/>
                <a:gd name="T22" fmla="*/ 0 w 5"/>
                <a:gd name="T23" fmla="*/ 24 h 26"/>
                <a:gd name="T24" fmla="*/ 1 w 5"/>
                <a:gd name="T25" fmla="*/ 25 h 26"/>
                <a:gd name="T26" fmla="*/ 1 w 5"/>
                <a:gd name="T27" fmla="*/ 26 h 26"/>
                <a:gd name="T28" fmla="*/ 2 w 5"/>
                <a:gd name="T29" fmla="*/ 26 h 26"/>
                <a:gd name="T30" fmla="*/ 3 w 5"/>
                <a:gd name="T31" fmla="*/ 25 h 26"/>
                <a:gd name="T32" fmla="*/ 4 w 5"/>
                <a:gd name="T33" fmla="*/ 24 h 26"/>
                <a:gd name="T34" fmla="*/ 5 w 5"/>
                <a:gd name="T35" fmla="*/ 24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3" y="25"/>
                  </a:lnTo>
                  <a:lnTo>
                    <a:pt x="4" y="24"/>
                  </a:lnTo>
                  <a:lnTo>
                    <a:pt x="5" y="24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121"/>
            <p:cNvSpPr>
              <a:spLocks/>
            </p:cNvSpPr>
            <p:nvPr/>
          </p:nvSpPr>
          <p:spPr bwMode="auto">
            <a:xfrm>
              <a:off x="1932" y="3315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2 h 26"/>
                <a:gd name="T4" fmla="*/ 4 w 5"/>
                <a:gd name="T5" fmla="*/ 1 h 26"/>
                <a:gd name="T6" fmla="*/ 3 w 5"/>
                <a:gd name="T7" fmla="*/ 0 h 26"/>
                <a:gd name="T8" fmla="*/ 2 w 5"/>
                <a:gd name="T9" fmla="*/ 0 h 26"/>
                <a:gd name="T10" fmla="*/ 1 w 5"/>
                <a:gd name="T11" fmla="*/ 0 h 26"/>
                <a:gd name="T12" fmla="*/ 1 w 5"/>
                <a:gd name="T13" fmla="*/ 0 h 26"/>
                <a:gd name="T14" fmla="*/ 0 w 5"/>
                <a:gd name="T15" fmla="*/ 1 h 26"/>
                <a:gd name="T16" fmla="*/ 0 w 5"/>
                <a:gd name="T17" fmla="*/ 2 h 26"/>
                <a:gd name="T18" fmla="*/ 0 w 5"/>
                <a:gd name="T19" fmla="*/ 23 h 26"/>
                <a:gd name="T20" fmla="*/ 0 w 5"/>
                <a:gd name="T21" fmla="*/ 24 h 26"/>
                <a:gd name="T22" fmla="*/ 0 w 5"/>
                <a:gd name="T23" fmla="*/ 24 h 26"/>
                <a:gd name="T24" fmla="*/ 1 w 5"/>
                <a:gd name="T25" fmla="*/ 25 h 26"/>
                <a:gd name="T26" fmla="*/ 1 w 5"/>
                <a:gd name="T27" fmla="*/ 26 h 26"/>
                <a:gd name="T28" fmla="*/ 2 w 5"/>
                <a:gd name="T29" fmla="*/ 26 h 26"/>
                <a:gd name="T30" fmla="*/ 3 w 5"/>
                <a:gd name="T31" fmla="*/ 25 h 26"/>
                <a:gd name="T32" fmla="*/ 4 w 5"/>
                <a:gd name="T33" fmla="*/ 24 h 26"/>
                <a:gd name="T34" fmla="*/ 5 w 5"/>
                <a:gd name="T35" fmla="*/ 24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2"/>
                  </a:lnTo>
                  <a:lnTo>
                    <a:pt x="4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" y="25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3" y="25"/>
                  </a:lnTo>
                  <a:lnTo>
                    <a:pt x="4" y="24"/>
                  </a:lnTo>
                  <a:lnTo>
                    <a:pt x="5" y="24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122"/>
            <p:cNvSpPr>
              <a:spLocks/>
            </p:cNvSpPr>
            <p:nvPr/>
          </p:nvSpPr>
          <p:spPr bwMode="auto">
            <a:xfrm>
              <a:off x="1931" y="3352"/>
              <a:ext cx="6" cy="26"/>
            </a:xfrm>
            <a:custGeom>
              <a:avLst/>
              <a:gdLst>
                <a:gd name="T0" fmla="*/ 6 w 6"/>
                <a:gd name="T1" fmla="*/ 2 h 26"/>
                <a:gd name="T2" fmla="*/ 6 w 6"/>
                <a:gd name="T3" fmla="*/ 1 h 26"/>
                <a:gd name="T4" fmla="*/ 5 w 6"/>
                <a:gd name="T5" fmla="*/ 1 h 26"/>
                <a:gd name="T6" fmla="*/ 4 w 6"/>
                <a:gd name="T7" fmla="*/ 0 h 26"/>
                <a:gd name="T8" fmla="*/ 3 w 6"/>
                <a:gd name="T9" fmla="*/ 0 h 26"/>
                <a:gd name="T10" fmla="*/ 2 w 6"/>
                <a:gd name="T11" fmla="*/ 0 h 26"/>
                <a:gd name="T12" fmla="*/ 2 w 6"/>
                <a:gd name="T13" fmla="*/ 0 h 26"/>
                <a:gd name="T14" fmla="*/ 1 w 6"/>
                <a:gd name="T15" fmla="*/ 1 h 26"/>
                <a:gd name="T16" fmla="*/ 1 w 6"/>
                <a:gd name="T17" fmla="*/ 1 h 26"/>
                <a:gd name="T18" fmla="*/ 0 w 6"/>
                <a:gd name="T19" fmla="*/ 23 h 26"/>
                <a:gd name="T20" fmla="*/ 0 w 6"/>
                <a:gd name="T21" fmla="*/ 23 h 26"/>
                <a:gd name="T22" fmla="*/ 1 w 6"/>
                <a:gd name="T23" fmla="*/ 24 h 26"/>
                <a:gd name="T24" fmla="*/ 2 w 6"/>
                <a:gd name="T25" fmla="*/ 25 h 26"/>
                <a:gd name="T26" fmla="*/ 2 w 6"/>
                <a:gd name="T27" fmla="*/ 26 h 26"/>
                <a:gd name="T28" fmla="*/ 3 w 6"/>
                <a:gd name="T29" fmla="*/ 26 h 26"/>
                <a:gd name="T30" fmla="*/ 4 w 6"/>
                <a:gd name="T31" fmla="*/ 25 h 26"/>
                <a:gd name="T32" fmla="*/ 5 w 6"/>
                <a:gd name="T33" fmla="*/ 24 h 26"/>
                <a:gd name="T34" fmla="*/ 5 w 6"/>
                <a:gd name="T35" fmla="*/ 23 h 26"/>
                <a:gd name="T36" fmla="*/ 6 w 6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26">
                  <a:moveTo>
                    <a:pt x="6" y="2"/>
                  </a:moveTo>
                  <a:lnTo>
                    <a:pt x="6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23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123"/>
            <p:cNvSpPr>
              <a:spLocks/>
            </p:cNvSpPr>
            <p:nvPr/>
          </p:nvSpPr>
          <p:spPr bwMode="auto">
            <a:xfrm>
              <a:off x="1931" y="3389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1 h 26"/>
                <a:gd name="T4" fmla="*/ 5 w 5"/>
                <a:gd name="T5" fmla="*/ 0 h 26"/>
                <a:gd name="T6" fmla="*/ 4 w 5"/>
                <a:gd name="T7" fmla="*/ 0 h 26"/>
                <a:gd name="T8" fmla="*/ 3 w 5"/>
                <a:gd name="T9" fmla="*/ 0 h 26"/>
                <a:gd name="T10" fmla="*/ 2 w 5"/>
                <a:gd name="T11" fmla="*/ 0 h 26"/>
                <a:gd name="T12" fmla="*/ 2 w 5"/>
                <a:gd name="T13" fmla="*/ 0 h 26"/>
                <a:gd name="T14" fmla="*/ 1 w 5"/>
                <a:gd name="T15" fmla="*/ 0 h 26"/>
                <a:gd name="T16" fmla="*/ 0 w 5"/>
                <a:gd name="T17" fmla="*/ 1 h 26"/>
                <a:gd name="T18" fmla="*/ 0 w 5"/>
                <a:gd name="T19" fmla="*/ 22 h 26"/>
                <a:gd name="T20" fmla="*/ 0 w 5"/>
                <a:gd name="T21" fmla="*/ 23 h 26"/>
                <a:gd name="T22" fmla="*/ 1 w 5"/>
                <a:gd name="T23" fmla="*/ 24 h 26"/>
                <a:gd name="T24" fmla="*/ 2 w 5"/>
                <a:gd name="T25" fmla="*/ 25 h 26"/>
                <a:gd name="T26" fmla="*/ 2 w 5"/>
                <a:gd name="T27" fmla="*/ 26 h 26"/>
                <a:gd name="T28" fmla="*/ 3 w 5"/>
                <a:gd name="T29" fmla="*/ 26 h 26"/>
                <a:gd name="T30" fmla="*/ 4 w 5"/>
                <a:gd name="T31" fmla="*/ 25 h 26"/>
                <a:gd name="T32" fmla="*/ 5 w 5"/>
                <a:gd name="T33" fmla="*/ 24 h 26"/>
                <a:gd name="T34" fmla="*/ 5 w 5"/>
                <a:gd name="T35" fmla="*/ 23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23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124"/>
            <p:cNvSpPr>
              <a:spLocks/>
            </p:cNvSpPr>
            <p:nvPr/>
          </p:nvSpPr>
          <p:spPr bwMode="auto">
            <a:xfrm>
              <a:off x="1931" y="3426"/>
              <a:ext cx="5" cy="26"/>
            </a:xfrm>
            <a:custGeom>
              <a:avLst/>
              <a:gdLst>
                <a:gd name="T0" fmla="*/ 5 w 5"/>
                <a:gd name="T1" fmla="*/ 2 h 26"/>
                <a:gd name="T2" fmla="*/ 5 w 5"/>
                <a:gd name="T3" fmla="*/ 1 h 26"/>
                <a:gd name="T4" fmla="*/ 5 w 5"/>
                <a:gd name="T5" fmla="*/ 0 h 26"/>
                <a:gd name="T6" fmla="*/ 4 w 5"/>
                <a:gd name="T7" fmla="*/ 0 h 26"/>
                <a:gd name="T8" fmla="*/ 3 w 5"/>
                <a:gd name="T9" fmla="*/ 0 h 26"/>
                <a:gd name="T10" fmla="*/ 2 w 5"/>
                <a:gd name="T11" fmla="*/ 0 h 26"/>
                <a:gd name="T12" fmla="*/ 2 w 5"/>
                <a:gd name="T13" fmla="*/ 0 h 26"/>
                <a:gd name="T14" fmla="*/ 1 w 5"/>
                <a:gd name="T15" fmla="*/ 0 h 26"/>
                <a:gd name="T16" fmla="*/ 0 w 5"/>
                <a:gd name="T17" fmla="*/ 1 h 26"/>
                <a:gd name="T18" fmla="*/ 0 w 5"/>
                <a:gd name="T19" fmla="*/ 22 h 26"/>
                <a:gd name="T20" fmla="*/ 0 w 5"/>
                <a:gd name="T21" fmla="*/ 23 h 26"/>
                <a:gd name="T22" fmla="*/ 1 w 5"/>
                <a:gd name="T23" fmla="*/ 24 h 26"/>
                <a:gd name="T24" fmla="*/ 2 w 5"/>
                <a:gd name="T25" fmla="*/ 25 h 26"/>
                <a:gd name="T26" fmla="*/ 2 w 5"/>
                <a:gd name="T27" fmla="*/ 26 h 26"/>
                <a:gd name="T28" fmla="*/ 3 w 5"/>
                <a:gd name="T29" fmla="*/ 26 h 26"/>
                <a:gd name="T30" fmla="*/ 4 w 5"/>
                <a:gd name="T31" fmla="*/ 25 h 26"/>
                <a:gd name="T32" fmla="*/ 5 w 5"/>
                <a:gd name="T33" fmla="*/ 24 h 26"/>
                <a:gd name="T34" fmla="*/ 5 w 5"/>
                <a:gd name="T35" fmla="*/ 23 h 26"/>
                <a:gd name="T36" fmla="*/ 5 w 5"/>
                <a:gd name="T3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" h="26">
                  <a:moveTo>
                    <a:pt x="5" y="2"/>
                  </a:moveTo>
                  <a:lnTo>
                    <a:pt x="5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4" y="25"/>
                  </a:lnTo>
                  <a:lnTo>
                    <a:pt x="5" y="24"/>
                  </a:lnTo>
                  <a:lnTo>
                    <a:pt x="5" y="23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Rectangle 125"/>
            <p:cNvSpPr>
              <a:spLocks noChangeArrowheads="1"/>
            </p:cNvSpPr>
            <p:nvPr/>
          </p:nvSpPr>
          <p:spPr bwMode="auto">
            <a:xfrm>
              <a:off x="549" y="1096"/>
              <a:ext cx="522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Rectangle 126"/>
            <p:cNvSpPr>
              <a:spLocks noChangeArrowheads="1"/>
            </p:cNvSpPr>
            <p:nvPr/>
          </p:nvSpPr>
          <p:spPr bwMode="auto">
            <a:xfrm>
              <a:off x="600" y="1130"/>
              <a:ext cx="279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Log (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127"/>
            <p:cNvSpPr>
              <a:spLocks noChangeArrowheads="1"/>
            </p:cNvSpPr>
            <p:nvPr/>
          </p:nvSpPr>
          <p:spPr bwMode="auto">
            <a:xfrm>
              <a:off x="820" y="1121"/>
              <a:ext cx="12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28"/>
            <p:cNvSpPr>
              <a:spLocks noChangeArrowheads="1"/>
            </p:cNvSpPr>
            <p:nvPr/>
          </p:nvSpPr>
          <p:spPr bwMode="auto">
            <a:xfrm>
              <a:off x="881" y="1188"/>
              <a:ext cx="14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max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129"/>
            <p:cNvSpPr>
              <a:spLocks noChangeArrowheads="1"/>
            </p:cNvSpPr>
            <p:nvPr/>
          </p:nvSpPr>
          <p:spPr bwMode="auto">
            <a:xfrm>
              <a:off x="997" y="1130"/>
              <a:ext cx="80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Rectangle 130"/>
            <p:cNvSpPr>
              <a:spLocks noChangeArrowheads="1"/>
            </p:cNvSpPr>
            <p:nvPr/>
          </p:nvSpPr>
          <p:spPr bwMode="auto">
            <a:xfrm>
              <a:off x="2732" y="3247"/>
              <a:ext cx="164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Rectangle 131"/>
            <p:cNvSpPr>
              <a:spLocks noChangeArrowheads="1"/>
            </p:cNvSpPr>
            <p:nvPr/>
          </p:nvSpPr>
          <p:spPr bwMode="auto">
            <a:xfrm>
              <a:off x="2783" y="3280"/>
              <a:ext cx="120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132"/>
            <p:cNvSpPr>
              <a:spLocks noChangeArrowheads="1"/>
            </p:cNvSpPr>
            <p:nvPr/>
          </p:nvSpPr>
          <p:spPr bwMode="auto">
            <a:xfrm>
              <a:off x="318" y="1682"/>
              <a:ext cx="499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Rectangle 133"/>
            <p:cNvSpPr>
              <a:spLocks noChangeArrowheads="1"/>
            </p:cNvSpPr>
            <p:nvPr/>
          </p:nvSpPr>
          <p:spPr bwMode="auto">
            <a:xfrm>
              <a:off x="369" y="1705"/>
              <a:ext cx="15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Rectangle 134"/>
            <p:cNvSpPr>
              <a:spLocks noChangeArrowheads="1"/>
            </p:cNvSpPr>
            <p:nvPr/>
          </p:nvSpPr>
          <p:spPr bwMode="auto">
            <a:xfrm>
              <a:off x="447" y="1791"/>
              <a:ext cx="198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max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Rectangle 135"/>
            <p:cNvSpPr>
              <a:spLocks noChangeArrowheads="1"/>
            </p:cNvSpPr>
            <p:nvPr/>
          </p:nvSpPr>
          <p:spPr bwMode="auto">
            <a:xfrm>
              <a:off x="600" y="1717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(R)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Rectangle 136"/>
            <p:cNvSpPr>
              <a:spLocks noChangeArrowheads="1"/>
            </p:cNvSpPr>
            <p:nvPr/>
          </p:nvSpPr>
          <p:spPr bwMode="auto">
            <a:xfrm>
              <a:off x="252" y="2162"/>
              <a:ext cx="565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Rectangle 137"/>
            <p:cNvSpPr>
              <a:spLocks noChangeArrowheads="1"/>
            </p:cNvSpPr>
            <p:nvPr/>
          </p:nvSpPr>
          <p:spPr bwMode="auto">
            <a:xfrm>
              <a:off x="303" y="2185"/>
              <a:ext cx="15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Rectangle 138"/>
            <p:cNvSpPr>
              <a:spLocks noChangeArrowheads="1"/>
            </p:cNvSpPr>
            <p:nvPr/>
          </p:nvSpPr>
          <p:spPr bwMode="auto">
            <a:xfrm>
              <a:off x="381" y="2271"/>
              <a:ext cx="198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max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139"/>
            <p:cNvSpPr>
              <a:spLocks noChangeArrowheads="1"/>
            </p:cNvSpPr>
            <p:nvPr/>
          </p:nvSpPr>
          <p:spPr bwMode="auto">
            <a:xfrm>
              <a:off x="534" y="2197"/>
              <a:ext cx="30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(0,1)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Rectangle 140"/>
            <p:cNvSpPr>
              <a:spLocks noChangeArrowheads="1"/>
            </p:cNvSpPr>
            <p:nvPr/>
          </p:nvSpPr>
          <p:spPr bwMode="auto">
            <a:xfrm>
              <a:off x="3158" y="3261"/>
              <a:ext cx="41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" name="Rectangle 141"/>
            <p:cNvSpPr>
              <a:spLocks noChangeArrowheads="1"/>
            </p:cNvSpPr>
            <p:nvPr/>
          </p:nvSpPr>
          <p:spPr bwMode="auto">
            <a:xfrm>
              <a:off x="3209" y="3295"/>
              <a:ext cx="279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Log (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Rectangle 142"/>
            <p:cNvSpPr>
              <a:spLocks noChangeArrowheads="1"/>
            </p:cNvSpPr>
            <p:nvPr/>
          </p:nvSpPr>
          <p:spPr bwMode="auto">
            <a:xfrm>
              <a:off x="3430" y="3286"/>
              <a:ext cx="139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N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Rectangle 143"/>
            <p:cNvSpPr>
              <a:spLocks noChangeArrowheads="1"/>
            </p:cNvSpPr>
            <p:nvPr/>
          </p:nvSpPr>
          <p:spPr bwMode="auto">
            <a:xfrm>
              <a:off x="3502" y="3295"/>
              <a:ext cx="80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7" name="Rectangle 144"/>
            <p:cNvSpPr>
              <a:spLocks noChangeArrowheads="1"/>
            </p:cNvSpPr>
            <p:nvPr/>
          </p:nvSpPr>
          <p:spPr bwMode="auto">
            <a:xfrm>
              <a:off x="1819" y="3479"/>
              <a:ext cx="224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" name="Rectangle 145"/>
            <p:cNvSpPr>
              <a:spLocks noChangeArrowheads="1"/>
            </p:cNvSpPr>
            <p:nvPr/>
          </p:nvSpPr>
          <p:spPr bwMode="auto">
            <a:xfrm>
              <a:off x="1870" y="3512"/>
              <a:ext cx="9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10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49" name="Rectangle 146"/>
            <p:cNvSpPr>
              <a:spLocks noChangeArrowheads="1"/>
            </p:cNvSpPr>
            <p:nvPr/>
          </p:nvSpPr>
          <p:spPr bwMode="auto">
            <a:xfrm>
              <a:off x="1968" y="3513"/>
              <a:ext cx="6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0" name="Line 147"/>
            <p:cNvSpPr>
              <a:spLocks noChangeShapeType="1"/>
            </p:cNvSpPr>
            <p:nvPr/>
          </p:nvSpPr>
          <p:spPr bwMode="auto">
            <a:xfrm>
              <a:off x="1663" y="1830"/>
              <a:ext cx="0" cy="23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" name="Line 148"/>
            <p:cNvSpPr>
              <a:spLocks noChangeShapeType="1"/>
            </p:cNvSpPr>
            <p:nvPr/>
          </p:nvSpPr>
          <p:spPr bwMode="auto">
            <a:xfrm flipH="1">
              <a:off x="1660" y="2067"/>
              <a:ext cx="163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2" name="Rectangle 149"/>
            <p:cNvSpPr>
              <a:spLocks noChangeArrowheads="1"/>
            </p:cNvSpPr>
            <p:nvPr/>
          </p:nvSpPr>
          <p:spPr bwMode="auto">
            <a:xfrm>
              <a:off x="1464" y="1805"/>
              <a:ext cx="17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3" name="Rectangle 150"/>
            <p:cNvSpPr>
              <a:spLocks noChangeArrowheads="1"/>
            </p:cNvSpPr>
            <p:nvPr/>
          </p:nvSpPr>
          <p:spPr bwMode="auto">
            <a:xfrm>
              <a:off x="1515" y="1843"/>
              <a:ext cx="152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p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68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7938"/>
            <a:ext cx="91440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Spectrum of a F-18 </a:t>
            </a:r>
            <a:r>
              <a:rPr lang="fr-FR" dirty="0" err="1" smtClean="0"/>
              <a:t>fighter</a:t>
            </a:r>
            <a:r>
              <a:rPr lang="fr-FR" dirty="0" smtClean="0"/>
              <a:t> </a:t>
            </a:r>
            <a:r>
              <a:rPr lang="fr-FR" dirty="0" err="1" smtClean="0"/>
              <a:t>aircraft</a:t>
            </a:r>
            <a:r>
              <a:rPr lang="fr-FR" dirty="0" smtClean="0"/>
              <a:t> </a:t>
            </a:r>
            <a:r>
              <a:rPr lang="fr-FR" dirty="0" err="1" smtClean="0"/>
              <a:t>wing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6" name="Picture 3" descr="aileF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71" y="959338"/>
            <a:ext cx="7289906" cy="530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18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324" y="4919284"/>
            <a:ext cx="2166515" cy="134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3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spectra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Picture 3" descr="spectrestandar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622" y="800295"/>
            <a:ext cx="6628692" cy="561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4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FALSTAFF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Picture 2" descr="FALSTA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4294"/>
            <a:ext cx="5495778" cy="5492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TWIST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Picture 2" descr="TW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" y="970671"/>
            <a:ext cx="8570667" cy="548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3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HELIX/FELIX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Picture 2" descr="appare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77" y="775752"/>
            <a:ext cx="7622664" cy="491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66352" y="5726213"/>
            <a:ext cx="72451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2400" b="0" dirty="0" smtClean="0">
                <a:solidFill>
                  <a:schemeClr val="tx1"/>
                </a:solidFill>
                <a:latin typeface="+mn-lt"/>
              </a:rPr>
              <a:t>The distribution of cycles depends on the type of aircraft</a:t>
            </a:r>
            <a:endParaRPr lang="en-GB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27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HELIX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Picture 2" descr="HEL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8991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37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TURBISTAN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629" y="998099"/>
            <a:ext cx="8004742" cy="54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TURBISTAN</a:t>
            </a:r>
          </a:p>
        </p:txBody>
      </p:sp>
      <p:pic>
        <p:nvPicPr>
          <p:cNvPr id="552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" y="775114"/>
            <a:ext cx="8780463" cy="56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4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TURBISTAN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0492" y="853216"/>
            <a:ext cx="4747328" cy="57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4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Load</a:t>
            </a:r>
            <a:r>
              <a:rPr lang="fr-FR" dirty="0" smtClean="0"/>
              <a:t> </a:t>
            </a:r>
            <a:r>
              <a:rPr lang="fr-FR" dirty="0" err="1" smtClean="0"/>
              <a:t>history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16135"/>
      </p:ext>
    </p:extLst>
  </p:cSld>
  <p:clrMapOvr>
    <a:masterClrMapping/>
  </p:clrMapOvr>
  <p:transition spd="med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6274"/>
            <a:ext cx="8229600" cy="1143000"/>
          </a:xfrm>
        </p:spPr>
        <p:txBody>
          <a:bodyPr/>
          <a:lstStyle/>
          <a:p>
            <a:r>
              <a:rPr lang="fr-FR" dirty="0"/>
              <a:t>Standard </a:t>
            </a:r>
            <a:r>
              <a:rPr lang="fr-FR" dirty="0" smtClean="0"/>
              <a:t>Design (</a:t>
            </a:r>
            <a:r>
              <a:rPr lang="fr-FR" i="1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015285"/>
              </p:ext>
            </p:extLst>
          </p:nvPr>
        </p:nvGraphicFramePr>
        <p:xfrm>
          <a:off x="1098644" y="1797271"/>
          <a:ext cx="3089681" cy="101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85" name="Équation" r:id="rId3" imgW="1473120" imgH="482400" progId="Equation.3">
                  <p:embed/>
                </p:oleObj>
              </mc:Choice>
              <mc:Fallback>
                <p:oleObj name="Équation" r:id="rId3" imgW="14731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644" y="1797271"/>
                        <a:ext cx="3089681" cy="101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615191" y="2025551"/>
            <a:ext cx="7393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with</a:t>
            </a:r>
            <a:endParaRPr lang="fr-FR" sz="2400" b="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40851"/>
              </p:ext>
            </p:extLst>
          </p:nvPr>
        </p:nvGraphicFramePr>
        <p:xfrm>
          <a:off x="5606817" y="1718294"/>
          <a:ext cx="2021215" cy="1072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86" name="Équation" r:id="rId5" imgW="1028520" imgH="545760" progId="Equation.3">
                  <p:embed/>
                </p:oleObj>
              </mc:Choice>
              <mc:Fallback>
                <p:oleObj name="Équation" r:id="rId5" imgW="102852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6817" y="1718294"/>
                        <a:ext cx="2021215" cy="10729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975421"/>
              </p:ext>
            </p:extLst>
          </p:nvPr>
        </p:nvGraphicFramePr>
        <p:xfrm>
          <a:off x="699047" y="3296657"/>
          <a:ext cx="7745905" cy="177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87" name="Équation" r:id="rId7" imgW="2831760" imgH="647640" progId="Equation.3">
                  <p:embed/>
                </p:oleObj>
              </mc:Choice>
              <mc:Fallback>
                <p:oleObj name="Équation" r:id="rId7" imgW="283176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47" y="3296657"/>
                        <a:ext cx="7745905" cy="1771485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AFE62">
                              <a:tint val="66000"/>
                              <a:satMod val="160000"/>
                            </a:srgbClr>
                          </a:gs>
                          <a:gs pos="50000">
                            <a:srgbClr val="FAFE62">
                              <a:tint val="44500"/>
                              <a:satMod val="160000"/>
                            </a:srgbClr>
                          </a:gs>
                          <a:gs pos="100000">
                            <a:srgbClr val="FAFE62">
                              <a:tint val="23500"/>
                              <a:satMod val="160000"/>
                            </a:srgb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25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Markings</a:t>
            </a:r>
            <a:r>
              <a:rPr lang="fr-FR" dirty="0" smtClean="0"/>
              <a:t> on fracture surfaces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54" y="924561"/>
            <a:ext cx="5823546" cy="530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Overload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3384"/>
            <a:ext cx="7190221" cy="337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113582"/>
              </p:ext>
            </p:extLst>
          </p:nvPr>
        </p:nvGraphicFramePr>
        <p:xfrm>
          <a:off x="6646056" y="3652198"/>
          <a:ext cx="2154213" cy="1521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3" name="Document" r:id="rId4" imgW="1514856" imgH="1069848" progId="Word.Document.8">
                  <p:embed/>
                </p:oleObj>
              </mc:Choice>
              <mc:Fallback>
                <p:oleObj name="Document" r:id="rId4" imgW="1514856" imgH="10698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6056" y="3652198"/>
                        <a:ext cx="2154213" cy="15219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9" y="5384848"/>
            <a:ext cx="808355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54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Retardation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1554957" y="1168400"/>
            <a:ext cx="1800225" cy="2173288"/>
            <a:chOff x="546" y="289"/>
            <a:chExt cx="1134" cy="1369"/>
          </a:xfrm>
        </p:grpSpPr>
        <p:grpSp>
          <p:nvGrpSpPr>
            <p:cNvPr id="7" name="Group 8"/>
            <p:cNvGrpSpPr>
              <a:grpSpLocks/>
            </p:cNvGrpSpPr>
            <p:nvPr/>
          </p:nvGrpSpPr>
          <p:grpSpPr bwMode="auto">
            <a:xfrm>
              <a:off x="546" y="289"/>
              <a:ext cx="1134" cy="1122"/>
              <a:chOff x="546" y="289"/>
              <a:chExt cx="1134" cy="1122"/>
            </a:xfrm>
          </p:grpSpPr>
          <p:grpSp>
            <p:nvGrpSpPr>
              <p:cNvPr id="12" name="Group 4"/>
              <p:cNvGrpSpPr>
                <a:grpSpLocks/>
              </p:cNvGrpSpPr>
              <p:nvPr/>
            </p:nvGrpSpPr>
            <p:grpSpPr bwMode="auto">
              <a:xfrm>
                <a:off x="576" y="289"/>
                <a:ext cx="1104" cy="1104"/>
                <a:chOff x="576" y="289"/>
                <a:chExt cx="1104" cy="1104"/>
              </a:xfrm>
            </p:grpSpPr>
            <p:sp>
              <p:nvSpPr>
                <p:cNvPr id="16" name="Line 2"/>
                <p:cNvSpPr>
                  <a:spLocks noChangeShapeType="1"/>
                </p:cNvSpPr>
                <p:nvPr/>
              </p:nvSpPr>
              <p:spPr bwMode="auto">
                <a:xfrm>
                  <a:off x="576" y="289"/>
                  <a:ext cx="0" cy="110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17" name="Line 3"/>
                <p:cNvSpPr>
                  <a:spLocks noChangeShapeType="1"/>
                </p:cNvSpPr>
                <p:nvPr/>
              </p:nvSpPr>
              <p:spPr bwMode="auto">
                <a:xfrm rot="5400000">
                  <a:off x="1127" y="841"/>
                  <a:ext cx="1" cy="110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13" name="Line 5"/>
              <p:cNvSpPr>
                <a:spLocks noChangeShapeType="1"/>
              </p:cNvSpPr>
              <p:nvPr/>
            </p:nvSpPr>
            <p:spPr bwMode="auto">
              <a:xfrm flipV="1">
                <a:off x="582" y="432"/>
                <a:ext cx="836" cy="9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546" y="343"/>
                <a:ext cx="17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/>
                  <a:t>a</a:t>
                </a:r>
                <a:endParaRPr lang="en-GB" sz="1400" b="1"/>
              </a:p>
            </p:txBody>
          </p:sp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1458" y="1219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/>
                  <a:t>N</a:t>
                </a:r>
                <a:endParaRPr lang="en-GB" sz="1400" b="1"/>
              </a:p>
            </p:txBody>
          </p:sp>
        </p:grpSp>
        <p:sp>
          <p:nvSpPr>
            <p:cNvPr id="8" name="Line 30"/>
            <p:cNvSpPr>
              <a:spLocks noChangeShapeType="1"/>
            </p:cNvSpPr>
            <p:nvPr/>
          </p:nvSpPr>
          <p:spPr bwMode="auto">
            <a:xfrm flipV="1">
              <a:off x="585" y="429"/>
              <a:ext cx="837" cy="9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Oval 31"/>
            <p:cNvSpPr>
              <a:spLocks noChangeArrowheads="1"/>
            </p:cNvSpPr>
            <p:nvPr/>
          </p:nvSpPr>
          <p:spPr bwMode="auto">
            <a:xfrm>
              <a:off x="990" y="862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Text Box 32"/>
            <p:cNvSpPr txBox="1">
              <a:spLocks noChangeArrowheads="1"/>
            </p:cNvSpPr>
            <p:nvPr/>
          </p:nvSpPr>
          <p:spPr bwMode="auto">
            <a:xfrm>
              <a:off x="941" y="903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800" b="1"/>
                <a:t>S</a:t>
              </a:r>
              <a:endParaRPr lang="en-GB" sz="1800" b="1"/>
            </a:p>
          </p:txBody>
        </p:sp>
        <p:sp>
          <p:nvSpPr>
            <p:cNvPr id="11" name="Text Box 33"/>
            <p:cNvSpPr txBox="1">
              <a:spLocks noChangeArrowheads="1"/>
            </p:cNvSpPr>
            <p:nvPr/>
          </p:nvSpPr>
          <p:spPr bwMode="auto">
            <a:xfrm>
              <a:off x="634" y="1464"/>
              <a:ext cx="960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b="1" dirty="0"/>
                <a:t>(a) </a:t>
              </a:r>
              <a:r>
                <a:rPr lang="fr-FR" sz="1400" b="1" dirty="0" smtClean="0"/>
                <a:t>No retardation</a:t>
              </a:r>
              <a:endParaRPr lang="en-GB" sz="1400" b="1" dirty="0"/>
            </a:p>
          </p:txBody>
        </p:sp>
      </p:grpSp>
      <p:grpSp>
        <p:nvGrpSpPr>
          <p:cNvPr id="18" name="Group 75"/>
          <p:cNvGrpSpPr>
            <a:grpSpLocks/>
          </p:cNvGrpSpPr>
          <p:nvPr/>
        </p:nvGrpSpPr>
        <p:grpSpPr bwMode="auto">
          <a:xfrm>
            <a:off x="4660107" y="1168400"/>
            <a:ext cx="2222500" cy="2136775"/>
            <a:chOff x="2686" y="333"/>
            <a:chExt cx="1400" cy="1346"/>
          </a:xfrm>
        </p:grpSpPr>
        <p:grpSp>
          <p:nvGrpSpPr>
            <p:cNvPr id="19" name="Group 23"/>
            <p:cNvGrpSpPr>
              <a:grpSpLocks/>
            </p:cNvGrpSpPr>
            <p:nvPr/>
          </p:nvGrpSpPr>
          <p:grpSpPr bwMode="auto">
            <a:xfrm>
              <a:off x="2686" y="333"/>
              <a:ext cx="1134" cy="1122"/>
              <a:chOff x="546" y="289"/>
              <a:chExt cx="1134" cy="1122"/>
            </a:xfrm>
          </p:grpSpPr>
          <p:grpSp>
            <p:nvGrpSpPr>
              <p:cNvPr id="33" name="Group 24"/>
              <p:cNvGrpSpPr>
                <a:grpSpLocks/>
              </p:cNvGrpSpPr>
              <p:nvPr/>
            </p:nvGrpSpPr>
            <p:grpSpPr bwMode="auto">
              <a:xfrm>
                <a:off x="576" y="289"/>
                <a:ext cx="1104" cy="1104"/>
                <a:chOff x="576" y="289"/>
                <a:chExt cx="1104" cy="1104"/>
              </a:xfrm>
            </p:grpSpPr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auto">
                <a:xfrm>
                  <a:off x="576" y="289"/>
                  <a:ext cx="0" cy="110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auto">
                <a:xfrm rot="5400000">
                  <a:off x="1127" y="841"/>
                  <a:ext cx="1" cy="110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  <p:sp>
            <p:nvSpPr>
              <p:cNvPr id="34" name="Line 27"/>
              <p:cNvSpPr>
                <a:spLocks noChangeShapeType="1"/>
              </p:cNvSpPr>
              <p:nvPr/>
            </p:nvSpPr>
            <p:spPr bwMode="auto">
              <a:xfrm flipV="1">
                <a:off x="582" y="432"/>
                <a:ext cx="836" cy="9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5" name="Text Box 28"/>
              <p:cNvSpPr txBox="1">
                <a:spLocks noChangeArrowheads="1"/>
              </p:cNvSpPr>
              <p:nvPr/>
            </p:nvSpPr>
            <p:spPr bwMode="auto">
              <a:xfrm>
                <a:off x="546" y="343"/>
                <a:ext cx="17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/>
                  <a:t>a</a:t>
                </a:r>
                <a:endParaRPr lang="en-GB" sz="1400" b="1"/>
              </a:p>
            </p:txBody>
          </p:sp>
          <p:sp>
            <p:nvSpPr>
              <p:cNvPr id="36" name="Text Box 29"/>
              <p:cNvSpPr txBox="1">
                <a:spLocks noChangeArrowheads="1"/>
              </p:cNvSpPr>
              <p:nvPr/>
            </p:nvSpPr>
            <p:spPr bwMode="auto">
              <a:xfrm>
                <a:off x="1458" y="1219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/>
                  <a:t>N</a:t>
                </a:r>
                <a:endParaRPr lang="en-GB" sz="1400" b="1"/>
              </a:p>
            </p:txBody>
          </p:sp>
        </p:grpSp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2894" y="1485"/>
              <a:ext cx="82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b="1" dirty="0"/>
                <a:t>(b) </a:t>
              </a:r>
              <a:r>
                <a:rPr lang="fr-FR" sz="1400" b="1" dirty="0" smtClean="0"/>
                <a:t>Retardation</a:t>
              </a:r>
              <a:endParaRPr lang="en-GB" sz="1400" b="1" dirty="0"/>
            </a:p>
          </p:txBody>
        </p:sp>
        <p:sp>
          <p:nvSpPr>
            <p:cNvPr id="21" name="Freeform 38"/>
            <p:cNvSpPr>
              <a:spLocks/>
            </p:cNvSpPr>
            <p:nvPr/>
          </p:nvSpPr>
          <p:spPr bwMode="auto">
            <a:xfrm>
              <a:off x="2720" y="516"/>
              <a:ext cx="1252" cy="924"/>
            </a:xfrm>
            <a:custGeom>
              <a:avLst/>
              <a:gdLst>
                <a:gd name="T0" fmla="*/ 0 w 1252"/>
                <a:gd name="T1" fmla="*/ 924 h 924"/>
                <a:gd name="T2" fmla="*/ 232 w 1252"/>
                <a:gd name="T3" fmla="*/ 652 h 924"/>
                <a:gd name="T4" fmla="*/ 312 w 1252"/>
                <a:gd name="T5" fmla="*/ 604 h 924"/>
                <a:gd name="T6" fmla="*/ 472 w 1252"/>
                <a:gd name="T7" fmla="*/ 564 h 924"/>
                <a:gd name="T8" fmla="*/ 672 w 1252"/>
                <a:gd name="T9" fmla="*/ 524 h 924"/>
                <a:gd name="T10" fmla="*/ 808 w 1252"/>
                <a:gd name="T11" fmla="*/ 452 h 924"/>
                <a:gd name="T12" fmla="*/ 968 w 1252"/>
                <a:gd name="T13" fmla="*/ 316 h 924"/>
                <a:gd name="T14" fmla="*/ 1252 w 1252"/>
                <a:gd name="T15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2" h="924">
                  <a:moveTo>
                    <a:pt x="0" y="924"/>
                  </a:moveTo>
                  <a:lnTo>
                    <a:pt x="232" y="652"/>
                  </a:lnTo>
                  <a:cubicBezTo>
                    <a:pt x="284" y="599"/>
                    <a:pt x="272" y="619"/>
                    <a:pt x="312" y="604"/>
                  </a:cubicBezTo>
                  <a:cubicBezTo>
                    <a:pt x="352" y="589"/>
                    <a:pt x="412" y="577"/>
                    <a:pt x="472" y="564"/>
                  </a:cubicBezTo>
                  <a:cubicBezTo>
                    <a:pt x="532" y="551"/>
                    <a:pt x="616" y="543"/>
                    <a:pt x="672" y="524"/>
                  </a:cubicBezTo>
                  <a:cubicBezTo>
                    <a:pt x="728" y="505"/>
                    <a:pt x="759" y="487"/>
                    <a:pt x="808" y="452"/>
                  </a:cubicBezTo>
                  <a:cubicBezTo>
                    <a:pt x="857" y="417"/>
                    <a:pt x="894" y="391"/>
                    <a:pt x="968" y="316"/>
                  </a:cubicBezTo>
                  <a:lnTo>
                    <a:pt x="1252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Oval 39"/>
            <p:cNvSpPr>
              <a:spLocks noChangeArrowheads="1"/>
            </p:cNvSpPr>
            <p:nvPr/>
          </p:nvSpPr>
          <p:spPr bwMode="auto">
            <a:xfrm>
              <a:off x="2954" y="1106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40"/>
            <p:cNvSpPr txBox="1">
              <a:spLocks noChangeArrowheads="1"/>
            </p:cNvSpPr>
            <p:nvPr/>
          </p:nvSpPr>
          <p:spPr bwMode="auto">
            <a:xfrm>
              <a:off x="2905" y="114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800" b="1"/>
                <a:t>S</a:t>
              </a:r>
              <a:endParaRPr lang="en-GB" sz="1800" b="1"/>
            </a:p>
          </p:txBody>
        </p:sp>
        <p:sp>
          <p:nvSpPr>
            <p:cNvPr id="24" name="Line 42"/>
            <p:cNvSpPr>
              <a:spLocks noChangeShapeType="1"/>
            </p:cNvSpPr>
            <p:nvPr/>
          </p:nvSpPr>
          <p:spPr bwMode="auto">
            <a:xfrm flipH="1">
              <a:off x="3156" y="496"/>
              <a:ext cx="824" cy="9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25" name="Group 46"/>
            <p:cNvGrpSpPr>
              <a:grpSpLocks/>
            </p:cNvGrpSpPr>
            <p:nvPr/>
          </p:nvGrpSpPr>
          <p:grpSpPr bwMode="auto">
            <a:xfrm>
              <a:off x="3192" y="727"/>
              <a:ext cx="453" cy="173"/>
              <a:chOff x="3196" y="722"/>
              <a:chExt cx="453" cy="173"/>
            </a:xfrm>
          </p:grpSpPr>
          <p:sp>
            <p:nvSpPr>
              <p:cNvPr id="30" name="Line 43"/>
              <p:cNvSpPr>
                <a:spLocks noChangeShapeType="1"/>
              </p:cNvSpPr>
              <p:nvPr/>
            </p:nvSpPr>
            <p:spPr bwMode="auto">
              <a:xfrm>
                <a:off x="3196" y="894"/>
                <a:ext cx="1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1" name="Line 44"/>
              <p:cNvSpPr>
                <a:spLocks noChangeShapeType="1"/>
              </p:cNvSpPr>
              <p:nvPr/>
            </p:nvSpPr>
            <p:spPr bwMode="auto">
              <a:xfrm flipV="1">
                <a:off x="3326" y="740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" name="Text Box 45"/>
              <p:cNvSpPr txBox="1">
                <a:spLocks noChangeArrowheads="1"/>
              </p:cNvSpPr>
              <p:nvPr/>
            </p:nvSpPr>
            <p:spPr bwMode="auto">
              <a:xfrm>
                <a:off x="3283" y="722"/>
                <a:ext cx="36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200" b="1"/>
                  <a:t>da/dN</a:t>
                </a:r>
                <a:endParaRPr lang="en-GB" sz="1200" b="1"/>
              </a:p>
            </p:txBody>
          </p:sp>
        </p:grpSp>
        <p:grpSp>
          <p:nvGrpSpPr>
            <p:cNvPr id="26" name="Group 47"/>
            <p:cNvGrpSpPr>
              <a:grpSpLocks/>
            </p:cNvGrpSpPr>
            <p:nvPr/>
          </p:nvGrpSpPr>
          <p:grpSpPr bwMode="auto">
            <a:xfrm>
              <a:off x="3633" y="729"/>
              <a:ext cx="453" cy="173"/>
              <a:chOff x="3196" y="722"/>
              <a:chExt cx="453" cy="173"/>
            </a:xfrm>
          </p:grpSpPr>
          <p:sp>
            <p:nvSpPr>
              <p:cNvPr id="27" name="Line 48"/>
              <p:cNvSpPr>
                <a:spLocks noChangeShapeType="1"/>
              </p:cNvSpPr>
              <p:nvPr/>
            </p:nvSpPr>
            <p:spPr bwMode="auto">
              <a:xfrm>
                <a:off x="3196" y="894"/>
                <a:ext cx="1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8" name="Line 49"/>
              <p:cNvSpPr>
                <a:spLocks noChangeShapeType="1"/>
              </p:cNvSpPr>
              <p:nvPr/>
            </p:nvSpPr>
            <p:spPr bwMode="auto">
              <a:xfrm flipV="1">
                <a:off x="3326" y="740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 Box 50"/>
              <p:cNvSpPr txBox="1">
                <a:spLocks noChangeArrowheads="1"/>
              </p:cNvSpPr>
              <p:nvPr/>
            </p:nvSpPr>
            <p:spPr bwMode="auto">
              <a:xfrm>
                <a:off x="3283" y="722"/>
                <a:ext cx="36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200" b="1"/>
                  <a:t>da/dN</a:t>
                </a:r>
                <a:endParaRPr lang="en-GB" sz="1200" b="1"/>
              </a:p>
            </p:txBody>
          </p:sp>
        </p:grpSp>
      </p:grpSp>
      <p:grpSp>
        <p:nvGrpSpPr>
          <p:cNvPr id="39" name="Group 79"/>
          <p:cNvGrpSpPr>
            <a:grpSpLocks/>
          </p:cNvGrpSpPr>
          <p:nvPr/>
        </p:nvGrpSpPr>
        <p:grpSpPr bwMode="auto">
          <a:xfrm>
            <a:off x="1554957" y="3663951"/>
            <a:ext cx="2244725" cy="2176463"/>
            <a:chOff x="546" y="1861"/>
            <a:chExt cx="1414" cy="1371"/>
          </a:xfrm>
        </p:grpSpPr>
        <p:sp>
          <p:nvSpPr>
            <p:cNvPr id="40" name="Text Box 36"/>
            <p:cNvSpPr txBox="1">
              <a:spLocks noChangeArrowheads="1"/>
            </p:cNvSpPr>
            <p:nvPr/>
          </p:nvSpPr>
          <p:spPr bwMode="auto">
            <a:xfrm>
              <a:off x="585" y="3038"/>
              <a:ext cx="119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b="1" dirty="0"/>
                <a:t>(c) </a:t>
              </a:r>
              <a:r>
                <a:rPr lang="fr-FR" sz="1400" b="1" dirty="0" err="1" smtClean="0"/>
                <a:t>Delayed</a:t>
              </a:r>
              <a:r>
                <a:rPr lang="fr-FR" sz="1400" b="1" dirty="0" smtClean="0"/>
                <a:t> retardation</a:t>
              </a:r>
              <a:endParaRPr lang="en-GB" sz="1400" b="1" dirty="0"/>
            </a:p>
          </p:txBody>
        </p:sp>
        <p:grpSp>
          <p:nvGrpSpPr>
            <p:cNvPr id="41" name="Group 76"/>
            <p:cNvGrpSpPr>
              <a:grpSpLocks/>
            </p:cNvGrpSpPr>
            <p:nvPr/>
          </p:nvGrpSpPr>
          <p:grpSpPr bwMode="auto">
            <a:xfrm>
              <a:off x="546" y="1861"/>
              <a:ext cx="1414" cy="1122"/>
              <a:chOff x="546" y="1861"/>
              <a:chExt cx="1414" cy="1122"/>
            </a:xfrm>
          </p:grpSpPr>
          <p:grpSp>
            <p:nvGrpSpPr>
              <p:cNvPr id="42" name="Group 16"/>
              <p:cNvGrpSpPr>
                <a:grpSpLocks/>
              </p:cNvGrpSpPr>
              <p:nvPr/>
            </p:nvGrpSpPr>
            <p:grpSpPr bwMode="auto">
              <a:xfrm>
                <a:off x="546" y="1861"/>
                <a:ext cx="1134" cy="1122"/>
                <a:chOff x="546" y="289"/>
                <a:chExt cx="1134" cy="1122"/>
              </a:xfrm>
            </p:grpSpPr>
            <p:grpSp>
              <p:nvGrpSpPr>
                <p:cNvPr id="54" name="Group 17"/>
                <p:cNvGrpSpPr>
                  <a:grpSpLocks/>
                </p:cNvGrpSpPr>
                <p:nvPr/>
              </p:nvGrpSpPr>
              <p:grpSpPr bwMode="auto">
                <a:xfrm>
                  <a:off x="576" y="289"/>
                  <a:ext cx="1104" cy="1104"/>
                  <a:chOff x="576" y="289"/>
                  <a:chExt cx="1104" cy="1104"/>
                </a:xfrm>
              </p:grpSpPr>
              <p:sp>
                <p:nvSpPr>
                  <p:cNvPr id="58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89"/>
                    <a:ext cx="0" cy="110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59" name="Line 1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1127" y="841"/>
                    <a:ext cx="1" cy="110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  <p:sp>
              <p:nvSpPr>
                <p:cNvPr id="55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582" y="432"/>
                  <a:ext cx="836" cy="9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6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46" y="343"/>
                  <a:ext cx="172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fr-FR" sz="1400" b="1"/>
                    <a:t>a</a:t>
                  </a:r>
                  <a:endParaRPr lang="en-GB" sz="1400" b="1"/>
                </a:p>
              </p:txBody>
            </p:sp>
            <p:sp>
              <p:nvSpPr>
                <p:cNvPr id="57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458" y="1219"/>
                  <a:ext cx="197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fr-FR" sz="1400" b="1"/>
                    <a:t>N</a:t>
                  </a:r>
                  <a:endParaRPr lang="en-GB" sz="1400" b="1"/>
                </a:p>
              </p:txBody>
            </p:sp>
          </p:grpSp>
          <p:sp>
            <p:nvSpPr>
              <p:cNvPr id="43" name="Freeform 51"/>
              <p:cNvSpPr>
                <a:spLocks/>
              </p:cNvSpPr>
              <p:nvPr/>
            </p:nvSpPr>
            <p:spPr bwMode="auto">
              <a:xfrm>
                <a:off x="580" y="2028"/>
                <a:ext cx="1252" cy="924"/>
              </a:xfrm>
              <a:custGeom>
                <a:avLst/>
                <a:gdLst>
                  <a:gd name="T0" fmla="*/ 0 w 1252"/>
                  <a:gd name="T1" fmla="*/ 924 h 924"/>
                  <a:gd name="T2" fmla="*/ 232 w 1252"/>
                  <a:gd name="T3" fmla="*/ 652 h 924"/>
                  <a:gd name="T4" fmla="*/ 374 w 1252"/>
                  <a:gd name="T5" fmla="*/ 504 h 924"/>
                  <a:gd name="T6" fmla="*/ 466 w 1252"/>
                  <a:gd name="T7" fmla="*/ 414 h 924"/>
                  <a:gd name="T8" fmla="*/ 670 w 1252"/>
                  <a:gd name="T9" fmla="*/ 416 h 924"/>
                  <a:gd name="T10" fmla="*/ 776 w 1252"/>
                  <a:gd name="T11" fmla="*/ 412 h 924"/>
                  <a:gd name="T12" fmla="*/ 862 w 1252"/>
                  <a:gd name="T13" fmla="*/ 394 h 924"/>
                  <a:gd name="T14" fmla="*/ 968 w 1252"/>
                  <a:gd name="T15" fmla="*/ 316 h 924"/>
                  <a:gd name="T16" fmla="*/ 1252 w 1252"/>
                  <a:gd name="T17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52" h="924">
                    <a:moveTo>
                      <a:pt x="0" y="924"/>
                    </a:moveTo>
                    <a:lnTo>
                      <a:pt x="232" y="652"/>
                    </a:lnTo>
                    <a:cubicBezTo>
                      <a:pt x="294" y="582"/>
                      <a:pt x="335" y="544"/>
                      <a:pt x="374" y="504"/>
                    </a:cubicBezTo>
                    <a:lnTo>
                      <a:pt x="466" y="414"/>
                    </a:lnTo>
                    <a:cubicBezTo>
                      <a:pt x="515" y="399"/>
                      <a:pt x="618" y="416"/>
                      <a:pt x="670" y="416"/>
                    </a:cubicBezTo>
                    <a:cubicBezTo>
                      <a:pt x="722" y="416"/>
                      <a:pt x="744" y="416"/>
                      <a:pt x="776" y="412"/>
                    </a:cubicBezTo>
                    <a:cubicBezTo>
                      <a:pt x="808" y="408"/>
                      <a:pt x="830" y="410"/>
                      <a:pt x="862" y="394"/>
                    </a:cubicBezTo>
                    <a:cubicBezTo>
                      <a:pt x="894" y="378"/>
                      <a:pt x="903" y="382"/>
                      <a:pt x="968" y="316"/>
                    </a:cubicBezTo>
                    <a:lnTo>
                      <a:pt x="1252" y="0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" name="Oval 52"/>
              <p:cNvSpPr>
                <a:spLocks noChangeArrowheads="1"/>
              </p:cNvSpPr>
              <p:nvPr/>
            </p:nvSpPr>
            <p:spPr bwMode="auto">
              <a:xfrm>
                <a:off x="814" y="2618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5" name="Text Box 53"/>
              <p:cNvSpPr txBox="1">
                <a:spLocks noChangeArrowheads="1"/>
              </p:cNvSpPr>
              <p:nvPr/>
            </p:nvSpPr>
            <p:spPr bwMode="auto">
              <a:xfrm>
                <a:off x="765" y="2659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800" b="1"/>
                  <a:t>S</a:t>
                </a:r>
                <a:endParaRPr lang="en-GB" sz="1800" b="1"/>
              </a:p>
            </p:txBody>
          </p:sp>
          <p:grpSp>
            <p:nvGrpSpPr>
              <p:cNvPr id="46" name="Group 54"/>
              <p:cNvGrpSpPr>
                <a:grpSpLocks/>
              </p:cNvGrpSpPr>
              <p:nvPr/>
            </p:nvGrpSpPr>
            <p:grpSpPr bwMode="auto">
              <a:xfrm>
                <a:off x="1080" y="2225"/>
                <a:ext cx="453" cy="173"/>
                <a:chOff x="3196" y="722"/>
                <a:chExt cx="453" cy="173"/>
              </a:xfrm>
            </p:grpSpPr>
            <p:sp>
              <p:nvSpPr>
                <p:cNvPr id="51" name="Line 55"/>
                <p:cNvSpPr>
                  <a:spLocks noChangeShapeType="1"/>
                </p:cNvSpPr>
                <p:nvPr/>
              </p:nvSpPr>
              <p:spPr bwMode="auto">
                <a:xfrm>
                  <a:off x="3196" y="894"/>
                  <a:ext cx="1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2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3326" y="740"/>
                  <a:ext cx="0" cy="15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3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3283" y="722"/>
                  <a:ext cx="366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fr-FR" sz="1200" b="1"/>
                    <a:t>da/dN</a:t>
                  </a:r>
                  <a:endParaRPr lang="en-GB" sz="1200" b="1"/>
                </a:p>
              </p:txBody>
            </p:sp>
          </p:grpSp>
          <p:grpSp>
            <p:nvGrpSpPr>
              <p:cNvPr id="47" name="Group 58"/>
              <p:cNvGrpSpPr>
                <a:grpSpLocks/>
              </p:cNvGrpSpPr>
              <p:nvPr/>
            </p:nvGrpSpPr>
            <p:grpSpPr bwMode="auto">
              <a:xfrm>
                <a:off x="1507" y="2225"/>
                <a:ext cx="453" cy="173"/>
                <a:chOff x="3196" y="722"/>
                <a:chExt cx="453" cy="173"/>
              </a:xfrm>
            </p:grpSpPr>
            <p:sp>
              <p:nvSpPr>
                <p:cNvPr id="48" name="Line 59"/>
                <p:cNvSpPr>
                  <a:spLocks noChangeShapeType="1"/>
                </p:cNvSpPr>
                <p:nvPr/>
              </p:nvSpPr>
              <p:spPr bwMode="auto">
                <a:xfrm>
                  <a:off x="3196" y="894"/>
                  <a:ext cx="1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49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3326" y="740"/>
                  <a:ext cx="0" cy="15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50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3283" y="722"/>
                  <a:ext cx="366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fr-FR" sz="1200" b="1"/>
                    <a:t>da/dN</a:t>
                  </a:r>
                  <a:endParaRPr lang="en-GB" sz="1200" b="1"/>
                </a:p>
              </p:txBody>
            </p:sp>
          </p:grpSp>
        </p:grpSp>
      </p:grpSp>
      <p:grpSp>
        <p:nvGrpSpPr>
          <p:cNvPr id="60" name="Group 78"/>
          <p:cNvGrpSpPr>
            <a:grpSpLocks/>
          </p:cNvGrpSpPr>
          <p:nvPr/>
        </p:nvGrpSpPr>
        <p:grpSpPr bwMode="auto">
          <a:xfrm>
            <a:off x="4660107" y="3663950"/>
            <a:ext cx="1800225" cy="2168525"/>
            <a:chOff x="2502" y="1861"/>
            <a:chExt cx="1134" cy="1366"/>
          </a:xfrm>
        </p:grpSpPr>
        <p:sp>
          <p:nvSpPr>
            <p:cNvPr id="61" name="Text Box 37"/>
            <p:cNvSpPr txBox="1">
              <a:spLocks noChangeArrowheads="1"/>
            </p:cNvSpPr>
            <p:nvPr/>
          </p:nvSpPr>
          <p:spPr bwMode="auto">
            <a:xfrm>
              <a:off x="2580" y="3033"/>
              <a:ext cx="100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400" b="1" dirty="0"/>
                <a:t>(c) </a:t>
              </a:r>
              <a:r>
                <a:rPr lang="fr-FR" sz="1400" b="1" dirty="0" err="1" smtClean="0"/>
                <a:t>Lost</a:t>
              </a:r>
              <a:r>
                <a:rPr lang="fr-FR" sz="1400" b="1" dirty="0" smtClean="0"/>
                <a:t> retardation</a:t>
              </a:r>
              <a:endParaRPr lang="en-GB" sz="1400" b="1" dirty="0"/>
            </a:p>
          </p:txBody>
        </p:sp>
        <p:grpSp>
          <p:nvGrpSpPr>
            <p:cNvPr id="62" name="Group 77"/>
            <p:cNvGrpSpPr>
              <a:grpSpLocks/>
            </p:cNvGrpSpPr>
            <p:nvPr/>
          </p:nvGrpSpPr>
          <p:grpSpPr bwMode="auto">
            <a:xfrm>
              <a:off x="2502" y="1861"/>
              <a:ext cx="1134" cy="1122"/>
              <a:chOff x="2502" y="1861"/>
              <a:chExt cx="1134" cy="1122"/>
            </a:xfrm>
          </p:grpSpPr>
          <p:grpSp>
            <p:nvGrpSpPr>
              <p:cNvPr id="63" name="Group 9"/>
              <p:cNvGrpSpPr>
                <a:grpSpLocks/>
              </p:cNvGrpSpPr>
              <p:nvPr/>
            </p:nvGrpSpPr>
            <p:grpSpPr bwMode="auto">
              <a:xfrm>
                <a:off x="2502" y="1861"/>
                <a:ext cx="1134" cy="1122"/>
                <a:chOff x="546" y="289"/>
                <a:chExt cx="1134" cy="1122"/>
              </a:xfrm>
            </p:grpSpPr>
            <p:grpSp>
              <p:nvGrpSpPr>
                <p:cNvPr id="67" name="Group 10"/>
                <p:cNvGrpSpPr>
                  <a:grpSpLocks/>
                </p:cNvGrpSpPr>
                <p:nvPr/>
              </p:nvGrpSpPr>
              <p:grpSpPr bwMode="auto">
                <a:xfrm>
                  <a:off x="576" y="289"/>
                  <a:ext cx="1104" cy="1104"/>
                  <a:chOff x="576" y="289"/>
                  <a:chExt cx="1104" cy="1104"/>
                </a:xfrm>
              </p:grpSpPr>
              <p:sp>
                <p:nvSpPr>
                  <p:cNvPr id="71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89"/>
                    <a:ext cx="0" cy="110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72" name="Line 1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1127" y="841"/>
                    <a:ext cx="1" cy="110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</p:grpSp>
            <p:sp>
              <p:nvSpPr>
                <p:cNvPr id="68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582" y="432"/>
                  <a:ext cx="836" cy="95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46" y="343"/>
                  <a:ext cx="172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fr-FR" sz="1400" b="1"/>
                    <a:t>a</a:t>
                  </a:r>
                  <a:endParaRPr lang="en-GB" sz="1400" b="1"/>
                </a:p>
              </p:txBody>
            </p:sp>
            <p:sp>
              <p:nvSpPr>
                <p:cNvPr id="7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458" y="1219"/>
                  <a:ext cx="197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fr-FR" sz="1400" b="1"/>
                    <a:t>N</a:t>
                  </a:r>
                  <a:endParaRPr lang="en-GB" sz="1400" b="1"/>
                </a:p>
              </p:txBody>
            </p:sp>
          </p:grpSp>
          <p:sp>
            <p:nvSpPr>
              <p:cNvPr id="64" name="Freeform 62"/>
              <p:cNvSpPr>
                <a:spLocks/>
              </p:cNvSpPr>
              <p:nvPr/>
            </p:nvSpPr>
            <p:spPr bwMode="auto">
              <a:xfrm>
                <a:off x="2542" y="2008"/>
                <a:ext cx="832" cy="936"/>
              </a:xfrm>
              <a:custGeom>
                <a:avLst/>
                <a:gdLst>
                  <a:gd name="T0" fmla="*/ 0 w 832"/>
                  <a:gd name="T1" fmla="*/ 936 h 936"/>
                  <a:gd name="T2" fmla="*/ 232 w 832"/>
                  <a:gd name="T3" fmla="*/ 664 h 936"/>
                  <a:gd name="T4" fmla="*/ 344 w 832"/>
                  <a:gd name="T5" fmla="*/ 594 h 936"/>
                  <a:gd name="T6" fmla="*/ 414 w 832"/>
                  <a:gd name="T7" fmla="*/ 578 h 936"/>
                  <a:gd name="T8" fmla="*/ 490 w 832"/>
                  <a:gd name="T9" fmla="*/ 566 h 936"/>
                  <a:gd name="T10" fmla="*/ 594 w 832"/>
                  <a:gd name="T11" fmla="*/ 534 h 936"/>
                  <a:gd name="T12" fmla="*/ 670 w 832"/>
                  <a:gd name="T13" fmla="*/ 428 h 936"/>
                  <a:gd name="T14" fmla="*/ 686 w 832"/>
                  <a:gd name="T15" fmla="*/ 278 h 936"/>
                  <a:gd name="T16" fmla="*/ 710 w 832"/>
                  <a:gd name="T17" fmla="*/ 140 h 936"/>
                  <a:gd name="T18" fmla="*/ 832 w 832"/>
                  <a:gd name="T19" fmla="*/ 0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2" h="936">
                    <a:moveTo>
                      <a:pt x="0" y="936"/>
                    </a:moveTo>
                    <a:lnTo>
                      <a:pt x="232" y="664"/>
                    </a:lnTo>
                    <a:cubicBezTo>
                      <a:pt x="289" y="607"/>
                      <a:pt x="314" y="608"/>
                      <a:pt x="344" y="594"/>
                    </a:cubicBezTo>
                    <a:lnTo>
                      <a:pt x="414" y="578"/>
                    </a:lnTo>
                    <a:lnTo>
                      <a:pt x="490" y="566"/>
                    </a:lnTo>
                    <a:cubicBezTo>
                      <a:pt x="520" y="559"/>
                      <a:pt x="564" y="557"/>
                      <a:pt x="594" y="534"/>
                    </a:cubicBezTo>
                    <a:cubicBezTo>
                      <a:pt x="624" y="511"/>
                      <a:pt x="655" y="471"/>
                      <a:pt x="670" y="428"/>
                    </a:cubicBezTo>
                    <a:cubicBezTo>
                      <a:pt x="685" y="385"/>
                      <a:pt x="679" y="326"/>
                      <a:pt x="686" y="278"/>
                    </a:cubicBezTo>
                    <a:cubicBezTo>
                      <a:pt x="693" y="230"/>
                      <a:pt x="686" y="186"/>
                      <a:pt x="710" y="140"/>
                    </a:cubicBezTo>
                    <a:lnTo>
                      <a:pt x="832" y="0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65" name="Oval 63"/>
              <p:cNvSpPr>
                <a:spLocks noChangeArrowheads="1"/>
              </p:cNvSpPr>
              <p:nvPr/>
            </p:nvSpPr>
            <p:spPr bwMode="auto">
              <a:xfrm>
                <a:off x="2776" y="2610"/>
                <a:ext cx="56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6" name="Text Box 64"/>
              <p:cNvSpPr txBox="1">
                <a:spLocks noChangeArrowheads="1"/>
              </p:cNvSpPr>
              <p:nvPr/>
            </p:nvSpPr>
            <p:spPr bwMode="auto">
              <a:xfrm>
                <a:off x="2727" y="265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800" b="1"/>
                  <a:t>S</a:t>
                </a:r>
                <a:endParaRPr lang="en-GB" sz="18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85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haracteristic</a:t>
            </a:r>
            <a:r>
              <a:rPr lang="fr-FR" dirty="0" smtClean="0"/>
              <a:t> </a:t>
            </a:r>
            <a:r>
              <a:rPr lang="fr-FR" dirty="0"/>
              <a:t>retardation </a:t>
            </a:r>
            <a:r>
              <a:rPr lang="fr-FR" dirty="0" err="1" smtClean="0"/>
              <a:t>parameters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81887" y="1675555"/>
            <a:ext cx="3266407" cy="3091020"/>
            <a:chOff x="576" y="289"/>
            <a:chExt cx="1104" cy="1104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576" y="289"/>
              <a:ext cx="0" cy="11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rot="5400000">
              <a:off x="1127" y="841"/>
              <a:ext cx="1" cy="11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796470" y="2075933"/>
            <a:ext cx="2031783" cy="266544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91609" y="1745878"/>
            <a:ext cx="2728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</a:rPr>
              <a:t>a</a:t>
            </a:r>
            <a:endParaRPr lang="en-GB" sz="1400" b="1" dirty="0" smtClean="0">
              <a:solidFill>
                <a:srgbClr val="000000"/>
              </a:solidFill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702222" y="4498092"/>
            <a:ext cx="3032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</a:rPr>
              <a:t>N</a:t>
            </a:r>
            <a:endParaRPr lang="en-GB" sz="1400" b="1" dirty="0" smtClean="0">
              <a:solidFill>
                <a:srgbClr val="000000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791609" y="2187926"/>
            <a:ext cx="3042814" cy="2587049"/>
          </a:xfrm>
          <a:custGeom>
            <a:avLst/>
            <a:gdLst>
              <a:gd name="T0" fmla="*/ 0 w 1252"/>
              <a:gd name="T1" fmla="*/ 924 h 924"/>
              <a:gd name="T2" fmla="*/ 232 w 1252"/>
              <a:gd name="T3" fmla="*/ 652 h 924"/>
              <a:gd name="T4" fmla="*/ 312 w 1252"/>
              <a:gd name="T5" fmla="*/ 604 h 924"/>
              <a:gd name="T6" fmla="*/ 472 w 1252"/>
              <a:gd name="T7" fmla="*/ 564 h 924"/>
              <a:gd name="T8" fmla="*/ 672 w 1252"/>
              <a:gd name="T9" fmla="*/ 524 h 924"/>
              <a:gd name="T10" fmla="*/ 808 w 1252"/>
              <a:gd name="T11" fmla="*/ 452 h 924"/>
              <a:gd name="T12" fmla="*/ 968 w 1252"/>
              <a:gd name="T13" fmla="*/ 316 h 924"/>
              <a:gd name="T14" fmla="*/ 1252 w 1252"/>
              <a:gd name="T15" fmla="*/ 0 h 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2" h="924">
                <a:moveTo>
                  <a:pt x="0" y="924"/>
                </a:moveTo>
                <a:lnTo>
                  <a:pt x="232" y="652"/>
                </a:lnTo>
                <a:cubicBezTo>
                  <a:pt x="284" y="599"/>
                  <a:pt x="272" y="619"/>
                  <a:pt x="312" y="604"/>
                </a:cubicBezTo>
                <a:cubicBezTo>
                  <a:pt x="352" y="589"/>
                  <a:pt x="412" y="577"/>
                  <a:pt x="472" y="564"/>
                </a:cubicBezTo>
                <a:cubicBezTo>
                  <a:pt x="532" y="551"/>
                  <a:pt x="616" y="543"/>
                  <a:pt x="672" y="524"/>
                </a:cubicBezTo>
                <a:cubicBezTo>
                  <a:pt x="728" y="505"/>
                  <a:pt x="759" y="487"/>
                  <a:pt x="808" y="452"/>
                </a:cubicBezTo>
                <a:cubicBezTo>
                  <a:pt x="857" y="417"/>
                  <a:pt x="894" y="391"/>
                  <a:pt x="968" y="316"/>
                </a:cubicBezTo>
                <a:lnTo>
                  <a:pt x="1252" y="0"/>
                </a:ln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1360314" y="3839830"/>
            <a:ext cx="136100" cy="156791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312804" y="3918225"/>
            <a:ext cx="2696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</a:rPr>
              <a:t>S</a:t>
            </a:r>
            <a:endParaRPr lang="en-GB" sz="1400" b="1" dirty="0" smtClean="0">
              <a:solidFill>
                <a:srgbClr val="000000"/>
              </a:solidFill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H="1">
            <a:off x="1851247" y="2131929"/>
            <a:ext cx="2002619" cy="263184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>
            <a:off x="670091" y="3904225"/>
            <a:ext cx="787437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Line 24"/>
          <p:cNvSpPr>
            <a:spLocks noChangeShapeType="1"/>
          </p:cNvSpPr>
          <p:nvPr/>
        </p:nvSpPr>
        <p:spPr bwMode="auto">
          <a:xfrm>
            <a:off x="699255" y="3265862"/>
            <a:ext cx="2274819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>
            <a:off x="699255" y="3265862"/>
            <a:ext cx="0" cy="6383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336855" y="3397352"/>
            <a:ext cx="34015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err="1" smtClean="0">
                <a:solidFill>
                  <a:srgbClr val="000000"/>
                </a:solidFill>
              </a:rPr>
              <a:t>a</a:t>
            </a:r>
            <a:r>
              <a:rPr lang="fr-FR" sz="1400" b="1" baseline="-25000" dirty="0" err="1" smtClean="0">
                <a:solidFill>
                  <a:srgbClr val="000000"/>
                </a:solidFill>
              </a:rPr>
              <a:t>R</a:t>
            </a:r>
            <a:endParaRPr lang="en-GB" sz="1400" b="1" baseline="-25000" dirty="0" smtClean="0">
              <a:solidFill>
                <a:srgbClr val="000000"/>
              </a:solidFill>
            </a:endParaRPr>
          </a:p>
        </p:txBody>
      </p:sp>
      <p:sp>
        <p:nvSpPr>
          <p:cNvPr id="19" name="Line 27"/>
          <p:cNvSpPr>
            <a:spLocks noChangeShapeType="1"/>
          </p:cNvSpPr>
          <p:nvPr/>
        </p:nvSpPr>
        <p:spPr bwMode="auto">
          <a:xfrm>
            <a:off x="767305" y="2582702"/>
            <a:ext cx="276089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Line 28"/>
          <p:cNvSpPr>
            <a:spLocks noChangeShapeType="1"/>
          </p:cNvSpPr>
          <p:nvPr/>
        </p:nvSpPr>
        <p:spPr bwMode="auto">
          <a:xfrm flipH="1">
            <a:off x="2449116" y="2582702"/>
            <a:ext cx="0" cy="23042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1" name="Line 30"/>
          <p:cNvSpPr>
            <a:spLocks noChangeShapeType="1"/>
          </p:cNvSpPr>
          <p:nvPr/>
        </p:nvSpPr>
        <p:spPr bwMode="auto">
          <a:xfrm flipV="1">
            <a:off x="2453977" y="4077815"/>
            <a:ext cx="1059638" cy="56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2786337" y="4035745"/>
            <a:ext cx="37061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</a:rPr>
              <a:t>N</a:t>
            </a:r>
            <a:r>
              <a:rPr lang="fr-FR" sz="1400" b="1" baseline="-25000" dirty="0" smtClean="0">
                <a:solidFill>
                  <a:srgbClr val="000000"/>
                </a:solidFill>
              </a:rPr>
              <a:t>R</a:t>
            </a:r>
            <a:endParaRPr lang="en-GB" sz="1400" b="1" baseline="-25000" dirty="0" smtClean="0">
              <a:solidFill>
                <a:srgbClr val="000000"/>
              </a:solidFill>
            </a:endParaRPr>
          </a:p>
        </p:txBody>
      </p:sp>
      <p:grpSp>
        <p:nvGrpSpPr>
          <p:cNvPr id="23" name="Group 32"/>
          <p:cNvGrpSpPr>
            <a:grpSpLocks/>
          </p:cNvGrpSpPr>
          <p:nvPr/>
        </p:nvGrpSpPr>
        <p:grpSpPr bwMode="auto">
          <a:xfrm>
            <a:off x="5550258" y="1751151"/>
            <a:ext cx="2974764" cy="3091020"/>
            <a:chOff x="576" y="289"/>
            <a:chExt cx="1104" cy="1104"/>
          </a:xfrm>
        </p:grpSpPr>
        <p:sp>
          <p:nvSpPr>
            <p:cNvPr id="24" name="Line 33"/>
            <p:cNvSpPr>
              <a:spLocks noChangeShapeType="1"/>
            </p:cNvSpPr>
            <p:nvPr/>
          </p:nvSpPr>
          <p:spPr bwMode="auto">
            <a:xfrm>
              <a:off x="576" y="289"/>
              <a:ext cx="0" cy="11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34"/>
            <p:cNvSpPr>
              <a:spLocks noChangeShapeType="1"/>
            </p:cNvSpPr>
            <p:nvPr/>
          </p:nvSpPr>
          <p:spPr bwMode="auto">
            <a:xfrm rot="5400000">
              <a:off x="1127" y="841"/>
              <a:ext cx="1" cy="110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" name="Text Box 35"/>
          <p:cNvSpPr txBox="1">
            <a:spLocks noChangeArrowheads="1"/>
          </p:cNvSpPr>
          <p:nvPr/>
        </p:nvSpPr>
        <p:spPr bwMode="auto">
          <a:xfrm>
            <a:off x="5509242" y="1824152"/>
            <a:ext cx="66075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</a:rPr>
              <a:t>da/dN</a:t>
            </a:r>
            <a:endParaRPr lang="en-GB" sz="1400" b="1" dirty="0" smtClean="0">
              <a:solidFill>
                <a:srgbClr val="000000"/>
              </a:solidFill>
            </a:endParaRPr>
          </a:p>
        </p:txBody>
      </p:sp>
      <p:sp>
        <p:nvSpPr>
          <p:cNvPr id="27" name="Text Box 36"/>
          <p:cNvSpPr txBox="1">
            <a:spLocks noChangeArrowheads="1"/>
          </p:cNvSpPr>
          <p:nvPr/>
        </p:nvSpPr>
        <p:spPr bwMode="auto">
          <a:xfrm>
            <a:off x="8245442" y="4535794"/>
            <a:ext cx="2728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smtClean="0">
                <a:solidFill>
                  <a:srgbClr val="000000"/>
                </a:solidFill>
              </a:rPr>
              <a:t>a</a:t>
            </a:r>
            <a:endParaRPr lang="en-GB" sz="1400" b="1" smtClean="0">
              <a:solidFill>
                <a:srgbClr val="000000"/>
              </a:solidFill>
            </a:endParaRPr>
          </a:p>
        </p:txBody>
      </p:sp>
      <p:sp>
        <p:nvSpPr>
          <p:cNvPr id="28" name="Freeform 37"/>
          <p:cNvSpPr>
            <a:spLocks/>
          </p:cNvSpPr>
          <p:nvPr/>
        </p:nvSpPr>
        <p:spPr bwMode="auto">
          <a:xfrm>
            <a:off x="5535676" y="2523906"/>
            <a:ext cx="2617501" cy="1422317"/>
          </a:xfrm>
          <a:custGeom>
            <a:avLst/>
            <a:gdLst>
              <a:gd name="T0" fmla="*/ 0 w 1077"/>
              <a:gd name="T1" fmla="*/ 6 h 508"/>
              <a:gd name="T2" fmla="*/ 198 w 1077"/>
              <a:gd name="T3" fmla="*/ 6 h 508"/>
              <a:gd name="T4" fmla="*/ 270 w 1077"/>
              <a:gd name="T5" fmla="*/ 24 h 508"/>
              <a:gd name="T6" fmla="*/ 354 w 1077"/>
              <a:gd name="T7" fmla="*/ 144 h 508"/>
              <a:gd name="T8" fmla="*/ 402 w 1077"/>
              <a:gd name="T9" fmla="*/ 342 h 508"/>
              <a:gd name="T10" fmla="*/ 450 w 1077"/>
              <a:gd name="T11" fmla="*/ 462 h 508"/>
              <a:gd name="T12" fmla="*/ 558 w 1077"/>
              <a:gd name="T13" fmla="*/ 507 h 508"/>
              <a:gd name="T14" fmla="*/ 651 w 1077"/>
              <a:gd name="T15" fmla="*/ 468 h 508"/>
              <a:gd name="T16" fmla="*/ 714 w 1077"/>
              <a:gd name="T17" fmla="*/ 345 h 508"/>
              <a:gd name="T18" fmla="*/ 786 w 1077"/>
              <a:gd name="T19" fmla="*/ 183 h 508"/>
              <a:gd name="T20" fmla="*/ 849 w 1077"/>
              <a:gd name="T21" fmla="*/ 72 h 508"/>
              <a:gd name="T22" fmla="*/ 918 w 1077"/>
              <a:gd name="T23" fmla="*/ 24 h 508"/>
              <a:gd name="T24" fmla="*/ 1077 w 1077"/>
              <a:gd name="T25" fmla="*/ 0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77" h="508">
                <a:moveTo>
                  <a:pt x="0" y="6"/>
                </a:moveTo>
                <a:lnTo>
                  <a:pt x="198" y="6"/>
                </a:lnTo>
                <a:cubicBezTo>
                  <a:pt x="243" y="9"/>
                  <a:pt x="244" y="1"/>
                  <a:pt x="270" y="24"/>
                </a:cubicBezTo>
                <a:cubicBezTo>
                  <a:pt x="296" y="47"/>
                  <a:pt x="332" y="91"/>
                  <a:pt x="354" y="144"/>
                </a:cubicBezTo>
                <a:cubicBezTo>
                  <a:pt x="376" y="197"/>
                  <a:pt x="386" y="289"/>
                  <a:pt x="402" y="342"/>
                </a:cubicBezTo>
                <a:cubicBezTo>
                  <a:pt x="418" y="395"/>
                  <a:pt x="424" y="435"/>
                  <a:pt x="450" y="462"/>
                </a:cubicBezTo>
                <a:cubicBezTo>
                  <a:pt x="476" y="489"/>
                  <a:pt x="525" y="506"/>
                  <a:pt x="558" y="507"/>
                </a:cubicBezTo>
                <a:cubicBezTo>
                  <a:pt x="591" y="508"/>
                  <a:pt x="625" y="495"/>
                  <a:pt x="651" y="468"/>
                </a:cubicBezTo>
                <a:cubicBezTo>
                  <a:pt x="677" y="441"/>
                  <a:pt x="692" y="392"/>
                  <a:pt x="714" y="345"/>
                </a:cubicBezTo>
                <a:cubicBezTo>
                  <a:pt x="736" y="298"/>
                  <a:pt x="764" y="228"/>
                  <a:pt x="786" y="183"/>
                </a:cubicBezTo>
                <a:cubicBezTo>
                  <a:pt x="808" y="138"/>
                  <a:pt x="827" y="98"/>
                  <a:pt x="849" y="72"/>
                </a:cubicBezTo>
                <a:cubicBezTo>
                  <a:pt x="871" y="46"/>
                  <a:pt x="880" y="36"/>
                  <a:pt x="918" y="24"/>
                </a:cubicBezTo>
                <a:cubicBezTo>
                  <a:pt x="956" y="12"/>
                  <a:pt x="1044" y="5"/>
                  <a:pt x="1077" y="0"/>
                </a:cubicBez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Line 38"/>
          <p:cNvSpPr>
            <a:spLocks noChangeShapeType="1"/>
          </p:cNvSpPr>
          <p:nvPr/>
        </p:nvSpPr>
        <p:spPr bwMode="auto">
          <a:xfrm>
            <a:off x="5287779" y="2532305"/>
            <a:ext cx="2858106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Line 40"/>
          <p:cNvSpPr>
            <a:spLocks noChangeShapeType="1"/>
          </p:cNvSpPr>
          <p:nvPr/>
        </p:nvSpPr>
        <p:spPr bwMode="auto">
          <a:xfrm>
            <a:off x="5448183" y="3951823"/>
            <a:ext cx="1443635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Text Box 41"/>
          <p:cNvSpPr txBox="1">
            <a:spLocks noChangeArrowheads="1"/>
          </p:cNvSpPr>
          <p:nvPr/>
        </p:nvSpPr>
        <p:spPr bwMode="auto">
          <a:xfrm>
            <a:off x="4513431" y="3770038"/>
            <a:ext cx="9637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</a:rPr>
              <a:t>(da/dN)</a:t>
            </a:r>
            <a:r>
              <a:rPr lang="fr-FR" sz="1400" b="1" baseline="-25000" dirty="0" smtClean="0">
                <a:solidFill>
                  <a:srgbClr val="000000"/>
                </a:solidFill>
              </a:rPr>
              <a:t>min</a:t>
            </a:r>
            <a:endParaRPr lang="en-GB" sz="1400" b="1" baseline="-25000" dirty="0" smtClean="0">
              <a:solidFill>
                <a:srgbClr val="000000"/>
              </a:solidFill>
            </a:endParaRPr>
          </a:p>
        </p:txBody>
      </p:sp>
      <p:sp>
        <p:nvSpPr>
          <p:cNvPr id="32" name="Line 42"/>
          <p:cNvSpPr>
            <a:spLocks noChangeShapeType="1"/>
          </p:cNvSpPr>
          <p:nvPr/>
        </p:nvSpPr>
        <p:spPr bwMode="auto">
          <a:xfrm>
            <a:off x="6899110" y="3951823"/>
            <a:ext cx="0" cy="949144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6715380" y="4783477"/>
            <a:ext cx="3625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smtClean="0">
                <a:solidFill>
                  <a:srgbClr val="000000"/>
                </a:solidFill>
              </a:rPr>
              <a:t>a*</a:t>
            </a:r>
            <a:endParaRPr lang="en-GB" sz="1400" b="1" smtClean="0">
              <a:solidFill>
                <a:srgbClr val="000000"/>
              </a:solidFill>
            </a:endParaRPr>
          </a:p>
        </p:txBody>
      </p:sp>
      <p:sp>
        <p:nvSpPr>
          <p:cNvPr id="34" name="Oval 45"/>
          <p:cNvSpPr>
            <a:spLocks noChangeArrowheads="1"/>
          </p:cNvSpPr>
          <p:nvPr/>
        </p:nvSpPr>
        <p:spPr bwMode="auto">
          <a:xfrm>
            <a:off x="6048483" y="2462310"/>
            <a:ext cx="136100" cy="156791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Text Box 46"/>
          <p:cNvSpPr txBox="1">
            <a:spLocks noChangeArrowheads="1"/>
          </p:cNvSpPr>
          <p:nvPr/>
        </p:nvSpPr>
        <p:spPr bwMode="auto">
          <a:xfrm>
            <a:off x="5846908" y="2519920"/>
            <a:ext cx="2696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</a:rPr>
              <a:t>S</a:t>
            </a:r>
            <a:endParaRPr lang="en-GB" sz="1400" b="1" dirty="0" smtClean="0">
              <a:solidFill>
                <a:srgbClr val="000000"/>
              </a:solidFill>
            </a:endParaRPr>
          </a:p>
        </p:txBody>
      </p:sp>
      <p:sp>
        <p:nvSpPr>
          <p:cNvPr id="36" name="Text Box 47"/>
          <p:cNvSpPr txBox="1">
            <a:spLocks noChangeArrowheads="1"/>
          </p:cNvSpPr>
          <p:nvPr/>
        </p:nvSpPr>
        <p:spPr bwMode="auto">
          <a:xfrm>
            <a:off x="4526808" y="2388670"/>
            <a:ext cx="8338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</a:rPr>
              <a:t>(da/dN)</a:t>
            </a:r>
            <a:r>
              <a:rPr lang="fr-FR" sz="1400" b="1" baseline="-25000" dirty="0" smtClean="0">
                <a:solidFill>
                  <a:srgbClr val="000000"/>
                </a:solidFill>
              </a:rPr>
              <a:t>0</a:t>
            </a:r>
            <a:endParaRPr lang="en-GB" sz="1400" b="1" baseline="-25000" dirty="0" smtClean="0">
              <a:solidFill>
                <a:srgbClr val="000000"/>
              </a:solidFill>
            </a:endParaRPr>
          </a:p>
        </p:txBody>
      </p:sp>
      <p:sp>
        <p:nvSpPr>
          <p:cNvPr id="37" name="Line 49"/>
          <p:cNvSpPr>
            <a:spLocks noChangeShapeType="1"/>
          </p:cNvSpPr>
          <p:nvPr/>
        </p:nvSpPr>
        <p:spPr bwMode="auto">
          <a:xfrm flipH="1">
            <a:off x="7992773" y="2540705"/>
            <a:ext cx="7290" cy="2368662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Text Box 50"/>
          <p:cNvSpPr txBox="1">
            <a:spLocks noChangeArrowheads="1"/>
          </p:cNvSpPr>
          <p:nvPr/>
        </p:nvSpPr>
        <p:spPr bwMode="auto">
          <a:xfrm>
            <a:off x="7813020" y="4783477"/>
            <a:ext cx="34015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err="1" smtClean="0">
                <a:solidFill>
                  <a:srgbClr val="000000"/>
                </a:solidFill>
              </a:rPr>
              <a:t>a</a:t>
            </a:r>
            <a:r>
              <a:rPr lang="fr-FR" sz="1400" b="1" baseline="-25000" dirty="0" err="1" smtClean="0">
                <a:solidFill>
                  <a:srgbClr val="000000"/>
                </a:solidFill>
              </a:rPr>
              <a:t>R</a:t>
            </a:r>
            <a:endParaRPr lang="en-GB" sz="1400" b="1" baseline="-25000" dirty="0" smtClean="0">
              <a:solidFill>
                <a:srgbClr val="000000"/>
              </a:solidFill>
            </a:endParaRPr>
          </a:p>
        </p:txBody>
      </p:sp>
      <p:sp>
        <p:nvSpPr>
          <p:cNvPr id="39" name="Line 52"/>
          <p:cNvSpPr>
            <a:spLocks noChangeShapeType="1"/>
          </p:cNvSpPr>
          <p:nvPr/>
        </p:nvSpPr>
        <p:spPr bwMode="auto">
          <a:xfrm flipH="1">
            <a:off x="3506324" y="2633099"/>
            <a:ext cx="0" cy="23042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0" name="Text Box 53"/>
          <p:cNvSpPr txBox="1">
            <a:spLocks noChangeArrowheads="1"/>
          </p:cNvSpPr>
          <p:nvPr/>
        </p:nvSpPr>
        <p:spPr bwMode="auto">
          <a:xfrm>
            <a:off x="2285596" y="4870097"/>
            <a:ext cx="3642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</a:rPr>
              <a:t>N</a:t>
            </a:r>
            <a:r>
              <a:rPr lang="fr-FR" sz="1400" b="1" baseline="-25000" dirty="0" smtClean="0">
                <a:solidFill>
                  <a:srgbClr val="000000"/>
                </a:solidFill>
              </a:rPr>
              <a:t>0</a:t>
            </a:r>
            <a:endParaRPr lang="en-GB" sz="1400" b="1" baseline="-25000" dirty="0" smtClean="0">
              <a:solidFill>
                <a:srgbClr val="000000"/>
              </a:solidFill>
            </a:endParaRPr>
          </a:p>
        </p:txBody>
      </p:sp>
      <p:sp>
        <p:nvSpPr>
          <p:cNvPr id="41" name="Text Box 54"/>
          <p:cNvSpPr txBox="1">
            <a:spLocks noChangeArrowheads="1"/>
          </p:cNvSpPr>
          <p:nvPr/>
        </p:nvSpPr>
        <p:spPr bwMode="auto">
          <a:xfrm>
            <a:off x="3339253" y="4856786"/>
            <a:ext cx="3593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 smtClean="0">
                <a:solidFill>
                  <a:srgbClr val="000000"/>
                </a:solidFill>
              </a:rPr>
              <a:t>N</a:t>
            </a:r>
            <a:r>
              <a:rPr lang="fr-FR" sz="1400" b="1" baseline="-25000" dirty="0" smtClean="0">
                <a:solidFill>
                  <a:srgbClr val="000000"/>
                </a:solidFill>
              </a:rPr>
              <a:t>S</a:t>
            </a:r>
            <a:endParaRPr lang="en-GB" sz="1400" b="1" baseline="-25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1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Retardation </a:t>
            </a:r>
            <a:r>
              <a:rPr lang="fr-FR" dirty="0" err="1" smtClean="0"/>
              <a:t>mechanisms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818002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effect of residual stresses induced by the overload in front of the crack tip;</a:t>
            </a:r>
          </a:p>
          <a:p>
            <a:endParaRPr lang="en-US" dirty="0"/>
          </a:p>
          <a:p>
            <a:r>
              <a:rPr lang="en-US" dirty="0"/>
              <a:t>An increase in the </a:t>
            </a:r>
            <a:r>
              <a:rPr lang="en-US" dirty="0" smtClean="0"/>
              <a:t>crack closure </a:t>
            </a:r>
            <a:r>
              <a:rPr lang="en-US" dirty="0"/>
              <a:t>effects induced by the </a:t>
            </a:r>
            <a:r>
              <a:rPr lang="en-US" dirty="0" smtClean="0"/>
              <a:t>material </a:t>
            </a:r>
            <a:r>
              <a:rPr lang="en-US" dirty="0"/>
              <a:t>highly </a:t>
            </a:r>
            <a:r>
              <a:rPr lang="en-US" dirty="0" smtClean="0"/>
              <a:t>stretched during </a:t>
            </a:r>
            <a:r>
              <a:rPr lang="en-US" dirty="0"/>
              <a:t>the overload </a:t>
            </a:r>
            <a:r>
              <a:rPr lang="en-US" dirty="0" smtClean="0"/>
              <a:t>and subsequently </a:t>
            </a:r>
            <a:r>
              <a:rPr lang="en-US" dirty="0"/>
              <a:t>passed in the </a:t>
            </a:r>
            <a:r>
              <a:rPr lang="en-US" dirty="0" smtClean="0"/>
              <a:t>crack wake;</a:t>
            </a:r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smtClean="0"/>
              <a:t>crack tip blunting which </a:t>
            </a:r>
            <a:r>
              <a:rPr lang="en-US" dirty="0"/>
              <a:t>would reduce the </a:t>
            </a:r>
            <a:r>
              <a:rPr lang="en-US" dirty="0" smtClean="0"/>
              <a:t>magnitude of stresses </a:t>
            </a:r>
            <a:r>
              <a:rPr lang="en-US" dirty="0"/>
              <a:t>sustained </a:t>
            </a:r>
            <a:r>
              <a:rPr lang="en-US" dirty="0" smtClean="0"/>
              <a:t>at the crack tip assimilated </a:t>
            </a:r>
            <a:r>
              <a:rPr lang="en-US" dirty="0"/>
              <a:t>to a micro-notch;</a:t>
            </a:r>
          </a:p>
          <a:p>
            <a:endParaRPr lang="en-US" dirty="0"/>
          </a:p>
          <a:p>
            <a:r>
              <a:rPr lang="en-US" dirty="0" smtClean="0"/>
              <a:t>Crack tip hardening </a:t>
            </a:r>
            <a:r>
              <a:rPr lang="en-US" dirty="0"/>
              <a:t>of the material induced by the </a:t>
            </a:r>
            <a:r>
              <a:rPr lang="en-US" dirty="0" smtClean="0"/>
              <a:t>overload.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Overload</a:t>
            </a:r>
            <a:r>
              <a:rPr lang="fr-FR" dirty="0" smtClean="0"/>
              <a:t>/</a:t>
            </a:r>
            <a:r>
              <a:rPr lang="fr-FR" dirty="0" err="1"/>
              <a:t>u</a:t>
            </a:r>
            <a:r>
              <a:rPr lang="fr-FR" dirty="0" err="1" smtClean="0"/>
              <a:t>nderload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278073" y="1849193"/>
            <a:ext cx="5337321" cy="3296106"/>
            <a:chOff x="576" y="289"/>
            <a:chExt cx="1104" cy="1104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576" y="289"/>
              <a:ext cx="0" cy="1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fr-FR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rot="5400000">
              <a:off x="1127" y="841"/>
              <a:ext cx="1" cy="1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fr-FR"/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237046" y="1829180"/>
            <a:ext cx="298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a</a:t>
            </a:r>
            <a:endParaRPr lang="en-GB" b="1" dirty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246195" y="4797326"/>
            <a:ext cx="3369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N</a:t>
            </a:r>
            <a:endParaRPr lang="en-GB" b="1" dirty="0"/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1287437" y="2375462"/>
            <a:ext cx="4836362" cy="2776762"/>
          </a:xfrm>
          <a:custGeom>
            <a:avLst/>
            <a:gdLst>
              <a:gd name="T0" fmla="*/ 0 w 2066"/>
              <a:gd name="T1" fmla="*/ 1203 h 1203"/>
              <a:gd name="T2" fmla="*/ 272 w 2066"/>
              <a:gd name="T3" fmla="*/ 894 h 1203"/>
              <a:gd name="T4" fmla="*/ 542 w 2066"/>
              <a:gd name="T5" fmla="*/ 816 h 1203"/>
              <a:gd name="T6" fmla="*/ 746 w 2066"/>
              <a:gd name="T7" fmla="*/ 744 h 1203"/>
              <a:gd name="T8" fmla="*/ 896 w 2066"/>
              <a:gd name="T9" fmla="*/ 612 h 1203"/>
              <a:gd name="T10" fmla="*/ 1094 w 2066"/>
              <a:gd name="T11" fmla="*/ 576 h 1203"/>
              <a:gd name="T12" fmla="*/ 1322 w 2066"/>
              <a:gd name="T13" fmla="*/ 540 h 1203"/>
              <a:gd name="T14" fmla="*/ 1466 w 2066"/>
              <a:gd name="T15" fmla="*/ 420 h 1203"/>
              <a:gd name="T16" fmla="*/ 1532 w 2066"/>
              <a:gd name="T17" fmla="*/ 234 h 1203"/>
              <a:gd name="T18" fmla="*/ 1640 w 2066"/>
              <a:gd name="T19" fmla="*/ 192 h 1203"/>
              <a:gd name="T20" fmla="*/ 1874 w 2066"/>
              <a:gd name="T21" fmla="*/ 150 h 1203"/>
              <a:gd name="T22" fmla="*/ 2066 w 2066"/>
              <a:gd name="T23" fmla="*/ 0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66" h="1203">
                <a:moveTo>
                  <a:pt x="0" y="1203"/>
                </a:moveTo>
                <a:lnTo>
                  <a:pt x="272" y="894"/>
                </a:lnTo>
                <a:cubicBezTo>
                  <a:pt x="362" y="830"/>
                  <a:pt x="463" y="841"/>
                  <a:pt x="542" y="816"/>
                </a:cubicBezTo>
                <a:cubicBezTo>
                  <a:pt x="621" y="791"/>
                  <a:pt x="687" y="778"/>
                  <a:pt x="746" y="744"/>
                </a:cubicBezTo>
                <a:cubicBezTo>
                  <a:pt x="805" y="710"/>
                  <a:pt x="838" y="640"/>
                  <a:pt x="896" y="612"/>
                </a:cubicBezTo>
                <a:cubicBezTo>
                  <a:pt x="954" y="584"/>
                  <a:pt x="1023" y="588"/>
                  <a:pt x="1094" y="576"/>
                </a:cubicBezTo>
                <a:cubicBezTo>
                  <a:pt x="1165" y="564"/>
                  <a:pt x="1260" y="566"/>
                  <a:pt x="1322" y="540"/>
                </a:cubicBezTo>
                <a:cubicBezTo>
                  <a:pt x="1384" y="514"/>
                  <a:pt x="1431" y="471"/>
                  <a:pt x="1466" y="420"/>
                </a:cubicBezTo>
                <a:cubicBezTo>
                  <a:pt x="1501" y="369"/>
                  <a:pt x="1503" y="272"/>
                  <a:pt x="1532" y="234"/>
                </a:cubicBezTo>
                <a:cubicBezTo>
                  <a:pt x="1561" y="196"/>
                  <a:pt x="1583" y="206"/>
                  <a:pt x="1640" y="192"/>
                </a:cubicBezTo>
                <a:cubicBezTo>
                  <a:pt x="1697" y="178"/>
                  <a:pt x="1803" y="182"/>
                  <a:pt x="1874" y="150"/>
                </a:cubicBezTo>
                <a:cubicBezTo>
                  <a:pt x="1945" y="118"/>
                  <a:pt x="2026" y="31"/>
                  <a:pt x="2066" y="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/>
          </a:p>
        </p:txBody>
      </p:sp>
      <p:sp>
        <p:nvSpPr>
          <p:cNvPr id="11" name="Oval 55"/>
          <p:cNvSpPr>
            <a:spLocks noChangeArrowheads="1"/>
          </p:cNvSpPr>
          <p:nvPr/>
        </p:nvSpPr>
        <p:spPr bwMode="auto">
          <a:xfrm>
            <a:off x="3288933" y="3693444"/>
            <a:ext cx="187274" cy="17080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fr-FR"/>
          </a:p>
        </p:txBody>
      </p:sp>
      <p:sp>
        <p:nvSpPr>
          <p:cNvPr id="12" name="Oval 56"/>
          <p:cNvSpPr>
            <a:spLocks noChangeArrowheads="1"/>
          </p:cNvSpPr>
          <p:nvPr/>
        </p:nvSpPr>
        <p:spPr bwMode="auto">
          <a:xfrm>
            <a:off x="4812878" y="2772472"/>
            <a:ext cx="187274" cy="17080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fr-FR"/>
          </a:p>
        </p:txBody>
      </p:sp>
      <p:sp>
        <p:nvSpPr>
          <p:cNvPr id="13" name="Freeform 57"/>
          <p:cNvSpPr>
            <a:spLocks/>
          </p:cNvSpPr>
          <p:nvPr/>
        </p:nvSpPr>
        <p:spPr bwMode="auto">
          <a:xfrm>
            <a:off x="1320210" y="1969220"/>
            <a:ext cx="1563741" cy="3157614"/>
          </a:xfrm>
          <a:custGeom>
            <a:avLst/>
            <a:gdLst>
              <a:gd name="T0" fmla="*/ 0 w 668"/>
              <a:gd name="T1" fmla="*/ 1368 h 1368"/>
              <a:gd name="T2" fmla="*/ 144 w 668"/>
              <a:gd name="T3" fmla="*/ 1212 h 1368"/>
              <a:gd name="T4" fmla="*/ 276 w 668"/>
              <a:gd name="T5" fmla="*/ 1052 h 1368"/>
              <a:gd name="T6" fmla="*/ 392 w 668"/>
              <a:gd name="T7" fmla="*/ 880 h 1368"/>
              <a:gd name="T8" fmla="*/ 504 w 668"/>
              <a:gd name="T9" fmla="*/ 672 h 1368"/>
              <a:gd name="T10" fmla="*/ 596 w 668"/>
              <a:gd name="T11" fmla="*/ 400 h 1368"/>
              <a:gd name="T12" fmla="*/ 644 w 668"/>
              <a:gd name="T13" fmla="*/ 168 h 1368"/>
              <a:gd name="T14" fmla="*/ 668 w 668"/>
              <a:gd name="T15" fmla="*/ 0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8" h="1368">
                <a:moveTo>
                  <a:pt x="0" y="1368"/>
                </a:moveTo>
                <a:lnTo>
                  <a:pt x="144" y="1212"/>
                </a:lnTo>
                <a:lnTo>
                  <a:pt x="276" y="1052"/>
                </a:lnTo>
                <a:lnTo>
                  <a:pt x="392" y="880"/>
                </a:lnTo>
                <a:lnTo>
                  <a:pt x="504" y="672"/>
                </a:lnTo>
                <a:lnTo>
                  <a:pt x="596" y="400"/>
                </a:lnTo>
                <a:lnTo>
                  <a:pt x="644" y="168"/>
                </a:lnTo>
                <a:lnTo>
                  <a:pt x="668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/>
          </a:p>
        </p:txBody>
      </p:sp>
      <p:sp>
        <p:nvSpPr>
          <p:cNvPr id="14" name="Freeform 62"/>
          <p:cNvSpPr>
            <a:spLocks/>
          </p:cNvSpPr>
          <p:nvPr/>
        </p:nvSpPr>
        <p:spPr bwMode="auto">
          <a:xfrm>
            <a:off x="1725192" y="1865351"/>
            <a:ext cx="896576" cy="311606"/>
          </a:xfrm>
          <a:custGeom>
            <a:avLst/>
            <a:gdLst>
              <a:gd name="T0" fmla="*/ 0 w 1009"/>
              <a:gd name="T1" fmla="*/ 486 h 492"/>
              <a:gd name="T2" fmla="*/ 36 w 1009"/>
              <a:gd name="T3" fmla="*/ 6 h 492"/>
              <a:gd name="T4" fmla="*/ 66 w 1009"/>
              <a:gd name="T5" fmla="*/ 486 h 492"/>
              <a:gd name="T6" fmla="*/ 108 w 1009"/>
              <a:gd name="T7" fmla="*/ 3 h 492"/>
              <a:gd name="T8" fmla="*/ 147 w 1009"/>
              <a:gd name="T9" fmla="*/ 483 h 492"/>
              <a:gd name="T10" fmla="*/ 180 w 1009"/>
              <a:gd name="T11" fmla="*/ 6 h 492"/>
              <a:gd name="T12" fmla="*/ 219 w 1009"/>
              <a:gd name="T13" fmla="*/ 486 h 492"/>
              <a:gd name="T14" fmla="*/ 249 w 1009"/>
              <a:gd name="T15" fmla="*/ 3 h 492"/>
              <a:gd name="T16" fmla="*/ 285 w 1009"/>
              <a:gd name="T17" fmla="*/ 480 h 492"/>
              <a:gd name="T18" fmla="*/ 321 w 1009"/>
              <a:gd name="T19" fmla="*/ 0 h 492"/>
              <a:gd name="T20" fmla="*/ 360 w 1009"/>
              <a:gd name="T21" fmla="*/ 483 h 492"/>
              <a:gd name="T22" fmla="*/ 399 w 1009"/>
              <a:gd name="T23" fmla="*/ 3 h 492"/>
              <a:gd name="T24" fmla="*/ 432 w 1009"/>
              <a:gd name="T25" fmla="*/ 489 h 492"/>
              <a:gd name="T26" fmla="*/ 474 w 1009"/>
              <a:gd name="T27" fmla="*/ 3 h 492"/>
              <a:gd name="T28" fmla="*/ 504 w 1009"/>
              <a:gd name="T29" fmla="*/ 483 h 492"/>
              <a:gd name="T30" fmla="*/ 552 w 1009"/>
              <a:gd name="T31" fmla="*/ 6 h 492"/>
              <a:gd name="T32" fmla="*/ 591 w 1009"/>
              <a:gd name="T33" fmla="*/ 486 h 492"/>
              <a:gd name="T34" fmla="*/ 630 w 1009"/>
              <a:gd name="T35" fmla="*/ 3 h 492"/>
              <a:gd name="T36" fmla="*/ 663 w 1009"/>
              <a:gd name="T37" fmla="*/ 486 h 492"/>
              <a:gd name="T38" fmla="*/ 705 w 1009"/>
              <a:gd name="T39" fmla="*/ 6 h 492"/>
              <a:gd name="T40" fmla="*/ 753 w 1009"/>
              <a:gd name="T41" fmla="*/ 483 h 492"/>
              <a:gd name="T42" fmla="*/ 801 w 1009"/>
              <a:gd name="T43" fmla="*/ 6 h 492"/>
              <a:gd name="T44" fmla="*/ 834 w 1009"/>
              <a:gd name="T45" fmla="*/ 483 h 492"/>
              <a:gd name="T46" fmla="*/ 876 w 1009"/>
              <a:gd name="T47" fmla="*/ 3 h 492"/>
              <a:gd name="T48" fmla="*/ 933 w 1009"/>
              <a:gd name="T49" fmla="*/ 492 h 492"/>
              <a:gd name="T50" fmla="*/ 973 w 1009"/>
              <a:gd name="T51" fmla="*/ 6 h 492"/>
              <a:gd name="T52" fmla="*/ 1009 w 1009"/>
              <a:gd name="T53" fmla="*/ 49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09" h="492">
                <a:moveTo>
                  <a:pt x="0" y="486"/>
                </a:moveTo>
                <a:lnTo>
                  <a:pt x="36" y="6"/>
                </a:lnTo>
                <a:lnTo>
                  <a:pt x="66" y="486"/>
                </a:lnTo>
                <a:lnTo>
                  <a:pt x="108" y="3"/>
                </a:lnTo>
                <a:lnTo>
                  <a:pt x="147" y="483"/>
                </a:lnTo>
                <a:lnTo>
                  <a:pt x="180" y="6"/>
                </a:lnTo>
                <a:lnTo>
                  <a:pt x="219" y="486"/>
                </a:lnTo>
                <a:lnTo>
                  <a:pt x="249" y="3"/>
                </a:lnTo>
                <a:lnTo>
                  <a:pt x="285" y="480"/>
                </a:lnTo>
                <a:lnTo>
                  <a:pt x="321" y="0"/>
                </a:lnTo>
                <a:lnTo>
                  <a:pt x="360" y="483"/>
                </a:lnTo>
                <a:lnTo>
                  <a:pt x="399" y="3"/>
                </a:lnTo>
                <a:lnTo>
                  <a:pt x="432" y="489"/>
                </a:lnTo>
                <a:lnTo>
                  <a:pt x="474" y="3"/>
                </a:lnTo>
                <a:lnTo>
                  <a:pt x="504" y="483"/>
                </a:lnTo>
                <a:lnTo>
                  <a:pt x="552" y="6"/>
                </a:lnTo>
                <a:lnTo>
                  <a:pt x="591" y="486"/>
                </a:lnTo>
                <a:lnTo>
                  <a:pt x="630" y="3"/>
                </a:lnTo>
                <a:lnTo>
                  <a:pt x="663" y="486"/>
                </a:lnTo>
                <a:lnTo>
                  <a:pt x="705" y="6"/>
                </a:lnTo>
                <a:lnTo>
                  <a:pt x="753" y="483"/>
                </a:lnTo>
                <a:lnTo>
                  <a:pt x="801" y="6"/>
                </a:lnTo>
                <a:lnTo>
                  <a:pt x="834" y="483"/>
                </a:lnTo>
                <a:lnTo>
                  <a:pt x="876" y="3"/>
                </a:lnTo>
                <a:lnTo>
                  <a:pt x="933" y="492"/>
                </a:lnTo>
                <a:lnTo>
                  <a:pt x="973" y="6"/>
                </a:lnTo>
                <a:lnTo>
                  <a:pt x="1009" y="49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/>
          </a:p>
        </p:txBody>
      </p: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5250633" y="2781705"/>
            <a:ext cx="1987449" cy="475489"/>
            <a:chOff x="1399" y="2608"/>
            <a:chExt cx="1413" cy="470"/>
          </a:xfrm>
        </p:grpSpPr>
        <p:sp>
          <p:nvSpPr>
            <p:cNvPr id="16" name="Freeform 70"/>
            <p:cNvSpPr>
              <a:spLocks/>
            </p:cNvSpPr>
            <p:nvPr/>
          </p:nvSpPr>
          <p:spPr bwMode="auto">
            <a:xfrm>
              <a:off x="1399" y="2769"/>
              <a:ext cx="637" cy="309"/>
            </a:xfrm>
            <a:custGeom>
              <a:avLst/>
              <a:gdLst>
                <a:gd name="T0" fmla="*/ 0 w 1009"/>
                <a:gd name="T1" fmla="*/ 486 h 492"/>
                <a:gd name="T2" fmla="*/ 36 w 1009"/>
                <a:gd name="T3" fmla="*/ 6 h 492"/>
                <a:gd name="T4" fmla="*/ 66 w 1009"/>
                <a:gd name="T5" fmla="*/ 486 h 492"/>
                <a:gd name="T6" fmla="*/ 108 w 1009"/>
                <a:gd name="T7" fmla="*/ 3 h 492"/>
                <a:gd name="T8" fmla="*/ 147 w 1009"/>
                <a:gd name="T9" fmla="*/ 483 h 492"/>
                <a:gd name="T10" fmla="*/ 180 w 1009"/>
                <a:gd name="T11" fmla="*/ 6 h 492"/>
                <a:gd name="T12" fmla="*/ 219 w 1009"/>
                <a:gd name="T13" fmla="*/ 486 h 492"/>
                <a:gd name="T14" fmla="*/ 249 w 1009"/>
                <a:gd name="T15" fmla="*/ 3 h 492"/>
                <a:gd name="T16" fmla="*/ 285 w 1009"/>
                <a:gd name="T17" fmla="*/ 480 h 492"/>
                <a:gd name="T18" fmla="*/ 321 w 1009"/>
                <a:gd name="T19" fmla="*/ 0 h 492"/>
                <a:gd name="T20" fmla="*/ 360 w 1009"/>
                <a:gd name="T21" fmla="*/ 483 h 492"/>
                <a:gd name="T22" fmla="*/ 399 w 1009"/>
                <a:gd name="T23" fmla="*/ 3 h 492"/>
                <a:gd name="T24" fmla="*/ 432 w 1009"/>
                <a:gd name="T25" fmla="*/ 489 h 492"/>
                <a:gd name="T26" fmla="*/ 474 w 1009"/>
                <a:gd name="T27" fmla="*/ 3 h 492"/>
                <a:gd name="T28" fmla="*/ 504 w 1009"/>
                <a:gd name="T29" fmla="*/ 483 h 492"/>
                <a:gd name="T30" fmla="*/ 552 w 1009"/>
                <a:gd name="T31" fmla="*/ 6 h 492"/>
                <a:gd name="T32" fmla="*/ 591 w 1009"/>
                <a:gd name="T33" fmla="*/ 486 h 492"/>
                <a:gd name="T34" fmla="*/ 630 w 1009"/>
                <a:gd name="T35" fmla="*/ 3 h 492"/>
                <a:gd name="T36" fmla="*/ 663 w 1009"/>
                <a:gd name="T37" fmla="*/ 486 h 492"/>
                <a:gd name="T38" fmla="*/ 705 w 1009"/>
                <a:gd name="T39" fmla="*/ 6 h 492"/>
                <a:gd name="T40" fmla="*/ 753 w 1009"/>
                <a:gd name="T41" fmla="*/ 483 h 492"/>
                <a:gd name="T42" fmla="*/ 801 w 1009"/>
                <a:gd name="T43" fmla="*/ 6 h 492"/>
                <a:gd name="T44" fmla="*/ 834 w 1009"/>
                <a:gd name="T45" fmla="*/ 483 h 492"/>
                <a:gd name="T46" fmla="*/ 876 w 1009"/>
                <a:gd name="T47" fmla="*/ 3 h 492"/>
                <a:gd name="T48" fmla="*/ 933 w 1009"/>
                <a:gd name="T49" fmla="*/ 492 h 492"/>
                <a:gd name="T50" fmla="*/ 973 w 1009"/>
                <a:gd name="T51" fmla="*/ 6 h 492"/>
                <a:gd name="T52" fmla="*/ 1009 w 1009"/>
                <a:gd name="T53" fmla="*/ 49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09" h="492">
                  <a:moveTo>
                    <a:pt x="0" y="486"/>
                  </a:moveTo>
                  <a:lnTo>
                    <a:pt x="36" y="6"/>
                  </a:lnTo>
                  <a:lnTo>
                    <a:pt x="66" y="486"/>
                  </a:lnTo>
                  <a:lnTo>
                    <a:pt x="108" y="3"/>
                  </a:lnTo>
                  <a:lnTo>
                    <a:pt x="147" y="483"/>
                  </a:lnTo>
                  <a:lnTo>
                    <a:pt x="180" y="6"/>
                  </a:lnTo>
                  <a:lnTo>
                    <a:pt x="219" y="486"/>
                  </a:lnTo>
                  <a:lnTo>
                    <a:pt x="249" y="3"/>
                  </a:lnTo>
                  <a:lnTo>
                    <a:pt x="285" y="480"/>
                  </a:lnTo>
                  <a:lnTo>
                    <a:pt x="321" y="0"/>
                  </a:lnTo>
                  <a:lnTo>
                    <a:pt x="360" y="483"/>
                  </a:lnTo>
                  <a:lnTo>
                    <a:pt x="399" y="3"/>
                  </a:lnTo>
                  <a:lnTo>
                    <a:pt x="432" y="489"/>
                  </a:lnTo>
                  <a:lnTo>
                    <a:pt x="474" y="3"/>
                  </a:lnTo>
                  <a:lnTo>
                    <a:pt x="504" y="483"/>
                  </a:lnTo>
                  <a:lnTo>
                    <a:pt x="552" y="6"/>
                  </a:lnTo>
                  <a:lnTo>
                    <a:pt x="591" y="486"/>
                  </a:lnTo>
                  <a:lnTo>
                    <a:pt x="630" y="3"/>
                  </a:lnTo>
                  <a:lnTo>
                    <a:pt x="663" y="486"/>
                  </a:lnTo>
                  <a:lnTo>
                    <a:pt x="705" y="6"/>
                  </a:lnTo>
                  <a:lnTo>
                    <a:pt x="753" y="483"/>
                  </a:lnTo>
                  <a:lnTo>
                    <a:pt x="801" y="6"/>
                  </a:lnTo>
                  <a:lnTo>
                    <a:pt x="834" y="483"/>
                  </a:lnTo>
                  <a:lnTo>
                    <a:pt x="876" y="3"/>
                  </a:lnTo>
                  <a:lnTo>
                    <a:pt x="933" y="492"/>
                  </a:lnTo>
                  <a:lnTo>
                    <a:pt x="973" y="6"/>
                  </a:lnTo>
                  <a:lnTo>
                    <a:pt x="1009" y="49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fr-FR"/>
            </a:p>
          </p:txBody>
        </p:sp>
        <p:sp>
          <p:nvSpPr>
            <p:cNvPr id="17" name="Line 71"/>
            <p:cNvSpPr>
              <a:spLocks noChangeShapeType="1"/>
            </p:cNvSpPr>
            <p:nvPr/>
          </p:nvSpPr>
          <p:spPr bwMode="auto">
            <a:xfrm flipV="1">
              <a:off x="2030" y="2608"/>
              <a:ext cx="70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fr-FR"/>
            </a:p>
          </p:txBody>
        </p:sp>
        <p:sp>
          <p:nvSpPr>
            <p:cNvPr id="18" name="Line 72"/>
            <p:cNvSpPr>
              <a:spLocks noChangeShapeType="1"/>
            </p:cNvSpPr>
            <p:nvPr/>
          </p:nvSpPr>
          <p:spPr bwMode="auto">
            <a:xfrm flipH="1" flipV="1">
              <a:off x="2102" y="2608"/>
              <a:ext cx="70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fr-FR"/>
            </a:p>
          </p:txBody>
        </p:sp>
        <p:sp>
          <p:nvSpPr>
            <p:cNvPr id="19" name="Freeform 73"/>
            <p:cNvSpPr>
              <a:spLocks/>
            </p:cNvSpPr>
            <p:nvPr/>
          </p:nvSpPr>
          <p:spPr bwMode="auto">
            <a:xfrm>
              <a:off x="2175" y="2769"/>
              <a:ext cx="637" cy="309"/>
            </a:xfrm>
            <a:custGeom>
              <a:avLst/>
              <a:gdLst>
                <a:gd name="T0" fmla="*/ 0 w 1009"/>
                <a:gd name="T1" fmla="*/ 486 h 492"/>
                <a:gd name="T2" fmla="*/ 36 w 1009"/>
                <a:gd name="T3" fmla="*/ 6 h 492"/>
                <a:gd name="T4" fmla="*/ 66 w 1009"/>
                <a:gd name="T5" fmla="*/ 486 h 492"/>
                <a:gd name="T6" fmla="*/ 108 w 1009"/>
                <a:gd name="T7" fmla="*/ 3 h 492"/>
                <a:gd name="T8" fmla="*/ 147 w 1009"/>
                <a:gd name="T9" fmla="*/ 483 h 492"/>
                <a:gd name="T10" fmla="*/ 180 w 1009"/>
                <a:gd name="T11" fmla="*/ 6 h 492"/>
                <a:gd name="T12" fmla="*/ 219 w 1009"/>
                <a:gd name="T13" fmla="*/ 486 h 492"/>
                <a:gd name="T14" fmla="*/ 249 w 1009"/>
                <a:gd name="T15" fmla="*/ 3 h 492"/>
                <a:gd name="T16" fmla="*/ 285 w 1009"/>
                <a:gd name="T17" fmla="*/ 480 h 492"/>
                <a:gd name="T18" fmla="*/ 321 w 1009"/>
                <a:gd name="T19" fmla="*/ 0 h 492"/>
                <a:gd name="T20" fmla="*/ 360 w 1009"/>
                <a:gd name="T21" fmla="*/ 483 h 492"/>
                <a:gd name="T22" fmla="*/ 399 w 1009"/>
                <a:gd name="T23" fmla="*/ 3 h 492"/>
                <a:gd name="T24" fmla="*/ 432 w 1009"/>
                <a:gd name="T25" fmla="*/ 489 h 492"/>
                <a:gd name="T26" fmla="*/ 474 w 1009"/>
                <a:gd name="T27" fmla="*/ 3 h 492"/>
                <a:gd name="T28" fmla="*/ 504 w 1009"/>
                <a:gd name="T29" fmla="*/ 483 h 492"/>
                <a:gd name="T30" fmla="*/ 552 w 1009"/>
                <a:gd name="T31" fmla="*/ 6 h 492"/>
                <a:gd name="T32" fmla="*/ 591 w 1009"/>
                <a:gd name="T33" fmla="*/ 486 h 492"/>
                <a:gd name="T34" fmla="*/ 630 w 1009"/>
                <a:gd name="T35" fmla="*/ 3 h 492"/>
                <a:gd name="T36" fmla="*/ 663 w 1009"/>
                <a:gd name="T37" fmla="*/ 486 h 492"/>
                <a:gd name="T38" fmla="*/ 705 w 1009"/>
                <a:gd name="T39" fmla="*/ 6 h 492"/>
                <a:gd name="T40" fmla="*/ 753 w 1009"/>
                <a:gd name="T41" fmla="*/ 483 h 492"/>
                <a:gd name="T42" fmla="*/ 801 w 1009"/>
                <a:gd name="T43" fmla="*/ 6 h 492"/>
                <a:gd name="T44" fmla="*/ 834 w 1009"/>
                <a:gd name="T45" fmla="*/ 483 h 492"/>
                <a:gd name="T46" fmla="*/ 876 w 1009"/>
                <a:gd name="T47" fmla="*/ 3 h 492"/>
                <a:gd name="T48" fmla="*/ 933 w 1009"/>
                <a:gd name="T49" fmla="*/ 492 h 492"/>
                <a:gd name="T50" fmla="*/ 973 w 1009"/>
                <a:gd name="T51" fmla="*/ 6 h 492"/>
                <a:gd name="T52" fmla="*/ 1009 w 1009"/>
                <a:gd name="T53" fmla="*/ 49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09" h="492">
                  <a:moveTo>
                    <a:pt x="0" y="486"/>
                  </a:moveTo>
                  <a:lnTo>
                    <a:pt x="36" y="6"/>
                  </a:lnTo>
                  <a:lnTo>
                    <a:pt x="66" y="486"/>
                  </a:lnTo>
                  <a:lnTo>
                    <a:pt x="108" y="3"/>
                  </a:lnTo>
                  <a:lnTo>
                    <a:pt x="147" y="483"/>
                  </a:lnTo>
                  <a:lnTo>
                    <a:pt x="180" y="6"/>
                  </a:lnTo>
                  <a:lnTo>
                    <a:pt x="219" y="486"/>
                  </a:lnTo>
                  <a:lnTo>
                    <a:pt x="249" y="3"/>
                  </a:lnTo>
                  <a:lnTo>
                    <a:pt x="285" y="480"/>
                  </a:lnTo>
                  <a:lnTo>
                    <a:pt x="321" y="0"/>
                  </a:lnTo>
                  <a:lnTo>
                    <a:pt x="360" y="483"/>
                  </a:lnTo>
                  <a:lnTo>
                    <a:pt x="399" y="3"/>
                  </a:lnTo>
                  <a:lnTo>
                    <a:pt x="432" y="489"/>
                  </a:lnTo>
                  <a:lnTo>
                    <a:pt x="474" y="3"/>
                  </a:lnTo>
                  <a:lnTo>
                    <a:pt x="504" y="483"/>
                  </a:lnTo>
                  <a:lnTo>
                    <a:pt x="552" y="6"/>
                  </a:lnTo>
                  <a:lnTo>
                    <a:pt x="591" y="486"/>
                  </a:lnTo>
                  <a:lnTo>
                    <a:pt x="630" y="3"/>
                  </a:lnTo>
                  <a:lnTo>
                    <a:pt x="663" y="486"/>
                  </a:lnTo>
                  <a:lnTo>
                    <a:pt x="705" y="6"/>
                  </a:lnTo>
                  <a:lnTo>
                    <a:pt x="753" y="483"/>
                  </a:lnTo>
                  <a:lnTo>
                    <a:pt x="801" y="6"/>
                  </a:lnTo>
                  <a:lnTo>
                    <a:pt x="834" y="483"/>
                  </a:lnTo>
                  <a:lnTo>
                    <a:pt x="876" y="3"/>
                  </a:lnTo>
                  <a:lnTo>
                    <a:pt x="933" y="492"/>
                  </a:lnTo>
                  <a:lnTo>
                    <a:pt x="973" y="6"/>
                  </a:lnTo>
                  <a:lnTo>
                    <a:pt x="1009" y="49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fr-FR"/>
            </a:p>
          </p:txBody>
        </p:sp>
      </p:grpSp>
      <p:sp>
        <p:nvSpPr>
          <p:cNvPr id="20" name="Freeform 74"/>
          <p:cNvSpPr>
            <a:spLocks/>
          </p:cNvSpPr>
          <p:nvPr/>
        </p:nvSpPr>
        <p:spPr bwMode="auto">
          <a:xfrm>
            <a:off x="1282755" y="2116944"/>
            <a:ext cx="2649933" cy="3037588"/>
          </a:xfrm>
          <a:custGeom>
            <a:avLst/>
            <a:gdLst>
              <a:gd name="T0" fmla="*/ 0 w 1132"/>
              <a:gd name="T1" fmla="*/ 1316 h 1316"/>
              <a:gd name="T2" fmla="*/ 288 w 1132"/>
              <a:gd name="T3" fmla="*/ 988 h 1316"/>
              <a:gd name="T4" fmla="*/ 392 w 1132"/>
              <a:gd name="T5" fmla="*/ 908 h 1316"/>
              <a:gd name="T6" fmla="*/ 496 w 1132"/>
              <a:gd name="T7" fmla="*/ 828 h 1316"/>
              <a:gd name="T8" fmla="*/ 580 w 1132"/>
              <a:gd name="T9" fmla="*/ 716 h 1316"/>
              <a:gd name="T10" fmla="*/ 644 w 1132"/>
              <a:gd name="T11" fmla="*/ 668 h 1316"/>
              <a:gd name="T12" fmla="*/ 716 w 1132"/>
              <a:gd name="T13" fmla="*/ 592 h 1316"/>
              <a:gd name="T14" fmla="*/ 788 w 1132"/>
              <a:gd name="T15" fmla="*/ 488 h 1316"/>
              <a:gd name="T16" fmla="*/ 868 w 1132"/>
              <a:gd name="T17" fmla="*/ 328 h 1316"/>
              <a:gd name="T18" fmla="*/ 880 w 1132"/>
              <a:gd name="T19" fmla="*/ 296 h 1316"/>
              <a:gd name="T20" fmla="*/ 972 w 1132"/>
              <a:gd name="T21" fmla="*/ 224 h 1316"/>
              <a:gd name="T22" fmla="*/ 1060 w 1132"/>
              <a:gd name="T23" fmla="*/ 120 h 1316"/>
              <a:gd name="T24" fmla="*/ 1132 w 1132"/>
              <a:gd name="T25" fmla="*/ 0 h 1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2" h="1316">
                <a:moveTo>
                  <a:pt x="0" y="1316"/>
                </a:moveTo>
                <a:lnTo>
                  <a:pt x="288" y="988"/>
                </a:lnTo>
                <a:lnTo>
                  <a:pt x="392" y="908"/>
                </a:lnTo>
                <a:cubicBezTo>
                  <a:pt x="427" y="881"/>
                  <a:pt x="465" y="860"/>
                  <a:pt x="496" y="828"/>
                </a:cubicBezTo>
                <a:cubicBezTo>
                  <a:pt x="527" y="796"/>
                  <a:pt x="555" y="743"/>
                  <a:pt x="580" y="716"/>
                </a:cubicBezTo>
                <a:lnTo>
                  <a:pt x="644" y="668"/>
                </a:lnTo>
                <a:cubicBezTo>
                  <a:pt x="667" y="647"/>
                  <a:pt x="692" y="622"/>
                  <a:pt x="716" y="592"/>
                </a:cubicBezTo>
                <a:cubicBezTo>
                  <a:pt x="740" y="562"/>
                  <a:pt x="763" y="532"/>
                  <a:pt x="788" y="488"/>
                </a:cubicBezTo>
                <a:cubicBezTo>
                  <a:pt x="813" y="444"/>
                  <a:pt x="853" y="360"/>
                  <a:pt x="868" y="328"/>
                </a:cubicBezTo>
                <a:lnTo>
                  <a:pt x="880" y="296"/>
                </a:lnTo>
                <a:cubicBezTo>
                  <a:pt x="897" y="279"/>
                  <a:pt x="942" y="253"/>
                  <a:pt x="972" y="224"/>
                </a:cubicBezTo>
                <a:cubicBezTo>
                  <a:pt x="1002" y="195"/>
                  <a:pt x="1033" y="157"/>
                  <a:pt x="1060" y="120"/>
                </a:cubicBezTo>
                <a:cubicBezTo>
                  <a:pt x="1087" y="83"/>
                  <a:pt x="1117" y="25"/>
                  <a:pt x="1132" y="0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/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>
            <a:off x="1863306" y="4318965"/>
            <a:ext cx="187274" cy="17080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fr-FR"/>
          </a:p>
        </p:txBody>
      </p:sp>
      <p:sp>
        <p:nvSpPr>
          <p:cNvPr id="22" name="Oval 75"/>
          <p:cNvSpPr>
            <a:spLocks noChangeArrowheads="1"/>
          </p:cNvSpPr>
          <p:nvPr/>
        </p:nvSpPr>
        <p:spPr bwMode="auto">
          <a:xfrm>
            <a:off x="2528130" y="3691135"/>
            <a:ext cx="187274" cy="17080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fr-FR"/>
          </a:p>
        </p:txBody>
      </p:sp>
      <p:sp>
        <p:nvSpPr>
          <p:cNvPr id="23" name="Oval 76"/>
          <p:cNvSpPr>
            <a:spLocks noChangeArrowheads="1"/>
          </p:cNvSpPr>
          <p:nvPr/>
        </p:nvSpPr>
        <p:spPr bwMode="auto">
          <a:xfrm>
            <a:off x="3239773" y="2772472"/>
            <a:ext cx="187274" cy="17080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fr-FR"/>
          </a:p>
        </p:txBody>
      </p:sp>
      <p:grpSp>
        <p:nvGrpSpPr>
          <p:cNvPr id="24" name="Group 86"/>
          <p:cNvGrpSpPr>
            <a:grpSpLocks/>
          </p:cNvGrpSpPr>
          <p:nvPr/>
        </p:nvGrpSpPr>
        <p:grpSpPr bwMode="auto">
          <a:xfrm>
            <a:off x="4098895" y="1576826"/>
            <a:ext cx="2174723" cy="946361"/>
            <a:chOff x="2059" y="680"/>
            <a:chExt cx="929" cy="410"/>
          </a:xfrm>
        </p:grpSpPr>
        <p:sp>
          <p:nvSpPr>
            <p:cNvPr id="25" name="Freeform 78"/>
            <p:cNvSpPr>
              <a:spLocks/>
            </p:cNvSpPr>
            <p:nvPr/>
          </p:nvSpPr>
          <p:spPr bwMode="auto">
            <a:xfrm>
              <a:off x="2059" y="751"/>
              <a:ext cx="383" cy="135"/>
            </a:xfrm>
            <a:custGeom>
              <a:avLst/>
              <a:gdLst>
                <a:gd name="T0" fmla="*/ 0 w 1009"/>
                <a:gd name="T1" fmla="*/ 486 h 492"/>
                <a:gd name="T2" fmla="*/ 36 w 1009"/>
                <a:gd name="T3" fmla="*/ 6 h 492"/>
                <a:gd name="T4" fmla="*/ 66 w 1009"/>
                <a:gd name="T5" fmla="*/ 486 h 492"/>
                <a:gd name="T6" fmla="*/ 108 w 1009"/>
                <a:gd name="T7" fmla="*/ 3 h 492"/>
                <a:gd name="T8" fmla="*/ 147 w 1009"/>
                <a:gd name="T9" fmla="*/ 483 h 492"/>
                <a:gd name="T10" fmla="*/ 180 w 1009"/>
                <a:gd name="T11" fmla="*/ 6 h 492"/>
                <a:gd name="T12" fmla="*/ 219 w 1009"/>
                <a:gd name="T13" fmla="*/ 486 h 492"/>
                <a:gd name="T14" fmla="*/ 249 w 1009"/>
                <a:gd name="T15" fmla="*/ 3 h 492"/>
                <a:gd name="T16" fmla="*/ 285 w 1009"/>
                <a:gd name="T17" fmla="*/ 480 h 492"/>
                <a:gd name="T18" fmla="*/ 321 w 1009"/>
                <a:gd name="T19" fmla="*/ 0 h 492"/>
                <a:gd name="T20" fmla="*/ 360 w 1009"/>
                <a:gd name="T21" fmla="*/ 483 h 492"/>
                <a:gd name="T22" fmla="*/ 399 w 1009"/>
                <a:gd name="T23" fmla="*/ 3 h 492"/>
                <a:gd name="T24" fmla="*/ 432 w 1009"/>
                <a:gd name="T25" fmla="*/ 489 h 492"/>
                <a:gd name="T26" fmla="*/ 474 w 1009"/>
                <a:gd name="T27" fmla="*/ 3 h 492"/>
                <a:gd name="T28" fmla="*/ 504 w 1009"/>
                <a:gd name="T29" fmla="*/ 483 h 492"/>
                <a:gd name="T30" fmla="*/ 552 w 1009"/>
                <a:gd name="T31" fmla="*/ 6 h 492"/>
                <a:gd name="T32" fmla="*/ 591 w 1009"/>
                <a:gd name="T33" fmla="*/ 486 h 492"/>
                <a:gd name="T34" fmla="*/ 630 w 1009"/>
                <a:gd name="T35" fmla="*/ 3 h 492"/>
                <a:gd name="T36" fmla="*/ 663 w 1009"/>
                <a:gd name="T37" fmla="*/ 486 h 492"/>
                <a:gd name="T38" fmla="*/ 705 w 1009"/>
                <a:gd name="T39" fmla="*/ 6 h 492"/>
                <a:gd name="T40" fmla="*/ 753 w 1009"/>
                <a:gd name="T41" fmla="*/ 483 h 492"/>
                <a:gd name="T42" fmla="*/ 801 w 1009"/>
                <a:gd name="T43" fmla="*/ 6 h 492"/>
                <a:gd name="T44" fmla="*/ 834 w 1009"/>
                <a:gd name="T45" fmla="*/ 483 h 492"/>
                <a:gd name="T46" fmla="*/ 876 w 1009"/>
                <a:gd name="T47" fmla="*/ 3 h 492"/>
                <a:gd name="T48" fmla="*/ 933 w 1009"/>
                <a:gd name="T49" fmla="*/ 492 h 492"/>
                <a:gd name="T50" fmla="*/ 973 w 1009"/>
                <a:gd name="T51" fmla="*/ 6 h 492"/>
                <a:gd name="T52" fmla="*/ 1009 w 1009"/>
                <a:gd name="T53" fmla="*/ 49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09" h="492">
                  <a:moveTo>
                    <a:pt x="0" y="486"/>
                  </a:moveTo>
                  <a:lnTo>
                    <a:pt x="36" y="6"/>
                  </a:lnTo>
                  <a:lnTo>
                    <a:pt x="66" y="486"/>
                  </a:lnTo>
                  <a:lnTo>
                    <a:pt x="108" y="3"/>
                  </a:lnTo>
                  <a:lnTo>
                    <a:pt x="147" y="483"/>
                  </a:lnTo>
                  <a:lnTo>
                    <a:pt x="180" y="6"/>
                  </a:lnTo>
                  <a:lnTo>
                    <a:pt x="219" y="486"/>
                  </a:lnTo>
                  <a:lnTo>
                    <a:pt x="249" y="3"/>
                  </a:lnTo>
                  <a:lnTo>
                    <a:pt x="285" y="480"/>
                  </a:lnTo>
                  <a:lnTo>
                    <a:pt x="321" y="0"/>
                  </a:lnTo>
                  <a:lnTo>
                    <a:pt x="360" y="483"/>
                  </a:lnTo>
                  <a:lnTo>
                    <a:pt x="399" y="3"/>
                  </a:lnTo>
                  <a:lnTo>
                    <a:pt x="432" y="489"/>
                  </a:lnTo>
                  <a:lnTo>
                    <a:pt x="474" y="3"/>
                  </a:lnTo>
                  <a:lnTo>
                    <a:pt x="504" y="483"/>
                  </a:lnTo>
                  <a:lnTo>
                    <a:pt x="552" y="6"/>
                  </a:lnTo>
                  <a:lnTo>
                    <a:pt x="591" y="486"/>
                  </a:lnTo>
                  <a:lnTo>
                    <a:pt x="630" y="3"/>
                  </a:lnTo>
                  <a:lnTo>
                    <a:pt x="663" y="486"/>
                  </a:lnTo>
                  <a:lnTo>
                    <a:pt x="705" y="6"/>
                  </a:lnTo>
                  <a:lnTo>
                    <a:pt x="753" y="483"/>
                  </a:lnTo>
                  <a:lnTo>
                    <a:pt x="801" y="6"/>
                  </a:lnTo>
                  <a:lnTo>
                    <a:pt x="834" y="483"/>
                  </a:lnTo>
                  <a:lnTo>
                    <a:pt x="876" y="3"/>
                  </a:lnTo>
                  <a:lnTo>
                    <a:pt x="933" y="492"/>
                  </a:lnTo>
                  <a:lnTo>
                    <a:pt x="973" y="6"/>
                  </a:lnTo>
                  <a:lnTo>
                    <a:pt x="1009" y="49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fr-FR"/>
            </a:p>
          </p:txBody>
        </p:sp>
        <p:grpSp>
          <p:nvGrpSpPr>
            <p:cNvPr id="26" name="Group 82"/>
            <p:cNvGrpSpPr>
              <a:grpSpLocks/>
            </p:cNvGrpSpPr>
            <p:nvPr/>
          </p:nvGrpSpPr>
          <p:grpSpPr bwMode="auto">
            <a:xfrm>
              <a:off x="2438" y="680"/>
              <a:ext cx="85" cy="206"/>
              <a:chOff x="2438" y="680"/>
              <a:chExt cx="85" cy="206"/>
            </a:xfrm>
          </p:grpSpPr>
          <p:sp>
            <p:nvSpPr>
              <p:cNvPr id="31" name="Line 79"/>
              <p:cNvSpPr>
                <a:spLocks noChangeShapeType="1"/>
              </p:cNvSpPr>
              <p:nvPr/>
            </p:nvSpPr>
            <p:spPr bwMode="auto">
              <a:xfrm flipV="1">
                <a:off x="2438" y="680"/>
                <a:ext cx="42" cy="2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fr-FR"/>
              </a:p>
            </p:txBody>
          </p:sp>
          <p:sp>
            <p:nvSpPr>
              <p:cNvPr id="32" name="Line 80"/>
              <p:cNvSpPr>
                <a:spLocks noChangeShapeType="1"/>
              </p:cNvSpPr>
              <p:nvPr/>
            </p:nvSpPr>
            <p:spPr bwMode="auto">
              <a:xfrm flipH="1" flipV="1">
                <a:off x="2481" y="680"/>
                <a:ext cx="42" cy="2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Freeform 81"/>
            <p:cNvSpPr>
              <a:spLocks/>
            </p:cNvSpPr>
            <p:nvPr/>
          </p:nvSpPr>
          <p:spPr bwMode="auto">
            <a:xfrm>
              <a:off x="2605" y="749"/>
              <a:ext cx="383" cy="135"/>
            </a:xfrm>
            <a:custGeom>
              <a:avLst/>
              <a:gdLst>
                <a:gd name="T0" fmla="*/ 0 w 1009"/>
                <a:gd name="T1" fmla="*/ 486 h 492"/>
                <a:gd name="T2" fmla="*/ 36 w 1009"/>
                <a:gd name="T3" fmla="*/ 6 h 492"/>
                <a:gd name="T4" fmla="*/ 66 w 1009"/>
                <a:gd name="T5" fmla="*/ 486 h 492"/>
                <a:gd name="T6" fmla="*/ 108 w 1009"/>
                <a:gd name="T7" fmla="*/ 3 h 492"/>
                <a:gd name="T8" fmla="*/ 147 w 1009"/>
                <a:gd name="T9" fmla="*/ 483 h 492"/>
                <a:gd name="T10" fmla="*/ 180 w 1009"/>
                <a:gd name="T11" fmla="*/ 6 h 492"/>
                <a:gd name="T12" fmla="*/ 219 w 1009"/>
                <a:gd name="T13" fmla="*/ 486 h 492"/>
                <a:gd name="T14" fmla="*/ 249 w 1009"/>
                <a:gd name="T15" fmla="*/ 3 h 492"/>
                <a:gd name="T16" fmla="*/ 285 w 1009"/>
                <a:gd name="T17" fmla="*/ 480 h 492"/>
                <a:gd name="T18" fmla="*/ 321 w 1009"/>
                <a:gd name="T19" fmla="*/ 0 h 492"/>
                <a:gd name="T20" fmla="*/ 360 w 1009"/>
                <a:gd name="T21" fmla="*/ 483 h 492"/>
                <a:gd name="T22" fmla="*/ 399 w 1009"/>
                <a:gd name="T23" fmla="*/ 3 h 492"/>
                <a:gd name="T24" fmla="*/ 432 w 1009"/>
                <a:gd name="T25" fmla="*/ 489 h 492"/>
                <a:gd name="T26" fmla="*/ 474 w 1009"/>
                <a:gd name="T27" fmla="*/ 3 h 492"/>
                <a:gd name="T28" fmla="*/ 504 w 1009"/>
                <a:gd name="T29" fmla="*/ 483 h 492"/>
                <a:gd name="T30" fmla="*/ 552 w 1009"/>
                <a:gd name="T31" fmla="*/ 6 h 492"/>
                <a:gd name="T32" fmla="*/ 591 w 1009"/>
                <a:gd name="T33" fmla="*/ 486 h 492"/>
                <a:gd name="T34" fmla="*/ 630 w 1009"/>
                <a:gd name="T35" fmla="*/ 3 h 492"/>
                <a:gd name="T36" fmla="*/ 663 w 1009"/>
                <a:gd name="T37" fmla="*/ 486 h 492"/>
                <a:gd name="T38" fmla="*/ 705 w 1009"/>
                <a:gd name="T39" fmla="*/ 6 h 492"/>
                <a:gd name="T40" fmla="*/ 753 w 1009"/>
                <a:gd name="T41" fmla="*/ 483 h 492"/>
                <a:gd name="T42" fmla="*/ 801 w 1009"/>
                <a:gd name="T43" fmla="*/ 6 h 492"/>
                <a:gd name="T44" fmla="*/ 834 w 1009"/>
                <a:gd name="T45" fmla="*/ 483 h 492"/>
                <a:gd name="T46" fmla="*/ 876 w 1009"/>
                <a:gd name="T47" fmla="*/ 3 h 492"/>
                <a:gd name="T48" fmla="*/ 933 w 1009"/>
                <a:gd name="T49" fmla="*/ 492 h 492"/>
                <a:gd name="T50" fmla="*/ 973 w 1009"/>
                <a:gd name="T51" fmla="*/ 6 h 492"/>
                <a:gd name="T52" fmla="*/ 1009 w 1009"/>
                <a:gd name="T53" fmla="*/ 49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09" h="492">
                  <a:moveTo>
                    <a:pt x="0" y="486"/>
                  </a:moveTo>
                  <a:lnTo>
                    <a:pt x="36" y="6"/>
                  </a:lnTo>
                  <a:lnTo>
                    <a:pt x="66" y="486"/>
                  </a:lnTo>
                  <a:lnTo>
                    <a:pt x="108" y="3"/>
                  </a:lnTo>
                  <a:lnTo>
                    <a:pt x="147" y="483"/>
                  </a:lnTo>
                  <a:lnTo>
                    <a:pt x="180" y="6"/>
                  </a:lnTo>
                  <a:lnTo>
                    <a:pt x="219" y="486"/>
                  </a:lnTo>
                  <a:lnTo>
                    <a:pt x="249" y="3"/>
                  </a:lnTo>
                  <a:lnTo>
                    <a:pt x="285" y="480"/>
                  </a:lnTo>
                  <a:lnTo>
                    <a:pt x="321" y="0"/>
                  </a:lnTo>
                  <a:lnTo>
                    <a:pt x="360" y="483"/>
                  </a:lnTo>
                  <a:lnTo>
                    <a:pt x="399" y="3"/>
                  </a:lnTo>
                  <a:lnTo>
                    <a:pt x="432" y="489"/>
                  </a:lnTo>
                  <a:lnTo>
                    <a:pt x="474" y="3"/>
                  </a:lnTo>
                  <a:lnTo>
                    <a:pt x="504" y="483"/>
                  </a:lnTo>
                  <a:lnTo>
                    <a:pt x="552" y="6"/>
                  </a:lnTo>
                  <a:lnTo>
                    <a:pt x="591" y="486"/>
                  </a:lnTo>
                  <a:lnTo>
                    <a:pt x="630" y="3"/>
                  </a:lnTo>
                  <a:lnTo>
                    <a:pt x="663" y="486"/>
                  </a:lnTo>
                  <a:lnTo>
                    <a:pt x="705" y="6"/>
                  </a:lnTo>
                  <a:lnTo>
                    <a:pt x="753" y="483"/>
                  </a:lnTo>
                  <a:lnTo>
                    <a:pt x="801" y="6"/>
                  </a:lnTo>
                  <a:lnTo>
                    <a:pt x="834" y="483"/>
                  </a:lnTo>
                  <a:lnTo>
                    <a:pt x="876" y="3"/>
                  </a:lnTo>
                  <a:lnTo>
                    <a:pt x="933" y="492"/>
                  </a:lnTo>
                  <a:lnTo>
                    <a:pt x="973" y="6"/>
                  </a:lnTo>
                  <a:lnTo>
                    <a:pt x="1009" y="49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fr-FR"/>
            </a:p>
          </p:txBody>
        </p:sp>
        <p:grpSp>
          <p:nvGrpSpPr>
            <p:cNvPr id="28" name="Group 83"/>
            <p:cNvGrpSpPr>
              <a:grpSpLocks/>
            </p:cNvGrpSpPr>
            <p:nvPr/>
          </p:nvGrpSpPr>
          <p:grpSpPr bwMode="auto">
            <a:xfrm flipV="1">
              <a:off x="2520" y="884"/>
              <a:ext cx="85" cy="206"/>
              <a:chOff x="2438" y="680"/>
              <a:chExt cx="85" cy="206"/>
            </a:xfrm>
          </p:grpSpPr>
          <p:sp>
            <p:nvSpPr>
              <p:cNvPr id="29" name="Line 84"/>
              <p:cNvSpPr>
                <a:spLocks noChangeShapeType="1"/>
              </p:cNvSpPr>
              <p:nvPr/>
            </p:nvSpPr>
            <p:spPr bwMode="auto">
              <a:xfrm flipV="1">
                <a:off x="2438" y="680"/>
                <a:ext cx="42" cy="2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fr-FR"/>
              </a:p>
            </p:txBody>
          </p:sp>
          <p:sp>
            <p:nvSpPr>
              <p:cNvPr id="30" name="Line 85"/>
              <p:cNvSpPr>
                <a:spLocks noChangeShapeType="1"/>
              </p:cNvSpPr>
              <p:nvPr/>
            </p:nvSpPr>
            <p:spPr bwMode="auto">
              <a:xfrm flipH="1" flipV="1">
                <a:off x="2481" y="680"/>
                <a:ext cx="42" cy="2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3" name="Line 87"/>
          <p:cNvSpPr>
            <a:spLocks noChangeShapeType="1"/>
          </p:cNvSpPr>
          <p:nvPr/>
        </p:nvSpPr>
        <p:spPr bwMode="auto">
          <a:xfrm flipH="1">
            <a:off x="3806278" y="2089246"/>
            <a:ext cx="852099" cy="31853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/>
          </a:p>
        </p:txBody>
      </p:sp>
      <p:sp>
        <p:nvSpPr>
          <p:cNvPr id="34" name="Line 88"/>
          <p:cNvSpPr>
            <a:spLocks noChangeShapeType="1"/>
          </p:cNvSpPr>
          <p:nvPr/>
        </p:nvSpPr>
        <p:spPr bwMode="auto">
          <a:xfrm flipH="1">
            <a:off x="4733287" y="3307974"/>
            <a:ext cx="1245375" cy="877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/>
          </a:p>
        </p:txBody>
      </p:sp>
      <p:sp>
        <p:nvSpPr>
          <p:cNvPr id="35" name="Line 89"/>
          <p:cNvSpPr>
            <a:spLocks noChangeShapeType="1"/>
          </p:cNvSpPr>
          <p:nvPr/>
        </p:nvSpPr>
        <p:spPr bwMode="auto">
          <a:xfrm>
            <a:off x="2359583" y="2347764"/>
            <a:ext cx="341776" cy="3785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5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Wheeler model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696454"/>
              </p:ext>
            </p:extLst>
          </p:nvPr>
        </p:nvGraphicFramePr>
        <p:xfrm>
          <a:off x="5904327" y="1810140"/>
          <a:ext cx="2042273" cy="1415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4" name="Équation" r:id="rId3" imgW="952200" imgH="660240" progId="Equation.3">
                  <p:embed/>
                </p:oleObj>
              </mc:Choice>
              <mc:Fallback>
                <p:oleObj name="Équation" r:id="rId3" imgW="9522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4327" y="1810140"/>
                        <a:ext cx="2042273" cy="14159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995072"/>
              </p:ext>
            </p:extLst>
          </p:nvPr>
        </p:nvGraphicFramePr>
        <p:xfrm>
          <a:off x="5904327" y="3424374"/>
          <a:ext cx="2042273" cy="1351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5" name="Équation" r:id="rId5" imgW="901440" imgH="596880" progId="Equation.3">
                  <p:embed/>
                </p:oleObj>
              </mc:Choice>
              <mc:Fallback>
                <p:oleObj name="Équation" r:id="rId5" imgW="901440" imgH="59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4327" y="3424374"/>
                        <a:ext cx="2042273" cy="1351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181852"/>
              </p:ext>
            </p:extLst>
          </p:nvPr>
        </p:nvGraphicFramePr>
        <p:xfrm>
          <a:off x="5127625" y="5045075"/>
          <a:ext cx="33051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6" name="Équation" r:id="rId7" imgW="1320480" imgH="266400" progId="Equation.3">
                  <p:embed/>
                </p:oleObj>
              </mc:Choice>
              <mc:Fallback>
                <p:oleObj name="Équation" r:id="rId7" imgW="13204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25" y="5045075"/>
                        <a:ext cx="33051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6" descr="Petits confettis"/>
          <p:cNvSpPr>
            <a:spLocks noChangeArrowheads="1"/>
          </p:cNvSpPr>
          <p:nvPr/>
        </p:nvSpPr>
        <p:spPr bwMode="auto">
          <a:xfrm>
            <a:off x="2787927" y="2798524"/>
            <a:ext cx="1886085" cy="176627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790896" y="3280909"/>
            <a:ext cx="1997031" cy="801501"/>
            <a:chOff x="816" y="1824"/>
            <a:chExt cx="1296" cy="768"/>
          </a:xfrm>
        </p:grpSpPr>
        <p:sp>
          <p:nvSpPr>
            <p:cNvPr id="11" name="Line 2"/>
            <p:cNvSpPr>
              <a:spLocks noChangeShapeType="1"/>
            </p:cNvSpPr>
            <p:nvPr/>
          </p:nvSpPr>
          <p:spPr bwMode="auto">
            <a:xfrm>
              <a:off x="816" y="1824"/>
              <a:ext cx="1296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Line 3"/>
            <p:cNvSpPr>
              <a:spLocks noChangeShapeType="1"/>
            </p:cNvSpPr>
            <p:nvPr/>
          </p:nvSpPr>
          <p:spPr bwMode="auto">
            <a:xfrm flipV="1">
              <a:off x="816" y="2208"/>
              <a:ext cx="1296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2787927" y="3369964"/>
            <a:ext cx="665677" cy="623389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bg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14" name="Group 7"/>
          <p:cNvGrpSpPr>
            <a:grpSpLocks/>
          </p:cNvGrpSpPr>
          <p:nvPr/>
        </p:nvGrpSpPr>
        <p:grpSpPr bwMode="auto">
          <a:xfrm>
            <a:off x="870143" y="3010031"/>
            <a:ext cx="2781579" cy="1343256"/>
            <a:chOff x="816" y="1824"/>
            <a:chExt cx="1296" cy="768"/>
          </a:xfrm>
        </p:grpSpPr>
        <p:sp>
          <p:nvSpPr>
            <p:cNvPr id="15" name="Line 8"/>
            <p:cNvSpPr>
              <a:spLocks noChangeShapeType="1"/>
            </p:cNvSpPr>
            <p:nvPr/>
          </p:nvSpPr>
          <p:spPr bwMode="auto">
            <a:xfrm>
              <a:off x="816" y="1824"/>
              <a:ext cx="129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 flipV="1">
              <a:off x="816" y="2208"/>
              <a:ext cx="1296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3651723" y="3369964"/>
            <a:ext cx="665677" cy="62338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 flipH="1" flipV="1">
            <a:off x="3649742" y="2160292"/>
            <a:ext cx="0" cy="151394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830520" y="2345824"/>
            <a:ext cx="282120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1809223" y="1930265"/>
            <a:ext cx="3529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b="1"/>
              <a:t>a</a:t>
            </a:r>
            <a:r>
              <a:rPr lang="fr-FR" sz="2000" b="1" baseline="-25000"/>
              <a:t>i</a:t>
            </a:r>
            <a:endParaRPr lang="en-GB" sz="2000" b="1" baseline="-25000"/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 flipV="1">
            <a:off x="2778022" y="2763273"/>
            <a:ext cx="5943" cy="202230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" name="Line 15"/>
          <p:cNvSpPr>
            <a:spLocks noChangeShapeType="1"/>
          </p:cNvSpPr>
          <p:nvPr/>
        </p:nvSpPr>
        <p:spPr bwMode="auto">
          <a:xfrm flipV="1">
            <a:off x="3449642" y="2748431"/>
            <a:ext cx="0" cy="92024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>
            <a:off x="2778022" y="2783681"/>
            <a:ext cx="67360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2910761" y="2386962"/>
            <a:ext cx="4154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b="1" dirty="0"/>
              <a:t>R</a:t>
            </a:r>
            <a:r>
              <a:rPr lang="fr-FR" sz="2000" b="1" baseline="-25000" dirty="0"/>
              <a:t>0</a:t>
            </a:r>
            <a:endParaRPr lang="en-GB" sz="2000" b="1" baseline="-25000" dirty="0"/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V="1">
            <a:off x="4675994" y="2160292"/>
            <a:ext cx="7925" cy="2616009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 flipV="1">
            <a:off x="3651723" y="2343970"/>
            <a:ext cx="1030215" cy="37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7" name="Text Box 20"/>
          <p:cNvSpPr txBox="1">
            <a:spLocks noChangeArrowheads="1"/>
          </p:cNvSpPr>
          <p:nvPr/>
        </p:nvSpPr>
        <p:spPr bwMode="auto">
          <a:xfrm>
            <a:off x="3950068" y="1918814"/>
            <a:ext cx="3674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b="1" dirty="0">
                <a:latin typeface="Symbol" panose="05050102010706020507" pitchFamily="18" charset="2"/>
              </a:rPr>
              <a:t>b</a:t>
            </a:r>
            <a:r>
              <a:rPr lang="fr-FR" sz="2000" b="1" baseline="-25000" dirty="0"/>
              <a:t>i</a:t>
            </a:r>
            <a:endParaRPr lang="en-GB" sz="2000" b="1" baseline="-25000" dirty="0"/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 flipV="1">
            <a:off x="497681" y="4722497"/>
            <a:ext cx="2286284" cy="55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2315306" y="4694397"/>
            <a:ext cx="3978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b="1" dirty="0"/>
              <a:t>a</a:t>
            </a:r>
            <a:r>
              <a:rPr lang="fr-FR" sz="2000" b="1" baseline="-25000" dirty="0"/>
              <a:t>0</a:t>
            </a:r>
            <a:endParaRPr lang="en-GB" sz="2000" b="1" baseline="-25000" dirty="0"/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auto">
          <a:xfrm flipV="1">
            <a:off x="2783965" y="4724352"/>
            <a:ext cx="188608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3439737" y="4739079"/>
            <a:ext cx="6934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2000" b="1" dirty="0" err="1" smtClean="0"/>
              <a:t>R</a:t>
            </a:r>
            <a:r>
              <a:rPr lang="fr-FR" sz="2000" b="1" baseline="-25000" dirty="0" err="1" smtClean="0"/>
              <a:t>peak</a:t>
            </a:r>
            <a:endParaRPr lang="en-GB" sz="2000" b="1" baseline="-25000" dirty="0"/>
          </a:p>
        </p:txBody>
      </p:sp>
      <p:sp>
        <p:nvSpPr>
          <p:cNvPr id="33" name="ZoneTexte 32"/>
          <p:cNvSpPr txBox="1"/>
          <p:nvPr/>
        </p:nvSpPr>
        <p:spPr>
          <a:xfrm>
            <a:off x="1434717" y="5381751"/>
            <a:ext cx="2698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Plastic zone interactions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1175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Willenborg model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569524"/>
              </p:ext>
            </p:extLst>
          </p:nvPr>
        </p:nvGraphicFramePr>
        <p:xfrm>
          <a:off x="6399744" y="866776"/>
          <a:ext cx="1381629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6" name="Équation" r:id="rId3" imgW="1041120" imgH="558720" progId="Equation.3">
                  <p:embed/>
                </p:oleObj>
              </mc:Choice>
              <mc:Fallback>
                <p:oleObj name="Équation" r:id="rId3" imgW="10411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744" y="866776"/>
                        <a:ext cx="1381629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642635"/>
              </p:ext>
            </p:extLst>
          </p:nvPr>
        </p:nvGraphicFramePr>
        <p:xfrm>
          <a:off x="6214131" y="1712532"/>
          <a:ext cx="1752854" cy="39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7" name="Équation" r:id="rId5" imgW="1422360" imgH="317160" progId="Equation.3">
                  <p:embed/>
                </p:oleObj>
              </mc:Choice>
              <mc:Fallback>
                <p:oleObj name="Équation" r:id="rId5" imgW="14223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4131" y="1712532"/>
                        <a:ext cx="1752854" cy="39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130769"/>
              </p:ext>
            </p:extLst>
          </p:nvPr>
        </p:nvGraphicFramePr>
        <p:xfrm>
          <a:off x="6189447" y="2163763"/>
          <a:ext cx="1800453" cy="38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8" name="Équation" r:id="rId7" imgW="1485720" imgH="317160" progId="Equation.3">
                  <p:embed/>
                </p:oleObj>
              </mc:Choice>
              <mc:Fallback>
                <p:oleObj name="Équation" r:id="rId7" imgW="148572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9447" y="2163763"/>
                        <a:ext cx="1800453" cy="38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64479"/>
              </p:ext>
            </p:extLst>
          </p:nvPr>
        </p:nvGraphicFramePr>
        <p:xfrm>
          <a:off x="5876592" y="3637969"/>
          <a:ext cx="2417871" cy="488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9" name="Équation" r:id="rId9" imgW="1320480" imgH="266400" progId="Equation.3">
                  <p:embed/>
                </p:oleObj>
              </mc:Choice>
              <mc:Fallback>
                <p:oleObj name="Équation" r:id="rId9" imgW="13204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592" y="3637969"/>
                        <a:ext cx="2417871" cy="488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509295"/>
              </p:ext>
            </p:extLst>
          </p:nvPr>
        </p:nvGraphicFramePr>
        <p:xfrm>
          <a:off x="5438576" y="4508542"/>
          <a:ext cx="3126484" cy="1074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00" name="Équation" r:id="rId11" imgW="1625400" imgH="558720" progId="Equation.3">
                  <p:embed/>
                </p:oleObj>
              </mc:Choice>
              <mc:Fallback>
                <p:oleObj name="Équation" r:id="rId11" imgW="162540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8576" y="4508542"/>
                        <a:ext cx="3126484" cy="1074729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AFE62">
                              <a:tint val="66000"/>
                              <a:satMod val="160000"/>
                            </a:srgbClr>
                          </a:gs>
                          <a:gs pos="50000">
                            <a:srgbClr val="FAFE62">
                              <a:tint val="44500"/>
                              <a:satMod val="160000"/>
                            </a:srgbClr>
                          </a:gs>
                          <a:gs pos="100000">
                            <a:srgbClr val="FAFE62">
                              <a:tint val="23500"/>
                              <a:satMod val="160000"/>
                            </a:srgb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e 32"/>
          <p:cNvGrpSpPr/>
          <p:nvPr/>
        </p:nvGrpSpPr>
        <p:grpSpPr>
          <a:xfrm>
            <a:off x="314156" y="1102251"/>
            <a:ext cx="4858900" cy="3561298"/>
            <a:chOff x="1289050" y="2254777"/>
            <a:chExt cx="3354388" cy="2469623"/>
          </a:xfrm>
        </p:grpSpPr>
        <p:sp>
          <p:nvSpPr>
            <p:cNvPr id="10" name="Oval 6" descr="Petits confettis"/>
            <p:cNvSpPr>
              <a:spLocks noChangeArrowheads="1"/>
            </p:cNvSpPr>
            <p:nvPr/>
          </p:nvSpPr>
          <p:spPr bwMode="auto">
            <a:xfrm>
              <a:off x="3124200" y="2870200"/>
              <a:ext cx="1511300" cy="15113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1" name="Group 4"/>
            <p:cNvGrpSpPr>
              <a:grpSpLocks/>
            </p:cNvGrpSpPr>
            <p:nvPr/>
          </p:nvGrpSpPr>
          <p:grpSpPr bwMode="auto">
            <a:xfrm>
              <a:off x="1524000" y="3282950"/>
              <a:ext cx="1600200" cy="685800"/>
              <a:chOff x="816" y="1824"/>
              <a:chExt cx="1296" cy="768"/>
            </a:xfrm>
          </p:grpSpPr>
          <p:sp>
            <p:nvSpPr>
              <p:cNvPr id="12" name="Line 2"/>
              <p:cNvSpPr>
                <a:spLocks noChangeShapeType="1"/>
              </p:cNvSpPr>
              <p:nvPr/>
            </p:nvSpPr>
            <p:spPr bwMode="auto">
              <a:xfrm>
                <a:off x="816" y="1824"/>
                <a:ext cx="1296" cy="3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Line 3"/>
              <p:cNvSpPr>
                <a:spLocks noChangeShapeType="1"/>
              </p:cNvSpPr>
              <p:nvPr/>
            </p:nvSpPr>
            <p:spPr bwMode="auto">
              <a:xfrm flipV="1">
                <a:off x="816" y="2208"/>
                <a:ext cx="1296" cy="3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Oval 5"/>
            <p:cNvSpPr>
              <a:spLocks noChangeArrowheads="1"/>
            </p:cNvSpPr>
            <p:nvPr/>
          </p:nvSpPr>
          <p:spPr bwMode="auto">
            <a:xfrm>
              <a:off x="3124200" y="3349625"/>
              <a:ext cx="533400" cy="53340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0808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5" name="Group 7"/>
            <p:cNvGrpSpPr>
              <a:grpSpLocks/>
            </p:cNvGrpSpPr>
            <p:nvPr/>
          </p:nvGrpSpPr>
          <p:grpSpPr bwMode="auto">
            <a:xfrm>
              <a:off x="1587500" y="3051175"/>
              <a:ext cx="2228850" cy="1149350"/>
              <a:chOff x="816" y="1824"/>
              <a:chExt cx="1296" cy="768"/>
            </a:xfrm>
          </p:grpSpPr>
          <p:sp>
            <p:nvSpPr>
              <p:cNvPr id="16" name="Line 8"/>
              <p:cNvSpPr>
                <a:spLocks noChangeShapeType="1"/>
              </p:cNvSpPr>
              <p:nvPr/>
            </p:nvSpPr>
            <p:spPr bwMode="auto">
              <a:xfrm>
                <a:off x="816" y="1824"/>
                <a:ext cx="1296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Line 9"/>
              <p:cNvSpPr>
                <a:spLocks noChangeShapeType="1"/>
              </p:cNvSpPr>
              <p:nvPr/>
            </p:nvSpPr>
            <p:spPr bwMode="auto">
              <a:xfrm flipV="1">
                <a:off x="816" y="2208"/>
                <a:ext cx="1296" cy="3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816350" y="3206750"/>
              <a:ext cx="806450" cy="80645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80808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H="1" flipV="1">
              <a:off x="3814763" y="2324100"/>
              <a:ext cx="0" cy="12954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>
              <a:off x="1555750" y="2482850"/>
              <a:ext cx="2260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3538656" y="2275768"/>
              <a:ext cx="208272" cy="213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dirty="0" smtClean="0">
                  <a:solidFill>
                    <a:srgbClr val="000000"/>
                  </a:solidFill>
                </a:rPr>
                <a:t>a</a:t>
              </a:r>
              <a:r>
                <a:rPr lang="fr-FR" sz="1400" b="1" baseline="-25000" dirty="0" smtClean="0">
                  <a:solidFill>
                    <a:srgbClr val="000000"/>
                  </a:solidFill>
                </a:rPr>
                <a:t>i</a:t>
              </a:r>
              <a:endParaRPr lang="en-GB" sz="1400" b="1" baseline="-250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 flipV="1">
              <a:off x="3116263" y="2840038"/>
              <a:ext cx="4762" cy="17303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 flipV="1">
              <a:off x="3654425" y="2827338"/>
              <a:ext cx="0" cy="78740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3116263" y="2857500"/>
              <a:ext cx="5397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 Box 17"/>
            <p:cNvSpPr txBox="1">
              <a:spLocks noChangeArrowheads="1"/>
            </p:cNvSpPr>
            <p:nvPr/>
          </p:nvSpPr>
          <p:spPr bwMode="auto">
            <a:xfrm>
              <a:off x="3271271" y="2656768"/>
              <a:ext cx="239258" cy="213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dirty="0" smtClean="0">
                  <a:solidFill>
                    <a:srgbClr val="000000"/>
                  </a:solidFill>
                </a:rPr>
                <a:t>R</a:t>
              </a:r>
              <a:r>
                <a:rPr lang="fr-FR" sz="1400" b="1" baseline="-25000" dirty="0" smtClean="0">
                  <a:solidFill>
                    <a:srgbClr val="000000"/>
                  </a:solidFill>
                </a:rPr>
                <a:t>0</a:t>
              </a:r>
              <a:endParaRPr lang="en-GB" sz="1400" b="1" baseline="-250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6" name="Line 18"/>
            <p:cNvSpPr>
              <a:spLocks noChangeShapeType="1"/>
            </p:cNvSpPr>
            <p:nvPr/>
          </p:nvSpPr>
          <p:spPr bwMode="auto">
            <a:xfrm flipV="1">
              <a:off x="4637088" y="2324100"/>
              <a:ext cx="6350" cy="22383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 flipV="1">
              <a:off x="3816350" y="2481263"/>
              <a:ext cx="825500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4078720" y="2254777"/>
              <a:ext cx="281708" cy="213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dirty="0" err="1" smtClean="0">
                  <a:solidFill>
                    <a:srgbClr val="000000"/>
                  </a:solidFill>
                </a:rPr>
                <a:t>R</a:t>
              </a:r>
              <a:r>
                <a:rPr lang="fr-FR" sz="1400" b="1" baseline="-25000" dirty="0" err="1" smtClean="0">
                  <a:solidFill>
                    <a:srgbClr val="000000"/>
                  </a:solidFill>
                </a:rPr>
                <a:t>eq</a:t>
              </a:r>
              <a:endParaRPr lang="en-GB" sz="1400" b="1" baseline="-250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 flipV="1">
              <a:off x="1289050" y="4516438"/>
              <a:ext cx="1831975" cy="4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 Box 22"/>
            <p:cNvSpPr txBox="1">
              <a:spLocks noChangeArrowheads="1"/>
            </p:cNvSpPr>
            <p:nvPr/>
          </p:nvSpPr>
          <p:spPr bwMode="auto">
            <a:xfrm>
              <a:off x="2867492" y="4510050"/>
              <a:ext cx="230405" cy="213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smtClean="0">
                  <a:solidFill>
                    <a:srgbClr val="000000"/>
                  </a:solidFill>
                </a:rPr>
                <a:t>a</a:t>
              </a:r>
              <a:r>
                <a:rPr lang="fr-FR" sz="1400" b="1" baseline="-25000" smtClean="0">
                  <a:solidFill>
                    <a:srgbClr val="000000"/>
                  </a:solidFill>
                </a:rPr>
                <a:t>0</a:t>
              </a:r>
              <a:endParaRPr lang="en-GB" sz="1400" b="1" baseline="-2500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 flipV="1">
              <a:off x="3121025" y="4518025"/>
              <a:ext cx="1511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Text Box 24"/>
            <p:cNvSpPr txBox="1">
              <a:spLocks noChangeArrowheads="1"/>
            </p:cNvSpPr>
            <p:nvPr/>
          </p:nvSpPr>
          <p:spPr bwMode="auto">
            <a:xfrm>
              <a:off x="3684671" y="4510968"/>
              <a:ext cx="458787" cy="213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dirty="0" err="1" smtClean="0">
                  <a:solidFill>
                    <a:srgbClr val="000000"/>
                  </a:solidFill>
                </a:rPr>
                <a:t>R</a:t>
              </a:r>
              <a:r>
                <a:rPr lang="fr-FR" sz="1400" b="1" baseline="-25000" dirty="0" err="1" smtClean="0">
                  <a:solidFill>
                    <a:srgbClr val="000000"/>
                  </a:solidFill>
                </a:rPr>
                <a:t>peak</a:t>
              </a:r>
              <a:endParaRPr lang="en-GB" sz="1400" b="1" baseline="-25000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5405797" y="2733336"/>
            <a:ext cx="3359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K</a:t>
            </a:r>
            <a:r>
              <a:rPr lang="fr-FR" sz="2000" baseline="-25000" dirty="0" smtClean="0"/>
              <a:t>R</a:t>
            </a:r>
            <a:r>
              <a:rPr lang="fr-FR" sz="2000" dirty="0" smtClean="0"/>
              <a:t>: SIF </a:t>
            </a:r>
            <a:r>
              <a:rPr lang="fr-FR" sz="2000" dirty="0" err="1" smtClean="0"/>
              <a:t>required</a:t>
            </a:r>
            <a:r>
              <a:rPr lang="fr-FR" sz="2000" dirty="0" smtClean="0"/>
              <a:t> to </a:t>
            </a:r>
            <a:r>
              <a:rPr lang="fr-FR" sz="2000" dirty="0" err="1" smtClean="0"/>
              <a:t>create</a:t>
            </a:r>
            <a:r>
              <a:rPr lang="fr-FR" sz="2000" dirty="0" smtClean="0"/>
              <a:t> a PZ </a:t>
            </a:r>
            <a:r>
              <a:rPr lang="fr-FR" sz="2000" dirty="0" err="1" smtClean="0"/>
              <a:t>with</a:t>
            </a:r>
            <a:r>
              <a:rPr lang="fr-FR" sz="2000" dirty="0" smtClean="0"/>
              <a:t> a size </a:t>
            </a:r>
            <a:r>
              <a:rPr lang="fr-FR" sz="2000" dirty="0" err="1" smtClean="0"/>
              <a:t>R</a:t>
            </a:r>
            <a:r>
              <a:rPr lang="fr-FR" sz="2000" baseline="-25000" dirty="0" err="1" smtClean="0"/>
              <a:t>eq</a:t>
            </a:r>
            <a:r>
              <a:rPr lang="fr-FR" sz="2000" dirty="0" smtClean="0"/>
              <a:t> </a:t>
            </a:r>
            <a:r>
              <a:rPr lang="fr-FR" sz="2000" dirty="0" err="1" smtClean="0"/>
              <a:t>defined</a:t>
            </a:r>
            <a:r>
              <a:rPr lang="fr-FR" sz="2000" dirty="0" smtClean="0"/>
              <a:t> by:</a:t>
            </a:r>
            <a:endParaRPr lang="fr-FR" sz="2000" dirty="0"/>
          </a:p>
        </p:txBody>
      </p:sp>
      <p:sp>
        <p:nvSpPr>
          <p:cNvPr id="36" name="ZoneTexte 35"/>
          <p:cNvSpPr txBox="1"/>
          <p:nvPr/>
        </p:nvSpPr>
        <p:spPr>
          <a:xfrm>
            <a:off x="898358" y="4968467"/>
            <a:ext cx="3864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smtClean="0"/>
              <a:t>Retardation </a:t>
            </a:r>
            <a:r>
              <a:rPr lang="fr-FR" sz="2000" i="1" dirty="0" err="1" smtClean="0"/>
              <a:t>predicted</a:t>
            </a:r>
            <a:r>
              <a:rPr lang="fr-FR" sz="2000" i="1" dirty="0" smtClean="0"/>
              <a:t> if a </a:t>
            </a:r>
            <a:r>
              <a:rPr lang="fr-FR" sz="2000" i="1" dirty="0" err="1" smtClean="0"/>
              <a:t>load</a:t>
            </a:r>
            <a:r>
              <a:rPr lang="fr-FR" sz="2000" i="1" dirty="0" smtClean="0"/>
              <a:t> ratio </a:t>
            </a:r>
            <a:r>
              <a:rPr lang="fr-FR" sz="2000" i="1" dirty="0" err="1" smtClean="0"/>
              <a:t>effect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is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noticed</a:t>
            </a:r>
            <a:r>
              <a:rPr lang="fr-FR" sz="2000" i="1" dirty="0" smtClean="0"/>
              <a:t> on the da/dN </a:t>
            </a:r>
            <a:r>
              <a:rPr lang="fr-FR" sz="2000" i="1" dirty="0" err="1" smtClean="0"/>
              <a:t>curves</a:t>
            </a:r>
            <a:r>
              <a:rPr lang="fr-FR" sz="2000" i="1" dirty="0" smtClean="0"/>
              <a:t>.</a:t>
            </a:r>
            <a:endParaRPr lang="fr-FR" sz="2000" i="1" dirty="0"/>
          </a:p>
        </p:txBody>
      </p:sp>
    </p:spTree>
    <p:extLst>
      <p:ext uri="{BB962C8B-B14F-4D97-AF65-F5344CB8AC3E}">
        <p14:creationId xmlns:p14="http://schemas.microsoft.com/office/powerpoint/2010/main" val="20841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PREFFAS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>
            <a:off x="797879" y="1146930"/>
            <a:ext cx="7400758" cy="3995551"/>
            <a:chOff x="1730375" y="2886075"/>
            <a:chExt cx="4724400" cy="1852744"/>
          </a:xfrm>
        </p:grpSpPr>
        <p:grpSp>
          <p:nvGrpSpPr>
            <p:cNvPr id="6" name="Group 26"/>
            <p:cNvGrpSpPr>
              <a:grpSpLocks/>
            </p:cNvGrpSpPr>
            <p:nvPr/>
          </p:nvGrpSpPr>
          <p:grpSpPr bwMode="auto">
            <a:xfrm>
              <a:off x="1733550" y="2886075"/>
              <a:ext cx="1819275" cy="1465263"/>
              <a:chOff x="1560" y="1878"/>
              <a:chExt cx="1146" cy="863"/>
            </a:xfrm>
          </p:grpSpPr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>
                <a:off x="1560" y="2740"/>
                <a:ext cx="1146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" name="Line 25"/>
              <p:cNvSpPr>
                <a:spLocks noChangeShapeType="1"/>
              </p:cNvSpPr>
              <p:nvPr/>
            </p:nvSpPr>
            <p:spPr bwMode="auto">
              <a:xfrm flipV="1">
                <a:off x="1560" y="1878"/>
                <a:ext cx="2" cy="8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1733550" y="3194050"/>
              <a:ext cx="1441450" cy="1079500"/>
            </a:xfrm>
            <a:custGeom>
              <a:avLst/>
              <a:gdLst>
                <a:gd name="T0" fmla="*/ 0 w 908"/>
                <a:gd name="T1" fmla="*/ 584 h 680"/>
                <a:gd name="T2" fmla="*/ 76 w 908"/>
                <a:gd name="T3" fmla="*/ 156 h 680"/>
                <a:gd name="T4" fmla="*/ 136 w 908"/>
                <a:gd name="T5" fmla="*/ 648 h 680"/>
                <a:gd name="T6" fmla="*/ 176 w 908"/>
                <a:gd name="T7" fmla="*/ 288 h 680"/>
                <a:gd name="T8" fmla="*/ 196 w 908"/>
                <a:gd name="T9" fmla="*/ 492 h 680"/>
                <a:gd name="T10" fmla="*/ 232 w 908"/>
                <a:gd name="T11" fmla="*/ 224 h 680"/>
                <a:gd name="T12" fmla="*/ 276 w 908"/>
                <a:gd name="T13" fmla="*/ 640 h 680"/>
                <a:gd name="T14" fmla="*/ 368 w 908"/>
                <a:gd name="T15" fmla="*/ 0 h 680"/>
                <a:gd name="T16" fmla="*/ 400 w 908"/>
                <a:gd name="T17" fmla="*/ 356 h 680"/>
                <a:gd name="T18" fmla="*/ 436 w 908"/>
                <a:gd name="T19" fmla="*/ 92 h 680"/>
                <a:gd name="T20" fmla="*/ 464 w 908"/>
                <a:gd name="T21" fmla="*/ 504 h 680"/>
                <a:gd name="T22" fmla="*/ 500 w 908"/>
                <a:gd name="T23" fmla="*/ 232 h 680"/>
                <a:gd name="T24" fmla="*/ 556 w 908"/>
                <a:gd name="T25" fmla="*/ 624 h 680"/>
                <a:gd name="T26" fmla="*/ 632 w 908"/>
                <a:gd name="T27" fmla="*/ 48 h 680"/>
                <a:gd name="T28" fmla="*/ 704 w 908"/>
                <a:gd name="T29" fmla="*/ 680 h 680"/>
                <a:gd name="T30" fmla="*/ 784 w 908"/>
                <a:gd name="T31" fmla="*/ 224 h 680"/>
                <a:gd name="T32" fmla="*/ 804 w 908"/>
                <a:gd name="T33" fmla="*/ 512 h 680"/>
                <a:gd name="T34" fmla="*/ 872 w 908"/>
                <a:gd name="T35" fmla="*/ 196 h 680"/>
                <a:gd name="T36" fmla="*/ 908 w 908"/>
                <a:gd name="T37" fmla="*/ 524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8" h="680">
                  <a:moveTo>
                    <a:pt x="0" y="584"/>
                  </a:moveTo>
                  <a:lnTo>
                    <a:pt x="76" y="156"/>
                  </a:lnTo>
                  <a:lnTo>
                    <a:pt x="136" y="648"/>
                  </a:lnTo>
                  <a:lnTo>
                    <a:pt x="176" y="288"/>
                  </a:lnTo>
                  <a:lnTo>
                    <a:pt x="196" y="492"/>
                  </a:lnTo>
                  <a:lnTo>
                    <a:pt x="232" y="224"/>
                  </a:lnTo>
                  <a:lnTo>
                    <a:pt x="276" y="640"/>
                  </a:lnTo>
                  <a:lnTo>
                    <a:pt x="368" y="0"/>
                  </a:lnTo>
                  <a:lnTo>
                    <a:pt x="400" y="356"/>
                  </a:lnTo>
                  <a:lnTo>
                    <a:pt x="436" y="92"/>
                  </a:lnTo>
                  <a:lnTo>
                    <a:pt x="464" y="504"/>
                  </a:lnTo>
                  <a:lnTo>
                    <a:pt x="500" y="232"/>
                  </a:lnTo>
                  <a:lnTo>
                    <a:pt x="556" y="624"/>
                  </a:lnTo>
                  <a:lnTo>
                    <a:pt x="632" y="48"/>
                  </a:lnTo>
                  <a:lnTo>
                    <a:pt x="704" y="680"/>
                  </a:lnTo>
                  <a:lnTo>
                    <a:pt x="784" y="224"/>
                  </a:lnTo>
                  <a:lnTo>
                    <a:pt x="804" y="512"/>
                  </a:lnTo>
                  <a:lnTo>
                    <a:pt x="872" y="196"/>
                  </a:lnTo>
                  <a:lnTo>
                    <a:pt x="908" y="52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 Box 29"/>
            <p:cNvSpPr txBox="1">
              <a:spLocks noChangeArrowheads="1"/>
            </p:cNvSpPr>
            <p:nvPr/>
          </p:nvSpPr>
          <p:spPr bwMode="auto">
            <a:xfrm>
              <a:off x="1730375" y="2938463"/>
              <a:ext cx="179283" cy="142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smtClean="0">
                  <a:solidFill>
                    <a:srgbClr val="000000"/>
                  </a:solidFill>
                </a:rPr>
                <a:t>P</a:t>
              </a:r>
              <a:endParaRPr lang="en-GB" sz="1400" b="1" smtClean="0">
                <a:solidFill>
                  <a:srgbClr val="000000"/>
                </a:solidFill>
              </a:endParaRPr>
            </a:p>
          </p:txBody>
        </p:sp>
        <p:sp>
          <p:nvSpPr>
            <p:cNvPr id="11" name="Text Box 30"/>
            <p:cNvSpPr txBox="1">
              <a:spLocks noChangeArrowheads="1"/>
            </p:cNvSpPr>
            <p:nvPr/>
          </p:nvSpPr>
          <p:spPr bwMode="auto">
            <a:xfrm>
              <a:off x="3216275" y="4062413"/>
              <a:ext cx="157794" cy="142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smtClean="0">
                  <a:solidFill>
                    <a:srgbClr val="000000"/>
                  </a:solidFill>
                </a:rPr>
                <a:t>t</a:t>
              </a:r>
              <a:endParaRPr lang="en-GB" sz="1400" b="1" smtClean="0">
                <a:solidFill>
                  <a:srgbClr val="000000"/>
                </a:solidFill>
              </a:endParaRPr>
            </a:p>
          </p:txBody>
        </p:sp>
        <p:sp>
          <p:nvSpPr>
            <p:cNvPr id="12" name="Line 31"/>
            <p:cNvSpPr>
              <a:spLocks noChangeShapeType="1"/>
            </p:cNvSpPr>
            <p:nvPr/>
          </p:nvSpPr>
          <p:spPr bwMode="auto">
            <a:xfrm>
              <a:off x="1758950" y="4432300"/>
              <a:ext cx="15049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Text Box 32"/>
            <p:cNvSpPr txBox="1">
              <a:spLocks noChangeArrowheads="1"/>
            </p:cNvSpPr>
            <p:nvPr/>
          </p:nvSpPr>
          <p:spPr bwMode="auto">
            <a:xfrm>
              <a:off x="2134518" y="4524744"/>
              <a:ext cx="755403" cy="214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400" dirty="0" smtClean="0">
                  <a:solidFill>
                    <a:srgbClr val="000000"/>
                  </a:solidFill>
                </a:rPr>
                <a:t>n cycles</a:t>
              </a:r>
              <a:endParaRPr lang="en-GB" sz="2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4" name="AutoShape 33"/>
            <p:cNvSpPr>
              <a:spLocks noChangeArrowheads="1"/>
            </p:cNvSpPr>
            <p:nvPr/>
          </p:nvSpPr>
          <p:spPr bwMode="auto">
            <a:xfrm>
              <a:off x="3505200" y="3790950"/>
              <a:ext cx="958850" cy="177800"/>
            </a:xfrm>
            <a:prstGeom prst="rightArrow">
              <a:avLst>
                <a:gd name="adj1" fmla="val 50000"/>
                <a:gd name="adj2" fmla="val 134821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5" name="Group 34"/>
            <p:cNvGrpSpPr>
              <a:grpSpLocks/>
            </p:cNvGrpSpPr>
            <p:nvPr/>
          </p:nvGrpSpPr>
          <p:grpSpPr bwMode="auto">
            <a:xfrm>
              <a:off x="4635500" y="2949575"/>
              <a:ext cx="1819275" cy="1465263"/>
              <a:chOff x="1560" y="1878"/>
              <a:chExt cx="1146" cy="863"/>
            </a:xfrm>
          </p:grpSpPr>
          <p:sp>
            <p:nvSpPr>
              <p:cNvPr id="16" name="Line 35"/>
              <p:cNvSpPr>
                <a:spLocks noChangeShapeType="1"/>
              </p:cNvSpPr>
              <p:nvPr/>
            </p:nvSpPr>
            <p:spPr bwMode="auto">
              <a:xfrm>
                <a:off x="1560" y="2740"/>
                <a:ext cx="1146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Line 36"/>
              <p:cNvSpPr>
                <a:spLocks noChangeShapeType="1"/>
              </p:cNvSpPr>
              <p:nvPr/>
            </p:nvSpPr>
            <p:spPr bwMode="auto">
              <a:xfrm flipV="1">
                <a:off x="1560" y="1878"/>
                <a:ext cx="2" cy="8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8" name="Text Box 38"/>
            <p:cNvSpPr txBox="1">
              <a:spLocks noChangeArrowheads="1"/>
            </p:cNvSpPr>
            <p:nvPr/>
          </p:nvSpPr>
          <p:spPr bwMode="auto">
            <a:xfrm>
              <a:off x="4632325" y="3001963"/>
              <a:ext cx="179283" cy="142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smtClean="0">
                  <a:solidFill>
                    <a:srgbClr val="000000"/>
                  </a:solidFill>
                </a:rPr>
                <a:t>P</a:t>
              </a:r>
              <a:endParaRPr lang="en-GB" sz="1400" b="1" smtClean="0">
                <a:solidFill>
                  <a:srgbClr val="000000"/>
                </a:solidFill>
              </a:endParaRPr>
            </a:p>
          </p:txBody>
        </p:sp>
        <p:sp>
          <p:nvSpPr>
            <p:cNvPr id="19" name="Text Box 39"/>
            <p:cNvSpPr txBox="1">
              <a:spLocks noChangeArrowheads="1"/>
            </p:cNvSpPr>
            <p:nvPr/>
          </p:nvSpPr>
          <p:spPr bwMode="auto">
            <a:xfrm>
              <a:off x="6118225" y="4125913"/>
              <a:ext cx="157794" cy="142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smtClean="0">
                  <a:solidFill>
                    <a:srgbClr val="000000"/>
                  </a:solidFill>
                </a:rPr>
                <a:t>t</a:t>
              </a:r>
              <a:endParaRPr lang="en-GB" sz="1400" b="1" smtClean="0">
                <a:solidFill>
                  <a:srgbClr val="000000"/>
                </a:solidFill>
              </a:endParaRPr>
            </a:p>
          </p:txBody>
        </p:sp>
        <p:sp>
          <p:nvSpPr>
            <p:cNvPr id="20" name="Line 40"/>
            <p:cNvSpPr>
              <a:spLocks noChangeShapeType="1"/>
            </p:cNvSpPr>
            <p:nvPr/>
          </p:nvSpPr>
          <p:spPr bwMode="auto">
            <a:xfrm>
              <a:off x="4660900" y="4495800"/>
              <a:ext cx="150495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41"/>
            <p:cNvSpPr txBox="1">
              <a:spLocks noChangeArrowheads="1"/>
            </p:cNvSpPr>
            <p:nvPr/>
          </p:nvSpPr>
          <p:spPr bwMode="auto">
            <a:xfrm>
              <a:off x="4924425" y="4524117"/>
              <a:ext cx="879223" cy="214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2400" dirty="0" err="1" smtClean="0">
                  <a:solidFill>
                    <a:srgbClr val="000000"/>
                  </a:solidFill>
                </a:rPr>
                <a:t>n</a:t>
              </a:r>
              <a:r>
                <a:rPr lang="fr-FR" sz="2400" baseline="-25000" dirty="0" err="1" smtClean="0">
                  <a:solidFill>
                    <a:srgbClr val="000000"/>
                  </a:solidFill>
                </a:rPr>
                <a:t>eq</a:t>
              </a:r>
              <a:r>
                <a:rPr lang="fr-FR" sz="2400" dirty="0" smtClean="0">
                  <a:solidFill>
                    <a:srgbClr val="000000"/>
                  </a:solidFill>
                </a:rPr>
                <a:t> cycles</a:t>
              </a:r>
              <a:endParaRPr lang="en-GB" sz="2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2" name="Freeform 42"/>
            <p:cNvSpPr>
              <a:spLocks/>
            </p:cNvSpPr>
            <p:nvPr/>
          </p:nvSpPr>
          <p:spPr bwMode="auto">
            <a:xfrm>
              <a:off x="4641850" y="3340100"/>
              <a:ext cx="1111250" cy="609600"/>
            </a:xfrm>
            <a:custGeom>
              <a:avLst/>
              <a:gdLst>
                <a:gd name="T0" fmla="*/ 0 w 700"/>
                <a:gd name="T1" fmla="*/ 372 h 384"/>
                <a:gd name="T2" fmla="*/ 84 w 700"/>
                <a:gd name="T3" fmla="*/ 0 h 384"/>
                <a:gd name="T4" fmla="*/ 160 w 700"/>
                <a:gd name="T5" fmla="*/ 380 h 384"/>
                <a:gd name="T6" fmla="*/ 236 w 700"/>
                <a:gd name="T7" fmla="*/ 0 h 384"/>
                <a:gd name="T8" fmla="*/ 312 w 700"/>
                <a:gd name="T9" fmla="*/ 384 h 384"/>
                <a:gd name="T10" fmla="*/ 400 w 700"/>
                <a:gd name="T11" fmla="*/ 0 h 384"/>
                <a:gd name="T12" fmla="*/ 468 w 700"/>
                <a:gd name="T13" fmla="*/ 376 h 384"/>
                <a:gd name="T14" fmla="*/ 552 w 700"/>
                <a:gd name="T15" fmla="*/ 4 h 384"/>
                <a:gd name="T16" fmla="*/ 624 w 700"/>
                <a:gd name="T17" fmla="*/ 380 h 384"/>
                <a:gd name="T18" fmla="*/ 700 w 700"/>
                <a:gd name="T19" fmla="*/ 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0" h="384">
                  <a:moveTo>
                    <a:pt x="0" y="372"/>
                  </a:moveTo>
                  <a:lnTo>
                    <a:pt x="84" y="0"/>
                  </a:lnTo>
                  <a:lnTo>
                    <a:pt x="160" y="380"/>
                  </a:lnTo>
                  <a:lnTo>
                    <a:pt x="236" y="0"/>
                  </a:lnTo>
                  <a:lnTo>
                    <a:pt x="312" y="384"/>
                  </a:lnTo>
                  <a:lnTo>
                    <a:pt x="400" y="0"/>
                  </a:lnTo>
                  <a:lnTo>
                    <a:pt x="468" y="376"/>
                  </a:lnTo>
                  <a:lnTo>
                    <a:pt x="552" y="4"/>
                  </a:lnTo>
                  <a:lnTo>
                    <a:pt x="624" y="380"/>
                  </a:lnTo>
                  <a:lnTo>
                    <a:pt x="700" y="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43"/>
            <p:cNvSpPr>
              <a:spLocks noChangeShapeType="1"/>
            </p:cNvSpPr>
            <p:nvPr/>
          </p:nvSpPr>
          <p:spPr bwMode="auto">
            <a:xfrm>
              <a:off x="4629150" y="3352800"/>
              <a:ext cx="1155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44"/>
            <p:cNvSpPr>
              <a:spLocks noChangeShapeType="1"/>
            </p:cNvSpPr>
            <p:nvPr/>
          </p:nvSpPr>
          <p:spPr bwMode="auto">
            <a:xfrm>
              <a:off x="4641850" y="3943350"/>
              <a:ext cx="1155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 Box 45"/>
            <p:cNvSpPr txBox="1">
              <a:spLocks noChangeArrowheads="1"/>
            </p:cNvSpPr>
            <p:nvPr/>
          </p:nvSpPr>
          <p:spPr bwMode="auto">
            <a:xfrm>
              <a:off x="5775325" y="3179763"/>
              <a:ext cx="420701" cy="142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smtClean="0">
                  <a:solidFill>
                    <a:srgbClr val="000000"/>
                  </a:solidFill>
                </a:rPr>
                <a:t>P</a:t>
              </a:r>
              <a:r>
                <a:rPr lang="fr-FR" sz="1400" b="1" baseline="-25000" smtClean="0">
                  <a:solidFill>
                    <a:srgbClr val="000000"/>
                  </a:solidFill>
                </a:rPr>
                <a:t>max ref</a:t>
              </a:r>
              <a:endParaRPr lang="en-GB" sz="1400" b="1" baseline="-25000" smtClean="0">
                <a:solidFill>
                  <a:srgbClr val="000000"/>
                </a:solidFill>
              </a:endParaRPr>
            </a:p>
          </p:txBody>
        </p:sp>
        <p:sp>
          <p:nvSpPr>
            <p:cNvPr id="26" name="Text Box 46"/>
            <p:cNvSpPr txBox="1">
              <a:spLocks noChangeArrowheads="1"/>
            </p:cNvSpPr>
            <p:nvPr/>
          </p:nvSpPr>
          <p:spPr bwMode="auto">
            <a:xfrm>
              <a:off x="5762625" y="3744913"/>
              <a:ext cx="408094" cy="142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smtClean="0">
                  <a:solidFill>
                    <a:srgbClr val="000000"/>
                  </a:solidFill>
                </a:rPr>
                <a:t>P</a:t>
              </a:r>
              <a:r>
                <a:rPr lang="fr-FR" sz="1400" b="1" baseline="-25000" smtClean="0">
                  <a:solidFill>
                    <a:srgbClr val="000000"/>
                  </a:solidFill>
                </a:rPr>
                <a:t>min ref</a:t>
              </a:r>
              <a:endParaRPr lang="en-GB" sz="1400" b="1" baseline="-250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ZoneTexte 27"/>
          <p:cNvSpPr txBox="1"/>
          <p:nvPr/>
        </p:nvSpPr>
        <p:spPr>
          <a:xfrm>
            <a:off x="5459941" y="5442648"/>
            <a:ext cx="253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CAL </a:t>
            </a:r>
            <a:r>
              <a:rPr lang="fr-FR" dirty="0" err="1" smtClean="0"/>
              <a:t>equivalent</a:t>
            </a:r>
            <a:r>
              <a:rPr lang="fr-FR" dirty="0" smtClean="0"/>
              <a:t> </a:t>
            </a:r>
            <a:r>
              <a:rPr lang="fr-FR" dirty="0" err="1" smtClean="0"/>
              <a:t>sequence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304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PREFFAS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>
          <a:xfrm>
            <a:off x="457200" y="1178929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At cycle </a:t>
            </a:r>
            <a:r>
              <a:rPr lang="en-US" dirty="0" err="1"/>
              <a:t>i</a:t>
            </a:r>
            <a:r>
              <a:rPr lang="en-US" dirty="0"/>
              <a:t>, the crack growth is given by:</a:t>
            </a:r>
            <a:endParaRPr lang="fr-FR" dirty="0"/>
          </a:p>
          <a:p>
            <a:pPr marL="0" indent="0">
              <a:buNone/>
            </a:pPr>
            <a:r>
              <a:rPr lang="en-US" dirty="0"/>
              <a:t> </a:t>
            </a:r>
            <a:endParaRPr lang="fr-FR" dirty="0"/>
          </a:p>
          <a:p>
            <a:pPr marL="0" indent="0">
              <a:buNone/>
            </a:pPr>
            <a:r>
              <a:rPr lang="fr-FR" dirty="0">
                <a:sym typeface="Symbol" panose="05050102010706020507" pitchFamily="18" charset="2"/>
              </a:rPr>
              <a:t></a:t>
            </a:r>
            <a:r>
              <a:rPr lang="en-GB" dirty="0" err="1"/>
              <a:t>a</a:t>
            </a:r>
            <a:r>
              <a:rPr lang="en-GB" baseline="-25000" dirty="0" err="1"/>
              <a:t>i</a:t>
            </a:r>
            <a:r>
              <a:rPr lang="en-GB" dirty="0"/>
              <a:t> = C x </a:t>
            </a:r>
            <a:r>
              <a:rPr lang="fr-FR" dirty="0">
                <a:sym typeface="Symbol" panose="05050102010706020507" pitchFamily="18" charset="2"/>
              </a:rPr>
              <a:t></a:t>
            </a:r>
            <a:r>
              <a:rPr lang="en-GB" dirty="0" err="1"/>
              <a:t>K</a:t>
            </a:r>
            <a:r>
              <a:rPr lang="en-GB" baseline="-25000" dirty="0" err="1"/>
              <a:t>eff</a:t>
            </a:r>
            <a:r>
              <a:rPr lang="en-GB" dirty="0"/>
              <a:t> </a:t>
            </a:r>
            <a:r>
              <a:rPr lang="en-GB" baseline="30000" dirty="0"/>
              <a:t>m</a:t>
            </a:r>
            <a:r>
              <a:rPr lang="en-GB" dirty="0"/>
              <a:t> = C x (K</a:t>
            </a:r>
            <a:r>
              <a:rPr lang="en-GB" baseline="-25000" dirty="0"/>
              <a:t>max, </a:t>
            </a:r>
            <a:r>
              <a:rPr lang="en-GB" baseline="-25000" dirty="0" err="1"/>
              <a:t>i</a:t>
            </a:r>
            <a:r>
              <a:rPr lang="en-GB" baseline="-25000" dirty="0"/>
              <a:t> </a:t>
            </a:r>
            <a:r>
              <a:rPr lang="en-GB" dirty="0"/>
              <a:t>‑ </a:t>
            </a:r>
            <a:r>
              <a:rPr lang="en-GB" dirty="0" err="1"/>
              <a:t>K</a:t>
            </a:r>
            <a:r>
              <a:rPr lang="en-GB" baseline="-25000" dirty="0" err="1"/>
              <a:t>op,i</a:t>
            </a:r>
            <a:r>
              <a:rPr lang="en-GB" dirty="0"/>
              <a:t>)</a:t>
            </a:r>
            <a:r>
              <a:rPr lang="en-GB" baseline="30000" dirty="0"/>
              <a:t>m </a:t>
            </a:r>
            <a:endParaRPr lang="fr-FR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/>
              <a:t>C and m are the Paris </a:t>
            </a:r>
            <a:r>
              <a:rPr lang="fr-FR" dirty="0" err="1"/>
              <a:t>law</a:t>
            </a:r>
            <a:r>
              <a:rPr lang="fr-FR" dirty="0"/>
              <a:t> coefficients de la loi de Paris.</a:t>
            </a:r>
          </a:p>
          <a:p>
            <a:pPr marL="0" indent="0">
              <a:buNone/>
            </a:pPr>
            <a:r>
              <a:rPr lang="fr-FR" dirty="0"/>
              <a:t> </a:t>
            </a:r>
          </a:p>
          <a:p>
            <a:r>
              <a:rPr lang="en-US" dirty="0"/>
              <a:t>The value of K</a:t>
            </a:r>
            <a:r>
              <a:rPr lang="en-US" baseline="-25000" dirty="0"/>
              <a:t>op, 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depends on the load history and is determined by a Elber relation :</a:t>
            </a:r>
            <a:endParaRPr lang="fr-FR" dirty="0"/>
          </a:p>
          <a:p>
            <a:pPr marL="0" indent="0">
              <a:buNone/>
            </a:pPr>
            <a:r>
              <a:rPr lang="en-GB" dirty="0"/>
              <a:t>K</a:t>
            </a:r>
            <a:r>
              <a:rPr lang="en-GB" baseline="-25000" dirty="0"/>
              <a:t>max, </a:t>
            </a:r>
            <a:r>
              <a:rPr lang="en-GB" baseline="-25000" dirty="0" err="1"/>
              <a:t>i</a:t>
            </a:r>
            <a:r>
              <a:rPr lang="en-GB" baseline="-25000" dirty="0"/>
              <a:t> </a:t>
            </a:r>
            <a:r>
              <a:rPr lang="en-GB" dirty="0"/>
              <a:t>‑ </a:t>
            </a:r>
            <a:r>
              <a:rPr lang="en-GB" dirty="0" err="1"/>
              <a:t>K</a:t>
            </a:r>
            <a:r>
              <a:rPr lang="en-GB" baseline="-25000" dirty="0" err="1"/>
              <a:t>op,i</a:t>
            </a:r>
            <a:r>
              <a:rPr lang="en-GB" dirty="0"/>
              <a:t> = U x (K</a:t>
            </a:r>
            <a:r>
              <a:rPr lang="en-GB" baseline="-25000" dirty="0"/>
              <a:t>max</a:t>
            </a:r>
            <a:r>
              <a:rPr lang="en-GB" dirty="0"/>
              <a:t>‑ </a:t>
            </a:r>
            <a:r>
              <a:rPr lang="en-GB" dirty="0" err="1"/>
              <a:t>K</a:t>
            </a:r>
            <a:r>
              <a:rPr lang="en-GB" baseline="-25000" dirty="0" err="1"/>
              <a:t>min</a:t>
            </a:r>
            <a:r>
              <a:rPr lang="en-GB" dirty="0" smtClean="0"/>
              <a:t>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GB" dirty="0" smtClean="0"/>
              <a:t>With</a:t>
            </a:r>
            <a:r>
              <a:rPr lang="en-GB" dirty="0"/>
              <a:t>: U(R)=</a:t>
            </a:r>
            <a:r>
              <a:rPr lang="en-GB" dirty="0" smtClean="0"/>
              <a:t>A x </a:t>
            </a:r>
            <a:r>
              <a:rPr lang="en-GB" dirty="0"/>
              <a:t>(K</a:t>
            </a:r>
            <a:r>
              <a:rPr lang="en-GB" baseline="-25000" dirty="0"/>
              <a:t>max, H</a:t>
            </a:r>
            <a:r>
              <a:rPr lang="en-GB" dirty="0"/>
              <a:t> / </a:t>
            </a:r>
            <a:r>
              <a:rPr lang="en-GB" dirty="0" err="1"/>
              <a:t>K</a:t>
            </a:r>
            <a:r>
              <a:rPr lang="en-GB" baseline="-25000" dirty="0" err="1"/>
              <a:t>min</a:t>
            </a:r>
            <a:r>
              <a:rPr lang="en-GB" baseline="-25000" dirty="0"/>
              <a:t>, H</a:t>
            </a:r>
            <a:r>
              <a:rPr lang="en-GB" dirty="0"/>
              <a:t> </a:t>
            </a:r>
            <a:r>
              <a:rPr lang="en-GB" dirty="0" smtClean="0"/>
              <a:t>)+B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 err="1"/>
              <a:t>K</a:t>
            </a:r>
            <a:r>
              <a:rPr lang="en-US" baseline="-25000" dirty="0" err="1"/>
              <a:t>min</a:t>
            </a:r>
            <a:r>
              <a:rPr lang="en-US" baseline="-25000" dirty="0"/>
              <a:t>, H</a:t>
            </a:r>
            <a:r>
              <a:rPr lang="en-US" dirty="0"/>
              <a:t> et K</a:t>
            </a:r>
            <a:r>
              <a:rPr lang="en-US" baseline="-25000" dirty="0"/>
              <a:t>max, H</a:t>
            </a:r>
            <a:r>
              <a:rPr lang="en-US" dirty="0"/>
              <a:t> are </a:t>
            </a:r>
            <a:r>
              <a:rPr lang="en-US" dirty="0" smtClean="0"/>
              <a:t>values representative </a:t>
            </a:r>
            <a:r>
              <a:rPr lang="en-US" dirty="0"/>
              <a:t>of the load history.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1965158" y="41869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10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/>
              <a:t>Standard Design (</a:t>
            </a:r>
            <a:r>
              <a:rPr lang="fr-FR" i="1" dirty="0" err="1"/>
              <a:t>cont’d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914455"/>
              </p:ext>
            </p:extLst>
          </p:nvPr>
        </p:nvGraphicFramePr>
        <p:xfrm>
          <a:off x="1186834" y="1109969"/>
          <a:ext cx="6530146" cy="1414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70" name="Équation" r:id="rId3" imgW="2286000" imgH="495000" progId="Equation.3">
                  <p:embed/>
                </p:oleObj>
              </mc:Choice>
              <mc:Fallback>
                <p:oleObj name="Équation" r:id="rId3" imgW="22860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6834" y="1109969"/>
                        <a:ext cx="6530146" cy="1414865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rgbClr val="FAFE62">
                              <a:tint val="66000"/>
                              <a:satMod val="160000"/>
                            </a:srgbClr>
                          </a:gs>
                          <a:gs pos="50000">
                            <a:srgbClr val="FAFE62">
                              <a:tint val="44500"/>
                              <a:satMod val="160000"/>
                            </a:srgbClr>
                          </a:gs>
                          <a:gs pos="100000">
                            <a:srgbClr val="FAFE62">
                              <a:tint val="23500"/>
                              <a:satMod val="160000"/>
                            </a:srgb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7199" y="2855542"/>
            <a:ext cx="840019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sz="1400" b="1">
                <a:solidFill>
                  <a:srgbClr val="000099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fr-FR" sz="2000" b="0" dirty="0">
                <a:solidFill>
                  <a:schemeClr val="tx1"/>
                </a:solidFill>
                <a:latin typeface="+mn-lt"/>
              </a:rPr>
              <a:t>M : influence 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of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material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;</a:t>
            </a:r>
          </a:p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fr-FR" sz="2000" b="0" dirty="0">
                <a:solidFill>
                  <a:schemeClr val="tx1"/>
                </a:solidFill>
                <a:latin typeface="+mn-lt"/>
              </a:rPr>
              <a:t>E :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scale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effect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;</a:t>
            </a:r>
          </a:p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fr-FR" sz="2000" b="0" dirty="0">
                <a:solidFill>
                  <a:schemeClr val="tx1"/>
                </a:solidFill>
                <a:latin typeface="+mn-lt"/>
              </a:rPr>
              <a:t>T : influence 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of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technological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processes</a:t>
            </a:r>
            <a:endParaRPr lang="fr-FR" sz="2000" b="0" dirty="0">
              <a:solidFill>
                <a:schemeClr val="tx1"/>
              </a:solidFill>
              <a:latin typeface="+mn-lt"/>
            </a:endParaRPr>
          </a:p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fr-FR" sz="2000" b="0" dirty="0">
                <a:solidFill>
                  <a:schemeClr val="tx1"/>
                </a:solidFill>
                <a:latin typeface="+mn-lt"/>
              </a:rPr>
              <a:t>	T</a:t>
            </a:r>
            <a:r>
              <a:rPr lang="fr-FR" sz="2000" b="0" baseline="-25000" dirty="0">
                <a:solidFill>
                  <a:schemeClr val="tx1"/>
                </a:solidFill>
                <a:latin typeface="+mn-lt"/>
              </a:rPr>
              <a:t>1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: influence 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of surface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treatment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;</a:t>
            </a:r>
          </a:p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fr-FR" sz="2000" b="0" dirty="0">
                <a:solidFill>
                  <a:schemeClr val="tx1"/>
                </a:solidFill>
                <a:latin typeface="+mn-lt"/>
              </a:rPr>
              <a:t>	T</a:t>
            </a:r>
            <a:r>
              <a:rPr lang="fr-FR" sz="2000" b="0" baseline="-25000" dirty="0">
                <a:solidFill>
                  <a:schemeClr val="tx1"/>
                </a:solidFill>
                <a:latin typeface="+mn-lt"/>
              </a:rPr>
              <a:t>2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: influence 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of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mechanical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treatment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;</a:t>
            </a:r>
          </a:p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T</a:t>
            </a:r>
            <a:r>
              <a:rPr lang="fr-FR" sz="2000" b="0" baseline="-25000" dirty="0" smtClean="0">
                <a:solidFill>
                  <a:schemeClr val="tx1"/>
                </a:solidFill>
                <a:latin typeface="+mn-lt"/>
              </a:rPr>
              <a:t> 3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: influence 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of the type of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joining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for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bolted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or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riveted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assemblies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;</a:t>
            </a:r>
          </a:p>
          <a:p>
            <a:pPr lvl="1">
              <a:spcBef>
                <a:spcPct val="0"/>
              </a:spcBef>
              <a:spcAft>
                <a:spcPct val="0"/>
              </a:spcAft>
            </a:pP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T</a:t>
            </a:r>
            <a:r>
              <a:rPr lang="fr-FR" sz="2000" b="0" baseline="-25000" dirty="0" smtClean="0">
                <a:solidFill>
                  <a:schemeClr val="tx1"/>
                </a:solidFill>
                <a:latin typeface="+mn-lt"/>
              </a:rPr>
              <a:t>4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: </a:t>
            </a:r>
            <a:r>
              <a:rPr lang="en-US" sz="2000" b="0" dirty="0">
                <a:solidFill>
                  <a:schemeClr val="tx1"/>
                </a:solidFill>
                <a:latin typeface="+mn-lt"/>
              </a:rPr>
              <a:t>Influence of adjustments for bolted joints 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.</a:t>
            </a:r>
          </a:p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fr-FR" sz="2000" b="0" dirty="0" err="1">
                <a:solidFill>
                  <a:schemeClr val="tx1"/>
                </a:solidFill>
                <a:latin typeface="+mn-lt"/>
              </a:rPr>
              <a:t>K</a:t>
            </a:r>
            <a:r>
              <a:rPr lang="fr-FR" sz="2000" b="0" baseline="-25000" dirty="0" err="1">
                <a:solidFill>
                  <a:schemeClr val="tx1"/>
                </a:solidFill>
                <a:latin typeface="+mn-lt"/>
              </a:rPr>
              <a:t>t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: 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stress concentration factor</a:t>
            </a:r>
            <a:r>
              <a:rPr lang="fr-FR" sz="2000" b="0" dirty="0">
                <a:solidFill>
                  <a:schemeClr val="tx1"/>
                </a:solidFill>
                <a:latin typeface="+mn-lt"/>
              </a:rPr>
              <a:t> ;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sz="2000" b="0" dirty="0">
                <a:solidFill>
                  <a:schemeClr val="tx1"/>
                </a:solidFill>
                <a:latin typeface="+mn-lt"/>
              </a:rPr>
              <a:t>C : </a:t>
            </a:r>
            <a:r>
              <a:rPr lang="en-US" sz="2000" b="0" dirty="0">
                <a:solidFill>
                  <a:schemeClr val="tx1"/>
                </a:solidFill>
                <a:latin typeface="+mn-lt"/>
              </a:rPr>
              <a:t>Influence of the structural configuration (accidents of form, assemblies, </a:t>
            </a:r>
            <a:r>
              <a:rPr lang="en-US" sz="2000" b="0" dirty="0" smtClean="0">
                <a:solidFill>
                  <a:schemeClr val="tx1"/>
                </a:solidFill>
                <a:latin typeface="+mn-lt"/>
              </a:rPr>
              <a:t>lugs</a:t>
            </a:r>
            <a:r>
              <a:rPr lang="en-US" sz="2000" b="0" dirty="0">
                <a:solidFill>
                  <a:schemeClr val="tx1"/>
                </a:solidFill>
                <a:latin typeface="+mn-lt"/>
              </a:rPr>
              <a:t>).</a:t>
            </a:r>
            <a:endParaRPr lang="fr-FR" sz="20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37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PREFFAS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5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485558"/>
              </p:ext>
            </p:extLst>
          </p:nvPr>
        </p:nvGraphicFramePr>
        <p:xfrm>
          <a:off x="2073275" y="1246188"/>
          <a:ext cx="41386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06" name="Équation" r:id="rId3" imgW="1612800" imgH="380880" progId="Equation.3">
                  <p:embed/>
                </p:oleObj>
              </mc:Choice>
              <mc:Fallback>
                <p:oleObj name="Équation" r:id="rId3" imgW="16128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275" y="1246188"/>
                        <a:ext cx="41386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209653"/>
              </p:ext>
            </p:extLst>
          </p:nvPr>
        </p:nvGraphicFramePr>
        <p:xfrm>
          <a:off x="1677988" y="2425700"/>
          <a:ext cx="50133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07" name="Équation" r:id="rId5" imgW="2514600" imgH="266400" progId="Equation.3">
                  <p:embed/>
                </p:oleObj>
              </mc:Choice>
              <mc:Fallback>
                <p:oleObj name="Équation" r:id="rId5" imgW="25146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2425700"/>
                        <a:ext cx="50133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406172"/>
              </p:ext>
            </p:extLst>
          </p:nvPr>
        </p:nvGraphicFramePr>
        <p:xfrm>
          <a:off x="2711450" y="3268663"/>
          <a:ext cx="3179763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08" name="Équation" r:id="rId7" imgW="1447560" imgH="533160" progId="Equation.3">
                  <p:embed/>
                </p:oleObj>
              </mc:Choice>
              <mc:Fallback>
                <p:oleObj name="Équation" r:id="rId7" imgW="144756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3268663"/>
                        <a:ext cx="3179763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143601"/>
              </p:ext>
            </p:extLst>
          </p:nvPr>
        </p:nvGraphicFramePr>
        <p:xfrm>
          <a:off x="2944018" y="4880894"/>
          <a:ext cx="27146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09" name="Équation" r:id="rId9" imgW="1396800" imgH="406080" progId="Equation.3">
                  <p:embed/>
                </p:oleObj>
              </mc:Choice>
              <mc:Fallback>
                <p:oleObj name="Équation" r:id="rId9" imgW="13968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018" y="4880894"/>
                        <a:ext cx="2714625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47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PREFFAS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27138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prediction of the </a:t>
            </a:r>
            <a:r>
              <a:rPr lang="en-US" dirty="0" smtClean="0"/>
              <a:t>propagation under variable </a:t>
            </a:r>
            <a:r>
              <a:rPr lang="en-US" dirty="0"/>
              <a:t>amplitude </a:t>
            </a:r>
            <a:r>
              <a:rPr lang="en-US" dirty="0" smtClean="0"/>
              <a:t> </a:t>
            </a:r>
            <a:r>
              <a:rPr lang="en-US" dirty="0"/>
              <a:t>loading </a:t>
            </a:r>
            <a:r>
              <a:rPr lang="en-US" dirty="0" smtClean="0"/>
              <a:t>therefore only </a:t>
            </a:r>
            <a:r>
              <a:rPr lang="en-US" dirty="0"/>
              <a:t>requires </a:t>
            </a:r>
            <a:r>
              <a:rPr lang="en-US" dirty="0" smtClean="0"/>
              <a:t>the </a:t>
            </a:r>
            <a:r>
              <a:rPr lang="en-US" dirty="0"/>
              <a:t>determination of 4 parameters:</a:t>
            </a:r>
          </a:p>
          <a:p>
            <a:pPr lvl="1"/>
            <a:r>
              <a:rPr lang="en-US" dirty="0"/>
              <a:t>C and m, the coefficients of </a:t>
            </a:r>
            <a:r>
              <a:rPr lang="en-US" dirty="0" smtClean="0"/>
              <a:t>the PARIS law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and B, the coefficients of the ELBER relation</a:t>
            </a:r>
          </a:p>
          <a:p>
            <a:endParaRPr lang="en-US" dirty="0"/>
          </a:p>
          <a:p>
            <a:r>
              <a:rPr lang="en-US" dirty="0"/>
              <a:t>These 4 coefficients are </a:t>
            </a:r>
            <a:r>
              <a:rPr lang="en-US" dirty="0" smtClean="0"/>
              <a:t>derived </a:t>
            </a:r>
            <a:r>
              <a:rPr lang="en-US" dirty="0"/>
              <a:t>from two tests</a:t>
            </a:r>
          </a:p>
          <a:p>
            <a:pPr lvl="1"/>
            <a:r>
              <a:rPr lang="en-US" dirty="0" smtClean="0"/>
              <a:t>1 under </a:t>
            </a:r>
            <a:r>
              <a:rPr lang="en-US" dirty="0"/>
              <a:t>constant amplitude </a:t>
            </a:r>
            <a:r>
              <a:rPr lang="en-US" dirty="0" smtClean="0"/>
              <a:t>loading R=0.1</a:t>
            </a:r>
            <a:endParaRPr lang="en-US" dirty="0"/>
          </a:p>
          <a:p>
            <a:pPr lvl="1"/>
            <a:r>
              <a:rPr lang="en-US" dirty="0" smtClean="0"/>
              <a:t>1 under similar baseline loading with the introduction of </a:t>
            </a:r>
            <a:r>
              <a:rPr lang="en-US" dirty="0"/>
              <a:t>an overload at </a:t>
            </a:r>
            <a:r>
              <a:rPr lang="en-US" dirty="0" smtClean="0">
                <a:sym typeface="Symbol" panose="05050102010706020507" pitchFamily="18" charset="2"/>
              </a:rPr>
              <a:t></a:t>
            </a:r>
            <a:r>
              <a:rPr lang="en-US" dirty="0" smtClean="0"/>
              <a:t> </a:t>
            </a:r>
            <a:r>
              <a:rPr lang="en-US" dirty="0"/>
              <a:t>= 1.7 every 1000 cycles.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000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PREFFAS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5"/>
          <a:stretch>
            <a:fillRect/>
          </a:stretch>
        </p:blipFill>
        <p:spPr bwMode="auto">
          <a:xfrm>
            <a:off x="4852988" y="1549400"/>
            <a:ext cx="3187700" cy="47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2867025"/>
            <a:ext cx="4302125" cy="229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32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PREFFAS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438013"/>
              </p:ext>
            </p:extLst>
          </p:nvPr>
        </p:nvGraphicFramePr>
        <p:xfrm>
          <a:off x="3511550" y="1944688"/>
          <a:ext cx="5494338" cy="328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4" name="KGPlot" r:id="rId3" imgW="4609800" imgH="2755800" progId="KGraph_Plot">
                  <p:embed/>
                </p:oleObj>
              </mc:Choice>
              <mc:Fallback>
                <p:oleObj name="KGPlot" r:id="rId3" imgW="4609800" imgH="275580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11550" y="1944688"/>
                        <a:ext cx="5494338" cy="328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402278"/>
              </p:ext>
            </p:extLst>
          </p:nvPr>
        </p:nvGraphicFramePr>
        <p:xfrm>
          <a:off x="457200" y="657583"/>
          <a:ext cx="2976553" cy="2976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5" name="KGPlot" r:id="rId5" imgW="4546440" imgH="4546440" progId="KGraph_Plot">
                  <p:embed/>
                </p:oleObj>
              </mc:Choice>
              <mc:Fallback>
                <p:oleObj name="KGPlot" r:id="rId5" imgW="4546440" imgH="454644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657583"/>
                        <a:ext cx="2976553" cy="2976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202453"/>
              </p:ext>
            </p:extLst>
          </p:nvPr>
        </p:nvGraphicFramePr>
        <p:xfrm>
          <a:off x="457200" y="3661080"/>
          <a:ext cx="2976553" cy="2951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6" name="KGPlot" r:id="rId7" imgW="4546440" imgH="4508280" progId="KGraph_Plot">
                  <p:embed/>
                </p:oleObj>
              </mc:Choice>
              <mc:Fallback>
                <p:oleObj name="KGPlot" r:id="rId7" imgW="4546440" imgH="450828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" y="3661080"/>
                        <a:ext cx="2976553" cy="2951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304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PREFFAS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101" y="1150938"/>
            <a:ext cx="2926916" cy="1168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498067"/>
              </p:ext>
            </p:extLst>
          </p:nvPr>
        </p:nvGraphicFramePr>
        <p:xfrm>
          <a:off x="83128" y="1029133"/>
          <a:ext cx="3953164" cy="4102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5" name="KGPlot" r:id="rId4" imgW="4368600" imgH="4533840" progId="KGraph_Plot">
                  <p:embed/>
                </p:oleObj>
              </mc:Choice>
              <mc:Fallback>
                <p:oleObj name="KGPlot" r:id="rId4" imgW="4368600" imgH="453384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128" y="1029133"/>
                        <a:ext cx="3953164" cy="4102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066875"/>
              </p:ext>
            </p:extLst>
          </p:nvPr>
        </p:nvGraphicFramePr>
        <p:xfrm>
          <a:off x="4297620" y="2844800"/>
          <a:ext cx="470668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6" name="KGPlot" r:id="rId6" imgW="4432320" imgH="2666880" progId="KGraph_Plot">
                  <p:embed/>
                </p:oleObj>
              </mc:Choice>
              <mc:Fallback>
                <p:oleObj name="KGPlot" r:id="rId6" imgW="4432320" imgH="266688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97620" y="2844800"/>
                        <a:ext cx="470668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5998385" y="2319295"/>
            <a:ext cx="164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Pylon</a:t>
            </a:r>
            <a:r>
              <a:rPr lang="fr-FR" dirty="0" smtClean="0"/>
              <a:t> </a:t>
            </a:r>
            <a:r>
              <a:rPr lang="fr-FR" dirty="0" err="1" smtClean="0"/>
              <a:t>spectrum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38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FASTRAN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6" name="Group 217"/>
          <p:cNvGrpSpPr>
            <a:grpSpLocks/>
          </p:cNvGrpSpPr>
          <p:nvPr/>
        </p:nvGrpSpPr>
        <p:grpSpPr bwMode="auto">
          <a:xfrm>
            <a:off x="6610351" y="2652993"/>
            <a:ext cx="520700" cy="234950"/>
            <a:chOff x="4142" y="1514"/>
            <a:chExt cx="328" cy="148"/>
          </a:xfrm>
        </p:grpSpPr>
        <p:sp>
          <p:nvSpPr>
            <p:cNvPr id="7" name="Freeform 208" descr="Petits confettis"/>
            <p:cNvSpPr>
              <a:spLocks/>
            </p:cNvSpPr>
            <p:nvPr/>
          </p:nvSpPr>
          <p:spPr bwMode="auto">
            <a:xfrm>
              <a:off x="4142" y="1514"/>
              <a:ext cx="36" cy="148"/>
            </a:xfrm>
            <a:custGeom>
              <a:avLst/>
              <a:gdLst>
                <a:gd name="T0" fmla="*/ 3 w 36"/>
                <a:gd name="T1" fmla="*/ 0 h 148"/>
                <a:gd name="T2" fmla="*/ 0 w 36"/>
                <a:gd name="T3" fmla="*/ 148 h 148"/>
                <a:gd name="T4" fmla="*/ 34 w 36"/>
                <a:gd name="T5" fmla="*/ 144 h 148"/>
                <a:gd name="T6" fmla="*/ 36 w 36"/>
                <a:gd name="T7" fmla="*/ 1 h 148"/>
                <a:gd name="T8" fmla="*/ 3 w 36"/>
                <a:gd name="T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8">
                  <a:moveTo>
                    <a:pt x="3" y="0"/>
                  </a:moveTo>
                  <a:lnTo>
                    <a:pt x="0" y="148"/>
                  </a:lnTo>
                  <a:lnTo>
                    <a:pt x="34" y="144"/>
                  </a:lnTo>
                  <a:lnTo>
                    <a:pt x="36" y="1"/>
                  </a:lnTo>
                  <a:lnTo>
                    <a:pt x="3" y="0"/>
                  </a:lnTo>
                  <a:close/>
                </a:path>
              </a:pathLst>
            </a:custGeom>
            <a:pattFill prst="smConfetti">
              <a:fgClr>
                <a:schemeClr val="bg2"/>
              </a:fgClr>
              <a:bgClr>
                <a:schemeClr val="bg1"/>
              </a:bgClr>
            </a:patt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209" descr="Petits confettis"/>
            <p:cNvSpPr>
              <a:spLocks/>
            </p:cNvSpPr>
            <p:nvPr/>
          </p:nvSpPr>
          <p:spPr bwMode="auto">
            <a:xfrm>
              <a:off x="4176" y="1514"/>
              <a:ext cx="32" cy="144"/>
            </a:xfrm>
            <a:custGeom>
              <a:avLst/>
              <a:gdLst>
                <a:gd name="T0" fmla="*/ 0 w 32"/>
                <a:gd name="T1" fmla="*/ 0 h 144"/>
                <a:gd name="T2" fmla="*/ 2 w 32"/>
                <a:gd name="T3" fmla="*/ 144 h 144"/>
                <a:gd name="T4" fmla="*/ 31 w 32"/>
                <a:gd name="T5" fmla="*/ 144 h 144"/>
                <a:gd name="T6" fmla="*/ 32 w 32"/>
                <a:gd name="T7" fmla="*/ 1 h 144"/>
                <a:gd name="T8" fmla="*/ 0 w 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44">
                  <a:moveTo>
                    <a:pt x="0" y="0"/>
                  </a:moveTo>
                  <a:lnTo>
                    <a:pt x="2" y="144"/>
                  </a:lnTo>
                  <a:lnTo>
                    <a:pt x="31" y="144"/>
                  </a:lnTo>
                  <a:lnTo>
                    <a:pt x="32" y="1"/>
                  </a:lnTo>
                  <a:lnTo>
                    <a:pt x="0" y="0"/>
                  </a:lnTo>
                  <a:close/>
                </a:path>
              </a:pathLst>
            </a:custGeom>
            <a:pattFill prst="smConfetti">
              <a:fgClr>
                <a:schemeClr val="bg2"/>
              </a:fgClr>
              <a:bgClr>
                <a:schemeClr val="bg1"/>
              </a:bgClr>
            </a:patt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210" descr="Petits confettis"/>
            <p:cNvSpPr>
              <a:spLocks/>
            </p:cNvSpPr>
            <p:nvPr/>
          </p:nvSpPr>
          <p:spPr bwMode="auto">
            <a:xfrm>
              <a:off x="4212" y="1516"/>
              <a:ext cx="32" cy="144"/>
            </a:xfrm>
            <a:custGeom>
              <a:avLst/>
              <a:gdLst>
                <a:gd name="T0" fmla="*/ 0 w 32"/>
                <a:gd name="T1" fmla="*/ 0 h 144"/>
                <a:gd name="T2" fmla="*/ 2 w 32"/>
                <a:gd name="T3" fmla="*/ 144 h 144"/>
                <a:gd name="T4" fmla="*/ 31 w 32"/>
                <a:gd name="T5" fmla="*/ 144 h 144"/>
                <a:gd name="T6" fmla="*/ 32 w 32"/>
                <a:gd name="T7" fmla="*/ 1 h 144"/>
                <a:gd name="T8" fmla="*/ 0 w 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44">
                  <a:moveTo>
                    <a:pt x="0" y="0"/>
                  </a:moveTo>
                  <a:lnTo>
                    <a:pt x="2" y="144"/>
                  </a:lnTo>
                  <a:lnTo>
                    <a:pt x="31" y="144"/>
                  </a:lnTo>
                  <a:lnTo>
                    <a:pt x="32" y="1"/>
                  </a:lnTo>
                  <a:lnTo>
                    <a:pt x="0" y="0"/>
                  </a:lnTo>
                  <a:close/>
                </a:path>
              </a:pathLst>
            </a:custGeom>
            <a:pattFill prst="smConfetti">
              <a:fgClr>
                <a:schemeClr val="bg2"/>
              </a:fgClr>
              <a:bgClr>
                <a:schemeClr val="bg1"/>
              </a:bgClr>
            </a:patt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211" descr="Petits confettis"/>
            <p:cNvSpPr>
              <a:spLocks/>
            </p:cNvSpPr>
            <p:nvPr/>
          </p:nvSpPr>
          <p:spPr bwMode="auto">
            <a:xfrm>
              <a:off x="4248" y="1523"/>
              <a:ext cx="32" cy="128"/>
            </a:xfrm>
            <a:custGeom>
              <a:avLst/>
              <a:gdLst>
                <a:gd name="T0" fmla="*/ 0 w 32"/>
                <a:gd name="T1" fmla="*/ 0 h 144"/>
                <a:gd name="T2" fmla="*/ 2 w 32"/>
                <a:gd name="T3" fmla="*/ 144 h 144"/>
                <a:gd name="T4" fmla="*/ 31 w 32"/>
                <a:gd name="T5" fmla="*/ 144 h 144"/>
                <a:gd name="T6" fmla="*/ 32 w 32"/>
                <a:gd name="T7" fmla="*/ 1 h 144"/>
                <a:gd name="T8" fmla="*/ 0 w 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44">
                  <a:moveTo>
                    <a:pt x="0" y="0"/>
                  </a:moveTo>
                  <a:lnTo>
                    <a:pt x="2" y="144"/>
                  </a:lnTo>
                  <a:lnTo>
                    <a:pt x="31" y="144"/>
                  </a:lnTo>
                  <a:lnTo>
                    <a:pt x="32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smConfetti">
                    <a:fgClr>
                      <a:schemeClr val="bg2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212" descr="Petits confettis"/>
            <p:cNvSpPr>
              <a:spLocks/>
            </p:cNvSpPr>
            <p:nvPr/>
          </p:nvSpPr>
          <p:spPr bwMode="auto">
            <a:xfrm>
              <a:off x="4284" y="1530"/>
              <a:ext cx="41" cy="109"/>
            </a:xfrm>
            <a:custGeom>
              <a:avLst/>
              <a:gdLst>
                <a:gd name="T0" fmla="*/ 0 w 32"/>
                <a:gd name="T1" fmla="*/ 0 h 144"/>
                <a:gd name="T2" fmla="*/ 2 w 32"/>
                <a:gd name="T3" fmla="*/ 144 h 144"/>
                <a:gd name="T4" fmla="*/ 31 w 32"/>
                <a:gd name="T5" fmla="*/ 144 h 144"/>
                <a:gd name="T6" fmla="*/ 32 w 32"/>
                <a:gd name="T7" fmla="*/ 1 h 144"/>
                <a:gd name="T8" fmla="*/ 0 w 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44">
                  <a:moveTo>
                    <a:pt x="0" y="0"/>
                  </a:moveTo>
                  <a:lnTo>
                    <a:pt x="2" y="144"/>
                  </a:lnTo>
                  <a:lnTo>
                    <a:pt x="31" y="144"/>
                  </a:lnTo>
                  <a:lnTo>
                    <a:pt x="32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smConfetti">
                    <a:fgClr>
                      <a:schemeClr val="bg2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213" descr="Petits confettis"/>
            <p:cNvSpPr>
              <a:spLocks/>
            </p:cNvSpPr>
            <p:nvPr/>
          </p:nvSpPr>
          <p:spPr bwMode="auto">
            <a:xfrm>
              <a:off x="4326" y="1543"/>
              <a:ext cx="32" cy="83"/>
            </a:xfrm>
            <a:custGeom>
              <a:avLst/>
              <a:gdLst>
                <a:gd name="T0" fmla="*/ 0 w 32"/>
                <a:gd name="T1" fmla="*/ 0 h 144"/>
                <a:gd name="T2" fmla="*/ 2 w 32"/>
                <a:gd name="T3" fmla="*/ 144 h 144"/>
                <a:gd name="T4" fmla="*/ 31 w 32"/>
                <a:gd name="T5" fmla="*/ 144 h 144"/>
                <a:gd name="T6" fmla="*/ 32 w 32"/>
                <a:gd name="T7" fmla="*/ 1 h 144"/>
                <a:gd name="T8" fmla="*/ 0 w 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44">
                  <a:moveTo>
                    <a:pt x="0" y="0"/>
                  </a:moveTo>
                  <a:lnTo>
                    <a:pt x="2" y="144"/>
                  </a:lnTo>
                  <a:lnTo>
                    <a:pt x="31" y="144"/>
                  </a:lnTo>
                  <a:lnTo>
                    <a:pt x="32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smConfetti">
                    <a:fgClr>
                      <a:schemeClr val="bg2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214" descr="Petits confettis"/>
            <p:cNvSpPr>
              <a:spLocks/>
            </p:cNvSpPr>
            <p:nvPr/>
          </p:nvSpPr>
          <p:spPr bwMode="auto">
            <a:xfrm>
              <a:off x="4359" y="1554"/>
              <a:ext cx="27" cy="68"/>
            </a:xfrm>
            <a:custGeom>
              <a:avLst/>
              <a:gdLst>
                <a:gd name="T0" fmla="*/ 0 w 32"/>
                <a:gd name="T1" fmla="*/ 0 h 144"/>
                <a:gd name="T2" fmla="*/ 2 w 32"/>
                <a:gd name="T3" fmla="*/ 144 h 144"/>
                <a:gd name="T4" fmla="*/ 31 w 32"/>
                <a:gd name="T5" fmla="*/ 144 h 144"/>
                <a:gd name="T6" fmla="*/ 32 w 32"/>
                <a:gd name="T7" fmla="*/ 1 h 144"/>
                <a:gd name="T8" fmla="*/ 0 w 3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44">
                  <a:moveTo>
                    <a:pt x="0" y="0"/>
                  </a:moveTo>
                  <a:lnTo>
                    <a:pt x="2" y="144"/>
                  </a:lnTo>
                  <a:lnTo>
                    <a:pt x="31" y="144"/>
                  </a:lnTo>
                  <a:lnTo>
                    <a:pt x="32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smConfetti">
                    <a:fgClr>
                      <a:schemeClr val="bg2"/>
                    </a:fgClr>
                    <a:bgClr>
                      <a:schemeClr val="bg1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215"/>
            <p:cNvSpPr>
              <a:spLocks/>
            </p:cNvSpPr>
            <p:nvPr/>
          </p:nvSpPr>
          <p:spPr bwMode="auto">
            <a:xfrm>
              <a:off x="4383" y="1554"/>
              <a:ext cx="87" cy="72"/>
            </a:xfrm>
            <a:custGeom>
              <a:avLst/>
              <a:gdLst>
                <a:gd name="T0" fmla="*/ 3 w 87"/>
                <a:gd name="T1" fmla="*/ 0 h 72"/>
                <a:gd name="T2" fmla="*/ 0 w 87"/>
                <a:gd name="T3" fmla="*/ 72 h 72"/>
                <a:gd name="T4" fmla="*/ 87 w 87"/>
                <a:gd name="T5" fmla="*/ 35 h 72"/>
                <a:gd name="T6" fmla="*/ 3 w 87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72">
                  <a:moveTo>
                    <a:pt x="3" y="0"/>
                  </a:moveTo>
                  <a:lnTo>
                    <a:pt x="0" y="72"/>
                  </a:lnTo>
                  <a:lnTo>
                    <a:pt x="87" y="35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5" name="Freeform 8"/>
          <p:cNvSpPr>
            <a:spLocks/>
          </p:cNvSpPr>
          <p:nvPr/>
        </p:nvSpPr>
        <p:spPr bwMode="auto">
          <a:xfrm>
            <a:off x="1069976" y="4567518"/>
            <a:ext cx="2813050" cy="711200"/>
          </a:xfrm>
          <a:custGeom>
            <a:avLst/>
            <a:gdLst>
              <a:gd name="T0" fmla="*/ 0 w 1772"/>
              <a:gd name="T1" fmla="*/ 440 h 448"/>
              <a:gd name="T2" fmla="*/ 1048 w 1772"/>
              <a:gd name="T3" fmla="*/ 448 h 448"/>
              <a:gd name="T4" fmla="*/ 1052 w 1772"/>
              <a:gd name="T5" fmla="*/ 0 h 448"/>
              <a:gd name="T6" fmla="*/ 1352 w 1772"/>
              <a:gd name="T7" fmla="*/ 0 h 448"/>
              <a:gd name="T8" fmla="*/ 1380 w 1772"/>
              <a:gd name="T9" fmla="*/ 64 h 448"/>
              <a:gd name="T10" fmla="*/ 1436 w 1772"/>
              <a:gd name="T11" fmla="*/ 152 h 448"/>
              <a:gd name="T12" fmla="*/ 1512 w 1772"/>
              <a:gd name="T13" fmla="*/ 204 h 448"/>
              <a:gd name="T14" fmla="*/ 1624 w 1772"/>
              <a:gd name="T15" fmla="*/ 252 h 448"/>
              <a:gd name="T16" fmla="*/ 1772 w 1772"/>
              <a:gd name="T17" fmla="*/ 300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72" h="448">
                <a:moveTo>
                  <a:pt x="0" y="440"/>
                </a:moveTo>
                <a:lnTo>
                  <a:pt x="1048" y="448"/>
                </a:lnTo>
                <a:lnTo>
                  <a:pt x="1052" y="0"/>
                </a:lnTo>
                <a:lnTo>
                  <a:pt x="1352" y="0"/>
                </a:lnTo>
                <a:lnTo>
                  <a:pt x="1380" y="64"/>
                </a:lnTo>
                <a:lnTo>
                  <a:pt x="1436" y="152"/>
                </a:lnTo>
                <a:lnTo>
                  <a:pt x="1512" y="204"/>
                </a:lnTo>
                <a:lnTo>
                  <a:pt x="1624" y="252"/>
                </a:lnTo>
                <a:lnTo>
                  <a:pt x="1772" y="30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1803401" y="5994681"/>
            <a:ext cx="121937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 dirty="0"/>
              <a:t>(a) </a:t>
            </a:r>
            <a:r>
              <a:rPr lang="fr-FR" sz="1400" b="1" dirty="0" smtClean="0"/>
              <a:t>Max stress</a:t>
            </a:r>
            <a:endParaRPr lang="en-GB" sz="1400" b="1" dirty="0"/>
          </a:p>
        </p:txBody>
      </p:sp>
      <p:grpSp>
        <p:nvGrpSpPr>
          <p:cNvPr id="17" name="Group 83"/>
          <p:cNvGrpSpPr>
            <a:grpSpLocks/>
          </p:cNvGrpSpPr>
          <p:nvPr/>
        </p:nvGrpSpPr>
        <p:grpSpPr bwMode="auto">
          <a:xfrm>
            <a:off x="711201" y="4365906"/>
            <a:ext cx="3714750" cy="1771650"/>
            <a:chOff x="426" y="2593"/>
            <a:chExt cx="2340" cy="1116"/>
          </a:xfrm>
        </p:grpSpPr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660" y="2704"/>
              <a:ext cx="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>
              <a:off x="644" y="3616"/>
              <a:ext cx="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20" name="Group 82"/>
            <p:cNvGrpSpPr>
              <a:grpSpLocks/>
            </p:cNvGrpSpPr>
            <p:nvPr/>
          </p:nvGrpSpPr>
          <p:grpSpPr bwMode="auto">
            <a:xfrm>
              <a:off x="426" y="2593"/>
              <a:ext cx="2340" cy="1116"/>
              <a:chOff x="426" y="2593"/>
              <a:chExt cx="2340" cy="1116"/>
            </a:xfrm>
          </p:grpSpPr>
          <p:sp>
            <p:nvSpPr>
              <p:cNvPr id="21" name="Line 6"/>
              <p:cNvSpPr>
                <a:spLocks noChangeShapeType="1"/>
              </p:cNvSpPr>
              <p:nvPr/>
            </p:nvSpPr>
            <p:spPr bwMode="auto">
              <a:xfrm>
                <a:off x="643" y="3172"/>
                <a:ext cx="19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 flipV="1">
                <a:off x="643" y="2600"/>
                <a:ext cx="9" cy="10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" name="Text Box 11"/>
              <p:cNvSpPr txBox="1">
                <a:spLocks noChangeArrowheads="1"/>
              </p:cNvSpPr>
              <p:nvPr/>
            </p:nvSpPr>
            <p:spPr bwMode="auto">
              <a:xfrm>
                <a:off x="682" y="2593"/>
                <a:ext cx="29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>
                    <a:latin typeface="Symbol" panose="05050102010706020507" pitchFamily="18" charset="2"/>
                  </a:rPr>
                  <a:t>as</a:t>
                </a:r>
                <a:r>
                  <a:rPr lang="fr-FR" sz="1400" b="1" baseline="-25000"/>
                  <a:t>0</a:t>
                </a:r>
                <a:endParaRPr lang="en-GB" sz="1400" b="1" baseline="-25000"/>
              </a:p>
            </p:txBody>
          </p:sp>
          <p:sp>
            <p:nvSpPr>
              <p:cNvPr id="24" name="Text Box 12"/>
              <p:cNvSpPr txBox="1">
                <a:spLocks noChangeArrowheads="1"/>
              </p:cNvSpPr>
              <p:nvPr/>
            </p:nvSpPr>
            <p:spPr bwMode="auto">
              <a:xfrm>
                <a:off x="666" y="3517"/>
                <a:ext cx="3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>
                    <a:latin typeface="Symbol" panose="05050102010706020507" pitchFamily="18" charset="2"/>
                  </a:rPr>
                  <a:t>-as</a:t>
                </a:r>
                <a:r>
                  <a:rPr lang="fr-FR" sz="1400" b="1" baseline="-25000"/>
                  <a:t>0</a:t>
                </a:r>
                <a:endParaRPr lang="en-GB" sz="1400" b="1" baseline="-25000"/>
              </a:p>
            </p:txBody>
          </p:sp>
          <p:sp>
            <p:nvSpPr>
              <p:cNvPr id="25" name="Text Box 14"/>
              <p:cNvSpPr txBox="1">
                <a:spLocks noChangeArrowheads="1"/>
              </p:cNvSpPr>
              <p:nvPr/>
            </p:nvSpPr>
            <p:spPr bwMode="auto">
              <a:xfrm>
                <a:off x="2594" y="3067"/>
                <a:ext cx="17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/>
                  <a:t>x</a:t>
                </a:r>
                <a:endParaRPr lang="en-GB" sz="1400" b="1"/>
              </a:p>
            </p:txBody>
          </p:sp>
          <p:sp>
            <p:nvSpPr>
              <p:cNvPr id="26" name="Text Box 15"/>
              <p:cNvSpPr txBox="1">
                <a:spLocks noChangeArrowheads="1"/>
              </p:cNvSpPr>
              <p:nvPr/>
            </p:nvSpPr>
            <p:spPr bwMode="auto">
              <a:xfrm>
                <a:off x="426" y="3049"/>
                <a:ext cx="18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>
                    <a:latin typeface="Symbol" panose="05050102010706020507" pitchFamily="18" charset="2"/>
                  </a:rPr>
                  <a:t>s</a:t>
                </a:r>
                <a:endParaRPr lang="en-GB" sz="1400" b="1">
                  <a:latin typeface="Symbol" panose="05050102010706020507" pitchFamily="18" charset="2"/>
                </a:endParaRPr>
              </a:p>
            </p:txBody>
          </p:sp>
        </p:grpSp>
      </p:grpSp>
      <p:grpSp>
        <p:nvGrpSpPr>
          <p:cNvPr id="27" name="Group 84"/>
          <p:cNvGrpSpPr>
            <a:grpSpLocks/>
          </p:cNvGrpSpPr>
          <p:nvPr/>
        </p:nvGrpSpPr>
        <p:grpSpPr bwMode="auto">
          <a:xfrm>
            <a:off x="4641851" y="4346856"/>
            <a:ext cx="3714750" cy="1771650"/>
            <a:chOff x="426" y="2593"/>
            <a:chExt cx="2340" cy="1116"/>
          </a:xfrm>
        </p:grpSpPr>
        <p:sp>
          <p:nvSpPr>
            <p:cNvPr id="28" name="Line 85"/>
            <p:cNvSpPr>
              <a:spLocks noChangeShapeType="1"/>
            </p:cNvSpPr>
            <p:nvPr/>
          </p:nvSpPr>
          <p:spPr bwMode="auto">
            <a:xfrm>
              <a:off x="660" y="2704"/>
              <a:ext cx="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Line 86"/>
            <p:cNvSpPr>
              <a:spLocks noChangeShapeType="1"/>
            </p:cNvSpPr>
            <p:nvPr/>
          </p:nvSpPr>
          <p:spPr bwMode="auto">
            <a:xfrm>
              <a:off x="644" y="3616"/>
              <a:ext cx="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30" name="Group 87"/>
            <p:cNvGrpSpPr>
              <a:grpSpLocks/>
            </p:cNvGrpSpPr>
            <p:nvPr/>
          </p:nvGrpSpPr>
          <p:grpSpPr bwMode="auto">
            <a:xfrm>
              <a:off x="426" y="2593"/>
              <a:ext cx="2340" cy="1116"/>
              <a:chOff x="426" y="2593"/>
              <a:chExt cx="2340" cy="1116"/>
            </a:xfrm>
          </p:grpSpPr>
          <p:sp>
            <p:nvSpPr>
              <p:cNvPr id="31" name="Line 88"/>
              <p:cNvSpPr>
                <a:spLocks noChangeShapeType="1"/>
              </p:cNvSpPr>
              <p:nvPr/>
            </p:nvSpPr>
            <p:spPr bwMode="auto">
              <a:xfrm>
                <a:off x="643" y="3172"/>
                <a:ext cx="19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" name="Line 89"/>
              <p:cNvSpPr>
                <a:spLocks noChangeShapeType="1"/>
              </p:cNvSpPr>
              <p:nvPr/>
            </p:nvSpPr>
            <p:spPr bwMode="auto">
              <a:xfrm flipV="1">
                <a:off x="643" y="2600"/>
                <a:ext cx="9" cy="10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3" name="Text Box 90"/>
              <p:cNvSpPr txBox="1">
                <a:spLocks noChangeArrowheads="1"/>
              </p:cNvSpPr>
              <p:nvPr/>
            </p:nvSpPr>
            <p:spPr bwMode="auto">
              <a:xfrm>
                <a:off x="682" y="2593"/>
                <a:ext cx="29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>
                    <a:latin typeface="Symbol" panose="05050102010706020507" pitchFamily="18" charset="2"/>
                  </a:rPr>
                  <a:t>as</a:t>
                </a:r>
                <a:r>
                  <a:rPr lang="fr-FR" sz="1400" b="1" baseline="-25000"/>
                  <a:t>0</a:t>
                </a:r>
                <a:endParaRPr lang="en-GB" sz="1400" b="1" baseline="-25000"/>
              </a:p>
            </p:txBody>
          </p:sp>
          <p:sp>
            <p:nvSpPr>
              <p:cNvPr id="34" name="Text Box 91"/>
              <p:cNvSpPr txBox="1">
                <a:spLocks noChangeArrowheads="1"/>
              </p:cNvSpPr>
              <p:nvPr/>
            </p:nvSpPr>
            <p:spPr bwMode="auto">
              <a:xfrm>
                <a:off x="666" y="3517"/>
                <a:ext cx="35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>
                    <a:latin typeface="Symbol" panose="05050102010706020507" pitchFamily="18" charset="2"/>
                  </a:rPr>
                  <a:t>-as</a:t>
                </a:r>
                <a:r>
                  <a:rPr lang="fr-FR" sz="1400" b="1" baseline="-25000"/>
                  <a:t>0</a:t>
                </a:r>
                <a:endParaRPr lang="en-GB" sz="1400" b="1" baseline="-25000"/>
              </a:p>
            </p:txBody>
          </p:sp>
          <p:sp>
            <p:nvSpPr>
              <p:cNvPr id="35" name="Text Box 92"/>
              <p:cNvSpPr txBox="1">
                <a:spLocks noChangeArrowheads="1"/>
              </p:cNvSpPr>
              <p:nvPr/>
            </p:nvSpPr>
            <p:spPr bwMode="auto">
              <a:xfrm>
                <a:off x="2594" y="3067"/>
                <a:ext cx="17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/>
                  <a:t>x</a:t>
                </a:r>
                <a:endParaRPr lang="en-GB" sz="1400" b="1"/>
              </a:p>
            </p:txBody>
          </p:sp>
          <p:sp>
            <p:nvSpPr>
              <p:cNvPr id="36" name="Text Box 93"/>
              <p:cNvSpPr txBox="1">
                <a:spLocks noChangeArrowheads="1"/>
              </p:cNvSpPr>
              <p:nvPr/>
            </p:nvSpPr>
            <p:spPr bwMode="auto">
              <a:xfrm>
                <a:off x="426" y="3049"/>
                <a:ext cx="18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1400" b="1">
                    <a:latin typeface="Symbol" panose="05050102010706020507" pitchFamily="18" charset="2"/>
                  </a:rPr>
                  <a:t>s</a:t>
                </a:r>
                <a:endParaRPr lang="en-GB" sz="1400" b="1">
                  <a:latin typeface="Symbol" panose="05050102010706020507" pitchFamily="18" charset="2"/>
                </a:endParaRPr>
              </a:p>
            </p:txBody>
          </p:sp>
        </p:grpSp>
      </p:grpSp>
      <p:sp>
        <p:nvSpPr>
          <p:cNvPr id="37" name="Line 94"/>
          <p:cNvSpPr>
            <a:spLocks noChangeShapeType="1"/>
          </p:cNvSpPr>
          <p:nvPr/>
        </p:nvSpPr>
        <p:spPr bwMode="auto">
          <a:xfrm>
            <a:off x="4987926" y="5767668"/>
            <a:ext cx="10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8" name="Text Box 95"/>
          <p:cNvSpPr txBox="1">
            <a:spLocks noChangeArrowheads="1"/>
          </p:cNvSpPr>
          <p:nvPr/>
        </p:nvSpPr>
        <p:spPr bwMode="auto">
          <a:xfrm>
            <a:off x="5086351" y="5591456"/>
            <a:ext cx="447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>
                <a:latin typeface="Symbol" panose="05050102010706020507" pitchFamily="18" charset="2"/>
              </a:rPr>
              <a:t>-s</a:t>
            </a:r>
            <a:r>
              <a:rPr lang="fr-FR" sz="1400" b="1" baseline="-25000"/>
              <a:t>0</a:t>
            </a:r>
            <a:endParaRPr lang="en-GB"/>
          </a:p>
        </p:txBody>
      </p:sp>
      <p:sp>
        <p:nvSpPr>
          <p:cNvPr id="39" name="Text Box 96"/>
          <p:cNvSpPr txBox="1">
            <a:spLocks noChangeArrowheads="1"/>
          </p:cNvSpPr>
          <p:nvPr/>
        </p:nvSpPr>
        <p:spPr bwMode="auto">
          <a:xfrm>
            <a:off x="5702301" y="6066306"/>
            <a:ext cx="1200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 dirty="0"/>
              <a:t>(b) </a:t>
            </a:r>
            <a:r>
              <a:rPr lang="fr-FR" sz="1400" b="1" dirty="0" smtClean="0"/>
              <a:t>Min stress</a:t>
            </a:r>
            <a:endParaRPr lang="en-GB" sz="1400" b="1" dirty="0"/>
          </a:p>
        </p:txBody>
      </p:sp>
      <p:sp>
        <p:nvSpPr>
          <p:cNvPr id="40" name="Freeform 97"/>
          <p:cNvSpPr>
            <a:spLocks/>
          </p:cNvSpPr>
          <p:nvPr/>
        </p:nvSpPr>
        <p:spPr bwMode="auto">
          <a:xfrm>
            <a:off x="5897564" y="4816756"/>
            <a:ext cx="1938337" cy="976312"/>
          </a:xfrm>
          <a:custGeom>
            <a:avLst/>
            <a:gdLst>
              <a:gd name="T0" fmla="*/ 0 w 1221"/>
              <a:gd name="T1" fmla="*/ 288 h 615"/>
              <a:gd name="T2" fmla="*/ 3 w 1221"/>
              <a:gd name="T3" fmla="*/ 312 h 615"/>
              <a:gd name="T4" fmla="*/ 57 w 1221"/>
              <a:gd name="T5" fmla="*/ 309 h 615"/>
              <a:gd name="T6" fmla="*/ 54 w 1221"/>
              <a:gd name="T7" fmla="*/ 330 h 615"/>
              <a:gd name="T8" fmla="*/ 93 w 1221"/>
              <a:gd name="T9" fmla="*/ 327 h 615"/>
              <a:gd name="T10" fmla="*/ 141 w 1221"/>
              <a:gd name="T11" fmla="*/ 339 h 615"/>
              <a:gd name="T12" fmla="*/ 147 w 1221"/>
              <a:gd name="T13" fmla="*/ 360 h 615"/>
              <a:gd name="T14" fmla="*/ 189 w 1221"/>
              <a:gd name="T15" fmla="*/ 360 h 615"/>
              <a:gd name="T16" fmla="*/ 228 w 1221"/>
              <a:gd name="T17" fmla="*/ 366 h 615"/>
              <a:gd name="T18" fmla="*/ 228 w 1221"/>
              <a:gd name="T19" fmla="*/ 384 h 615"/>
              <a:gd name="T20" fmla="*/ 264 w 1221"/>
              <a:gd name="T21" fmla="*/ 381 h 615"/>
              <a:gd name="T22" fmla="*/ 267 w 1221"/>
              <a:gd name="T23" fmla="*/ 402 h 615"/>
              <a:gd name="T24" fmla="*/ 297 w 1221"/>
              <a:gd name="T25" fmla="*/ 396 h 615"/>
              <a:gd name="T26" fmla="*/ 297 w 1221"/>
              <a:gd name="T27" fmla="*/ 414 h 615"/>
              <a:gd name="T28" fmla="*/ 336 w 1221"/>
              <a:gd name="T29" fmla="*/ 423 h 615"/>
              <a:gd name="T30" fmla="*/ 342 w 1221"/>
              <a:gd name="T31" fmla="*/ 441 h 615"/>
              <a:gd name="T32" fmla="*/ 366 w 1221"/>
              <a:gd name="T33" fmla="*/ 441 h 615"/>
              <a:gd name="T34" fmla="*/ 375 w 1221"/>
              <a:gd name="T35" fmla="*/ 489 h 615"/>
              <a:gd name="T36" fmla="*/ 405 w 1221"/>
              <a:gd name="T37" fmla="*/ 492 h 615"/>
              <a:gd name="T38" fmla="*/ 408 w 1221"/>
              <a:gd name="T39" fmla="*/ 546 h 615"/>
              <a:gd name="T40" fmla="*/ 426 w 1221"/>
              <a:gd name="T41" fmla="*/ 546 h 615"/>
              <a:gd name="T42" fmla="*/ 432 w 1221"/>
              <a:gd name="T43" fmla="*/ 609 h 615"/>
              <a:gd name="T44" fmla="*/ 555 w 1221"/>
              <a:gd name="T45" fmla="*/ 615 h 615"/>
              <a:gd name="T46" fmla="*/ 552 w 1221"/>
              <a:gd name="T47" fmla="*/ 459 h 615"/>
              <a:gd name="T48" fmla="*/ 582 w 1221"/>
              <a:gd name="T49" fmla="*/ 456 h 615"/>
              <a:gd name="T50" fmla="*/ 585 w 1221"/>
              <a:gd name="T51" fmla="*/ 324 h 615"/>
              <a:gd name="T52" fmla="*/ 633 w 1221"/>
              <a:gd name="T53" fmla="*/ 324 h 615"/>
              <a:gd name="T54" fmla="*/ 633 w 1221"/>
              <a:gd name="T55" fmla="*/ 204 h 615"/>
              <a:gd name="T56" fmla="*/ 690 w 1221"/>
              <a:gd name="T57" fmla="*/ 207 h 615"/>
              <a:gd name="T58" fmla="*/ 690 w 1221"/>
              <a:gd name="T59" fmla="*/ 99 h 615"/>
              <a:gd name="T60" fmla="*/ 777 w 1221"/>
              <a:gd name="T61" fmla="*/ 102 h 615"/>
              <a:gd name="T62" fmla="*/ 777 w 1221"/>
              <a:gd name="T63" fmla="*/ 0 h 615"/>
              <a:gd name="T64" fmla="*/ 843 w 1221"/>
              <a:gd name="T65" fmla="*/ 6 h 615"/>
              <a:gd name="T66" fmla="*/ 912 w 1221"/>
              <a:gd name="T67" fmla="*/ 36 h 615"/>
              <a:gd name="T68" fmla="*/ 981 w 1221"/>
              <a:gd name="T69" fmla="*/ 99 h 615"/>
              <a:gd name="T70" fmla="*/ 1113 w 1221"/>
              <a:gd name="T71" fmla="*/ 171 h 615"/>
              <a:gd name="T72" fmla="*/ 1221 w 1221"/>
              <a:gd name="T73" fmla="*/ 204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21" h="615">
                <a:moveTo>
                  <a:pt x="0" y="288"/>
                </a:moveTo>
                <a:lnTo>
                  <a:pt x="3" y="312"/>
                </a:lnTo>
                <a:lnTo>
                  <a:pt x="57" y="309"/>
                </a:lnTo>
                <a:lnTo>
                  <a:pt x="54" y="330"/>
                </a:lnTo>
                <a:lnTo>
                  <a:pt x="93" y="327"/>
                </a:lnTo>
                <a:lnTo>
                  <a:pt x="141" y="339"/>
                </a:lnTo>
                <a:lnTo>
                  <a:pt x="147" y="360"/>
                </a:lnTo>
                <a:lnTo>
                  <a:pt x="189" y="360"/>
                </a:lnTo>
                <a:lnTo>
                  <a:pt x="228" y="366"/>
                </a:lnTo>
                <a:lnTo>
                  <a:pt x="228" y="384"/>
                </a:lnTo>
                <a:lnTo>
                  <a:pt x="264" y="381"/>
                </a:lnTo>
                <a:lnTo>
                  <a:pt x="267" y="402"/>
                </a:lnTo>
                <a:lnTo>
                  <a:pt x="297" y="396"/>
                </a:lnTo>
                <a:lnTo>
                  <a:pt x="297" y="414"/>
                </a:lnTo>
                <a:lnTo>
                  <a:pt x="336" y="423"/>
                </a:lnTo>
                <a:lnTo>
                  <a:pt x="342" y="441"/>
                </a:lnTo>
                <a:lnTo>
                  <a:pt x="366" y="441"/>
                </a:lnTo>
                <a:lnTo>
                  <a:pt x="375" y="489"/>
                </a:lnTo>
                <a:lnTo>
                  <a:pt x="405" y="492"/>
                </a:lnTo>
                <a:lnTo>
                  <a:pt x="408" y="546"/>
                </a:lnTo>
                <a:lnTo>
                  <a:pt x="426" y="546"/>
                </a:lnTo>
                <a:lnTo>
                  <a:pt x="432" y="609"/>
                </a:lnTo>
                <a:lnTo>
                  <a:pt x="555" y="615"/>
                </a:lnTo>
                <a:lnTo>
                  <a:pt x="552" y="459"/>
                </a:lnTo>
                <a:lnTo>
                  <a:pt x="582" y="456"/>
                </a:lnTo>
                <a:lnTo>
                  <a:pt x="585" y="324"/>
                </a:lnTo>
                <a:lnTo>
                  <a:pt x="633" y="324"/>
                </a:lnTo>
                <a:lnTo>
                  <a:pt x="633" y="204"/>
                </a:lnTo>
                <a:lnTo>
                  <a:pt x="690" y="207"/>
                </a:lnTo>
                <a:lnTo>
                  <a:pt x="690" y="99"/>
                </a:lnTo>
                <a:lnTo>
                  <a:pt x="777" y="102"/>
                </a:lnTo>
                <a:lnTo>
                  <a:pt x="777" y="0"/>
                </a:lnTo>
                <a:lnTo>
                  <a:pt x="843" y="6"/>
                </a:lnTo>
                <a:lnTo>
                  <a:pt x="912" y="36"/>
                </a:lnTo>
                <a:lnTo>
                  <a:pt x="981" y="99"/>
                </a:lnTo>
                <a:lnTo>
                  <a:pt x="1113" y="171"/>
                </a:lnTo>
                <a:lnTo>
                  <a:pt x="1221" y="204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1" name="Freeform 16"/>
          <p:cNvSpPr>
            <a:spLocks/>
          </p:cNvSpPr>
          <p:nvPr/>
        </p:nvSpPr>
        <p:spPr bwMode="auto">
          <a:xfrm>
            <a:off x="1190626" y="1405218"/>
            <a:ext cx="2724150" cy="2654300"/>
          </a:xfrm>
          <a:custGeom>
            <a:avLst/>
            <a:gdLst>
              <a:gd name="T0" fmla="*/ 48 w 1716"/>
              <a:gd name="T1" fmla="*/ 12 h 1672"/>
              <a:gd name="T2" fmla="*/ 36 w 1716"/>
              <a:gd name="T3" fmla="*/ 84 h 1672"/>
              <a:gd name="T4" fmla="*/ 48 w 1716"/>
              <a:gd name="T5" fmla="*/ 160 h 1672"/>
              <a:gd name="T6" fmla="*/ 28 w 1716"/>
              <a:gd name="T7" fmla="*/ 220 h 1672"/>
              <a:gd name="T8" fmla="*/ 28 w 1716"/>
              <a:gd name="T9" fmla="*/ 296 h 1672"/>
              <a:gd name="T10" fmla="*/ 36 w 1716"/>
              <a:gd name="T11" fmla="*/ 372 h 1672"/>
              <a:gd name="T12" fmla="*/ 24 w 1716"/>
              <a:gd name="T13" fmla="*/ 444 h 1672"/>
              <a:gd name="T14" fmla="*/ 20 w 1716"/>
              <a:gd name="T15" fmla="*/ 484 h 1672"/>
              <a:gd name="T16" fmla="*/ 396 w 1716"/>
              <a:gd name="T17" fmla="*/ 540 h 1672"/>
              <a:gd name="T18" fmla="*/ 544 w 1716"/>
              <a:gd name="T19" fmla="*/ 540 h 1672"/>
              <a:gd name="T20" fmla="*/ 652 w 1716"/>
              <a:gd name="T21" fmla="*/ 556 h 1672"/>
              <a:gd name="T22" fmla="*/ 772 w 1716"/>
              <a:gd name="T23" fmla="*/ 592 h 1672"/>
              <a:gd name="T24" fmla="*/ 940 w 1716"/>
              <a:gd name="T25" fmla="*/ 676 h 1672"/>
              <a:gd name="T26" fmla="*/ 1000 w 1716"/>
              <a:gd name="T27" fmla="*/ 720 h 1672"/>
              <a:gd name="T28" fmla="*/ 1120 w 1716"/>
              <a:gd name="T29" fmla="*/ 760 h 1672"/>
              <a:gd name="T30" fmla="*/ 1272 w 1716"/>
              <a:gd name="T31" fmla="*/ 824 h 1672"/>
              <a:gd name="T32" fmla="*/ 984 w 1716"/>
              <a:gd name="T33" fmla="*/ 916 h 1672"/>
              <a:gd name="T34" fmla="*/ 920 w 1716"/>
              <a:gd name="T35" fmla="*/ 952 h 1672"/>
              <a:gd name="T36" fmla="*/ 824 w 1716"/>
              <a:gd name="T37" fmla="*/ 1016 h 1672"/>
              <a:gd name="T38" fmla="*/ 700 w 1716"/>
              <a:gd name="T39" fmla="*/ 1068 h 1672"/>
              <a:gd name="T40" fmla="*/ 476 w 1716"/>
              <a:gd name="T41" fmla="*/ 1088 h 1672"/>
              <a:gd name="T42" fmla="*/ 380 w 1716"/>
              <a:gd name="T43" fmla="*/ 1084 h 1672"/>
              <a:gd name="T44" fmla="*/ 200 w 1716"/>
              <a:gd name="T45" fmla="*/ 1104 h 1672"/>
              <a:gd name="T46" fmla="*/ 16 w 1716"/>
              <a:gd name="T47" fmla="*/ 1116 h 1672"/>
              <a:gd name="T48" fmla="*/ 12 w 1716"/>
              <a:gd name="T49" fmla="*/ 1164 h 1672"/>
              <a:gd name="T50" fmla="*/ 24 w 1716"/>
              <a:gd name="T51" fmla="*/ 1224 h 1672"/>
              <a:gd name="T52" fmla="*/ 16 w 1716"/>
              <a:gd name="T53" fmla="*/ 1288 h 1672"/>
              <a:gd name="T54" fmla="*/ 8 w 1716"/>
              <a:gd name="T55" fmla="*/ 1352 h 1672"/>
              <a:gd name="T56" fmla="*/ 20 w 1716"/>
              <a:gd name="T57" fmla="*/ 1488 h 1672"/>
              <a:gd name="T58" fmla="*/ 24 w 1716"/>
              <a:gd name="T59" fmla="*/ 1516 h 1672"/>
              <a:gd name="T60" fmla="*/ 0 w 1716"/>
              <a:gd name="T61" fmla="*/ 1532 h 1672"/>
              <a:gd name="T62" fmla="*/ 20 w 1716"/>
              <a:gd name="T63" fmla="*/ 1584 h 1672"/>
              <a:gd name="T64" fmla="*/ 140 w 1716"/>
              <a:gd name="T65" fmla="*/ 1576 h 1672"/>
              <a:gd name="T66" fmla="*/ 320 w 1716"/>
              <a:gd name="T67" fmla="*/ 1600 h 1672"/>
              <a:gd name="T68" fmla="*/ 440 w 1716"/>
              <a:gd name="T69" fmla="*/ 1604 h 1672"/>
              <a:gd name="T70" fmla="*/ 524 w 1716"/>
              <a:gd name="T71" fmla="*/ 1580 h 1672"/>
              <a:gd name="T72" fmla="*/ 700 w 1716"/>
              <a:gd name="T73" fmla="*/ 1616 h 1672"/>
              <a:gd name="T74" fmla="*/ 784 w 1716"/>
              <a:gd name="T75" fmla="*/ 1604 h 1672"/>
              <a:gd name="T76" fmla="*/ 892 w 1716"/>
              <a:gd name="T77" fmla="*/ 1592 h 1672"/>
              <a:gd name="T78" fmla="*/ 996 w 1716"/>
              <a:gd name="T79" fmla="*/ 1616 h 1672"/>
              <a:gd name="T80" fmla="*/ 1096 w 1716"/>
              <a:gd name="T81" fmla="*/ 1620 h 1672"/>
              <a:gd name="T82" fmla="*/ 1220 w 1716"/>
              <a:gd name="T83" fmla="*/ 1604 h 1672"/>
              <a:gd name="T84" fmla="*/ 1348 w 1716"/>
              <a:gd name="T85" fmla="*/ 1620 h 1672"/>
              <a:gd name="T86" fmla="*/ 1472 w 1716"/>
              <a:gd name="T87" fmla="*/ 1612 h 1672"/>
              <a:gd name="T88" fmla="*/ 1544 w 1716"/>
              <a:gd name="T89" fmla="*/ 1596 h 1672"/>
              <a:gd name="T90" fmla="*/ 1692 w 1716"/>
              <a:gd name="T91" fmla="*/ 1628 h 1672"/>
              <a:gd name="T92" fmla="*/ 1716 w 1716"/>
              <a:gd name="T93" fmla="*/ 24 h 1672"/>
              <a:gd name="T94" fmla="*/ 1652 w 1716"/>
              <a:gd name="T95" fmla="*/ 44 h 1672"/>
              <a:gd name="T96" fmla="*/ 1556 w 1716"/>
              <a:gd name="T97" fmla="*/ 48 h 1672"/>
              <a:gd name="T98" fmla="*/ 1432 w 1716"/>
              <a:gd name="T99" fmla="*/ 28 h 1672"/>
              <a:gd name="T100" fmla="*/ 1312 w 1716"/>
              <a:gd name="T101" fmla="*/ 36 h 1672"/>
              <a:gd name="T102" fmla="*/ 1224 w 1716"/>
              <a:gd name="T103" fmla="*/ 52 h 1672"/>
              <a:gd name="T104" fmla="*/ 1096 w 1716"/>
              <a:gd name="T105" fmla="*/ 24 h 1672"/>
              <a:gd name="T106" fmla="*/ 992 w 1716"/>
              <a:gd name="T107" fmla="*/ 24 h 1672"/>
              <a:gd name="T108" fmla="*/ 868 w 1716"/>
              <a:gd name="T109" fmla="*/ 52 h 1672"/>
              <a:gd name="T110" fmla="*/ 704 w 1716"/>
              <a:gd name="T111" fmla="*/ 4 h 1672"/>
              <a:gd name="T112" fmla="*/ 604 w 1716"/>
              <a:gd name="T113" fmla="*/ 24 h 1672"/>
              <a:gd name="T114" fmla="*/ 484 w 1716"/>
              <a:gd name="T115" fmla="*/ 36 h 1672"/>
              <a:gd name="T116" fmla="*/ 332 w 1716"/>
              <a:gd name="T117" fmla="*/ 0 h 1672"/>
              <a:gd name="T118" fmla="*/ 240 w 1716"/>
              <a:gd name="T119" fmla="*/ 32 h 1672"/>
              <a:gd name="T120" fmla="*/ 144 w 1716"/>
              <a:gd name="T121" fmla="*/ 36 h 1672"/>
              <a:gd name="T122" fmla="*/ 48 w 1716"/>
              <a:gd name="T123" fmla="*/ 12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16" h="1672">
                <a:moveTo>
                  <a:pt x="48" y="12"/>
                </a:moveTo>
                <a:lnTo>
                  <a:pt x="36" y="84"/>
                </a:lnTo>
                <a:lnTo>
                  <a:pt x="48" y="160"/>
                </a:lnTo>
                <a:lnTo>
                  <a:pt x="28" y="220"/>
                </a:lnTo>
                <a:lnTo>
                  <a:pt x="28" y="296"/>
                </a:lnTo>
                <a:lnTo>
                  <a:pt x="36" y="372"/>
                </a:lnTo>
                <a:lnTo>
                  <a:pt x="24" y="444"/>
                </a:lnTo>
                <a:lnTo>
                  <a:pt x="20" y="484"/>
                </a:lnTo>
                <a:lnTo>
                  <a:pt x="396" y="540"/>
                </a:lnTo>
                <a:lnTo>
                  <a:pt x="544" y="540"/>
                </a:lnTo>
                <a:lnTo>
                  <a:pt x="652" y="556"/>
                </a:lnTo>
                <a:lnTo>
                  <a:pt x="772" y="592"/>
                </a:lnTo>
                <a:lnTo>
                  <a:pt x="940" y="676"/>
                </a:lnTo>
                <a:lnTo>
                  <a:pt x="1000" y="720"/>
                </a:lnTo>
                <a:lnTo>
                  <a:pt x="1120" y="760"/>
                </a:lnTo>
                <a:lnTo>
                  <a:pt x="1272" y="824"/>
                </a:lnTo>
                <a:lnTo>
                  <a:pt x="984" y="916"/>
                </a:lnTo>
                <a:lnTo>
                  <a:pt x="920" y="952"/>
                </a:lnTo>
                <a:lnTo>
                  <a:pt x="824" y="1016"/>
                </a:lnTo>
                <a:lnTo>
                  <a:pt x="700" y="1068"/>
                </a:lnTo>
                <a:lnTo>
                  <a:pt x="476" y="1088"/>
                </a:lnTo>
                <a:lnTo>
                  <a:pt x="380" y="1084"/>
                </a:lnTo>
                <a:lnTo>
                  <a:pt x="200" y="1104"/>
                </a:lnTo>
                <a:lnTo>
                  <a:pt x="16" y="1116"/>
                </a:lnTo>
                <a:lnTo>
                  <a:pt x="12" y="1164"/>
                </a:lnTo>
                <a:lnTo>
                  <a:pt x="24" y="1224"/>
                </a:lnTo>
                <a:lnTo>
                  <a:pt x="16" y="1288"/>
                </a:lnTo>
                <a:lnTo>
                  <a:pt x="8" y="1352"/>
                </a:lnTo>
                <a:cubicBezTo>
                  <a:pt x="9" y="1385"/>
                  <a:pt x="17" y="1461"/>
                  <a:pt x="20" y="1488"/>
                </a:cubicBezTo>
                <a:lnTo>
                  <a:pt x="24" y="1516"/>
                </a:lnTo>
                <a:lnTo>
                  <a:pt x="0" y="1532"/>
                </a:lnTo>
                <a:lnTo>
                  <a:pt x="20" y="1584"/>
                </a:lnTo>
                <a:cubicBezTo>
                  <a:pt x="43" y="1591"/>
                  <a:pt x="90" y="1573"/>
                  <a:pt x="140" y="1576"/>
                </a:cubicBezTo>
                <a:cubicBezTo>
                  <a:pt x="190" y="1579"/>
                  <a:pt x="270" y="1595"/>
                  <a:pt x="320" y="1600"/>
                </a:cubicBezTo>
                <a:lnTo>
                  <a:pt x="440" y="1604"/>
                </a:lnTo>
                <a:cubicBezTo>
                  <a:pt x="474" y="1601"/>
                  <a:pt x="481" y="1578"/>
                  <a:pt x="524" y="1580"/>
                </a:cubicBezTo>
                <a:cubicBezTo>
                  <a:pt x="567" y="1582"/>
                  <a:pt x="657" y="1612"/>
                  <a:pt x="700" y="1616"/>
                </a:cubicBezTo>
                <a:lnTo>
                  <a:pt x="784" y="1604"/>
                </a:lnTo>
                <a:lnTo>
                  <a:pt x="892" y="1592"/>
                </a:lnTo>
                <a:lnTo>
                  <a:pt x="996" y="1616"/>
                </a:lnTo>
                <a:lnTo>
                  <a:pt x="1096" y="1620"/>
                </a:lnTo>
                <a:cubicBezTo>
                  <a:pt x="1133" y="1618"/>
                  <a:pt x="1178" y="1604"/>
                  <a:pt x="1220" y="1604"/>
                </a:cubicBezTo>
                <a:cubicBezTo>
                  <a:pt x="1262" y="1604"/>
                  <a:pt x="1306" y="1619"/>
                  <a:pt x="1348" y="1620"/>
                </a:cubicBezTo>
                <a:cubicBezTo>
                  <a:pt x="1390" y="1621"/>
                  <a:pt x="1439" y="1616"/>
                  <a:pt x="1472" y="1612"/>
                </a:cubicBezTo>
                <a:lnTo>
                  <a:pt x="1544" y="1596"/>
                </a:lnTo>
                <a:cubicBezTo>
                  <a:pt x="1581" y="1599"/>
                  <a:pt x="1624" y="1672"/>
                  <a:pt x="1692" y="1628"/>
                </a:cubicBezTo>
                <a:cubicBezTo>
                  <a:pt x="1704" y="826"/>
                  <a:pt x="1716" y="24"/>
                  <a:pt x="1716" y="24"/>
                </a:cubicBezTo>
                <a:lnTo>
                  <a:pt x="1652" y="44"/>
                </a:lnTo>
                <a:lnTo>
                  <a:pt x="1556" y="48"/>
                </a:lnTo>
                <a:lnTo>
                  <a:pt x="1432" y="28"/>
                </a:lnTo>
                <a:lnTo>
                  <a:pt x="1312" y="36"/>
                </a:lnTo>
                <a:lnTo>
                  <a:pt x="1224" y="52"/>
                </a:lnTo>
                <a:lnTo>
                  <a:pt x="1096" y="24"/>
                </a:lnTo>
                <a:lnTo>
                  <a:pt x="992" y="24"/>
                </a:lnTo>
                <a:lnTo>
                  <a:pt x="868" y="52"/>
                </a:lnTo>
                <a:lnTo>
                  <a:pt x="704" y="4"/>
                </a:lnTo>
                <a:lnTo>
                  <a:pt x="604" y="24"/>
                </a:lnTo>
                <a:lnTo>
                  <a:pt x="484" y="36"/>
                </a:lnTo>
                <a:lnTo>
                  <a:pt x="332" y="0"/>
                </a:lnTo>
                <a:lnTo>
                  <a:pt x="240" y="32"/>
                </a:lnTo>
                <a:lnTo>
                  <a:pt x="144" y="36"/>
                </a:lnTo>
                <a:lnTo>
                  <a:pt x="48" y="1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42" name="Group 32"/>
          <p:cNvGrpSpPr>
            <a:grpSpLocks/>
          </p:cNvGrpSpPr>
          <p:nvPr/>
        </p:nvGrpSpPr>
        <p:grpSpPr bwMode="auto">
          <a:xfrm>
            <a:off x="1809751" y="2262468"/>
            <a:ext cx="927100" cy="407988"/>
            <a:chOff x="1120" y="1265"/>
            <a:chExt cx="584" cy="257"/>
          </a:xfrm>
        </p:grpSpPr>
        <p:sp>
          <p:nvSpPr>
            <p:cNvPr id="43" name="Rectangle 17"/>
            <p:cNvSpPr>
              <a:spLocks noChangeArrowheads="1"/>
            </p:cNvSpPr>
            <p:nvPr/>
          </p:nvSpPr>
          <p:spPr bwMode="auto">
            <a:xfrm>
              <a:off x="1120" y="1268"/>
              <a:ext cx="56" cy="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1189" y="1265"/>
              <a:ext cx="54" cy="10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" name="Rectangle 19"/>
            <p:cNvSpPr>
              <a:spLocks noChangeArrowheads="1"/>
            </p:cNvSpPr>
            <p:nvPr/>
          </p:nvSpPr>
          <p:spPr bwMode="auto">
            <a:xfrm>
              <a:off x="1246" y="1265"/>
              <a:ext cx="54" cy="11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" name="Rectangle 20"/>
            <p:cNvSpPr>
              <a:spLocks noChangeArrowheads="1"/>
            </p:cNvSpPr>
            <p:nvPr/>
          </p:nvSpPr>
          <p:spPr bwMode="auto">
            <a:xfrm>
              <a:off x="1345" y="1280"/>
              <a:ext cx="54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Rectangle 21"/>
            <p:cNvSpPr>
              <a:spLocks noChangeArrowheads="1"/>
            </p:cNvSpPr>
            <p:nvPr/>
          </p:nvSpPr>
          <p:spPr bwMode="auto">
            <a:xfrm>
              <a:off x="1399" y="1292"/>
              <a:ext cx="34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" name="Rectangle 22"/>
            <p:cNvSpPr>
              <a:spLocks noChangeArrowheads="1"/>
            </p:cNvSpPr>
            <p:nvPr/>
          </p:nvSpPr>
          <p:spPr bwMode="auto">
            <a:xfrm>
              <a:off x="1441" y="1310"/>
              <a:ext cx="34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9" name="Rectangle 23"/>
            <p:cNvSpPr>
              <a:spLocks noChangeArrowheads="1"/>
            </p:cNvSpPr>
            <p:nvPr/>
          </p:nvSpPr>
          <p:spPr bwMode="auto">
            <a:xfrm>
              <a:off x="1508" y="1338"/>
              <a:ext cx="34" cy="11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" name="Rectangle 24"/>
            <p:cNvSpPr>
              <a:spLocks noChangeArrowheads="1"/>
            </p:cNvSpPr>
            <p:nvPr/>
          </p:nvSpPr>
          <p:spPr bwMode="auto">
            <a:xfrm>
              <a:off x="1544" y="1347"/>
              <a:ext cx="30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" name="Rectangle 25"/>
            <p:cNvSpPr>
              <a:spLocks noChangeArrowheads="1"/>
            </p:cNvSpPr>
            <p:nvPr/>
          </p:nvSpPr>
          <p:spPr bwMode="auto">
            <a:xfrm>
              <a:off x="1580" y="1366"/>
              <a:ext cx="27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2" name="Rectangle 26"/>
            <p:cNvSpPr>
              <a:spLocks noChangeArrowheads="1"/>
            </p:cNvSpPr>
            <p:nvPr/>
          </p:nvSpPr>
          <p:spPr bwMode="auto">
            <a:xfrm>
              <a:off x="1612" y="1388"/>
              <a:ext cx="28" cy="9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3" name="Rectangle 27"/>
            <p:cNvSpPr>
              <a:spLocks noChangeArrowheads="1"/>
            </p:cNvSpPr>
            <p:nvPr/>
          </p:nvSpPr>
          <p:spPr bwMode="auto">
            <a:xfrm>
              <a:off x="1641" y="1406"/>
              <a:ext cx="28" cy="9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4" name="Rectangle 28"/>
            <p:cNvSpPr>
              <a:spLocks noChangeArrowheads="1"/>
            </p:cNvSpPr>
            <p:nvPr/>
          </p:nvSpPr>
          <p:spPr bwMode="auto">
            <a:xfrm>
              <a:off x="1670" y="1424"/>
              <a:ext cx="28" cy="9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5" name="Rectangle 29"/>
            <p:cNvSpPr>
              <a:spLocks noChangeArrowheads="1"/>
            </p:cNvSpPr>
            <p:nvPr/>
          </p:nvSpPr>
          <p:spPr bwMode="auto">
            <a:xfrm>
              <a:off x="1677" y="1421"/>
              <a:ext cx="27" cy="9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6" name="Rectangle 30"/>
            <p:cNvSpPr>
              <a:spLocks noChangeArrowheads="1"/>
            </p:cNvSpPr>
            <p:nvPr/>
          </p:nvSpPr>
          <p:spPr bwMode="auto">
            <a:xfrm>
              <a:off x="1302" y="1275"/>
              <a:ext cx="45" cy="11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7" name="Rectangle 31"/>
            <p:cNvSpPr>
              <a:spLocks noChangeArrowheads="1"/>
            </p:cNvSpPr>
            <p:nvPr/>
          </p:nvSpPr>
          <p:spPr bwMode="auto">
            <a:xfrm>
              <a:off x="1438" y="1308"/>
              <a:ext cx="34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58" name="Group 33"/>
          <p:cNvGrpSpPr>
            <a:grpSpLocks/>
          </p:cNvGrpSpPr>
          <p:nvPr/>
        </p:nvGrpSpPr>
        <p:grpSpPr bwMode="auto">
          <a:xfrm flipV="1">
            <a:off x="1812926" y="2714906"/>
            <a:ext cx="927100" cy="407987"/>
            <a:chOff x="1120" y="1265"/>
            <a:chExt cx="584" cy="257"/>
          </a:xfrm>
        </p:grpSpPr>
        <p:sp>
          <p:nvSpPr>
            <p:cNvPr id="59" name="Rectangle 34"/>
            <p:cNvSpPr>
              <a:spLocks noChangeArrowheads="1"/>
            </p:cNvSpPr>
            <p:nvPr/>
          </p:nvSpPr>
          <p:spPr bwMode="auto">
            <a:xfrm>
              <a:off x="1120" y="1268"/>
              <a:ext cx="56" cy="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1189" y="1265"/>
              <a:ext cx="54" cy="10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1" name="Rectangle 36"/>
            <p:cNvSpPr>
              <a:spLocks noChangeArrowheads="1"/>
            </p:cNvSpPr>
            <p:nvPr/>
          </p:nvSpPr>
          <p:spPr bwMode="auto">
            <a:xfrm>
              <a:off x="1246" y="1265"/>
              <a:ext cx="54" cy="11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2" name="Rectangle 37"/>
            <p:cNvSpPr>
              <a:spLocks noChangeArrowheads="1"/>
            </p:cNvSpPr>
            <p:nvPr/>
          </p:nvSpPr>
          <p:spPr bwMode="auto">
            <a:xfrm>
              <a:off x="1345" y="1280"/>
              <a:ext cx="54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" name="Rectangle 38"/>
            <p:cNvSpPr>
              <a:spLocks noChangeArrowheads="1"/>
            </p:cNvSpPr>
            <p:nvPr/>
          </p:nvSpPr>
          <p:spPr bwMode="auto">
            <a:xfrm>
              <a:off x="1399" y="1292"/>
              <a:ext cx="34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1441" y="1310"/>
              <a:ext cx="34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1508" y="1338"/>
              <a:ext cx="34" cy="11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1544" y="1347"/>
              <a:ext cx="30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7" name="Rectangle 42"/>
            <p:cNvSpPr>
              <a:spLocks noChangeArrowheads="1"/>
            </p:cNvSpPr>
            <p:nvPr/>
          </p:nvSpPr>
          <p:spPr bwMode="auto">
            <a:xfrm>
              <a:off x="1580" y="1366"/>
              <a:ext cx="27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8" name="Rectangle 43"/>
            <p:cNvSpPr>
              <a:spLocks noChangeArrowheads="1"/>
            </p:cNvSpPr>
            <p:nvPr/>
          </p:nvSpPr>
          <p:spPr bwMode="auto">
            <a:xfrm>
              <a:off x="1612" y="1388"/>
              <a:ext cx="28" cy="9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9" name="Rectangle 44"/>
            <p:cNvSpPr>
              <a:spLocks noChangeArrowheads="1"/>
            </p:cNvSpPr>
            <p:nvPr/>
          </p:nvSpPr>
          <p:spPr bwMode="auto">
            <a:xfrm>
              <a:off x="1641" y="1406"/>
              <a:ext cx="28" cy="9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0" name="Rectangle 45"/>
            <p:cNvSpPr>
              <a:spLocks noChangeArrowheads="1"/>
            </p:cNvSpPr>
            <p:nvPr/>
          </p:nvSpPr>
          <p:spPr bwMode="auto">
            <a:xfrm>
              <a:off x="1670" y="1424"/>
              <a:ext cx="28" cy="9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1" name="Rectangle 46"/>
            <p:cNvSpPr>
              <a:spLocks noChangeArrowheads="1"/>
            </p:cNvSpPr>
            <p:nvPr/>
          </p:nvSpPr>
          <p:spPr bwMode="auto">
            <a:xfrm>
              <a:off x="1677" y="1421"/>
              <a:ext cx="27" cy="9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2" name="Rectangle 47"/>
            <p:cNvSpPr>
              <a:spLocks noChangeArrowheads="1"/>
            </p:cNvSpPr>
            <p:nvPr/>
          </p:nvSpPr>
          <p:spPr bwMode="auto">
            <a:xfrm>
              <a:off x="1302" y="1275"/>
              <a:ext cx="45" cy="11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3" name="Rectangle 48"/>
            <p:cNvSpPr>
              <a:spLocks noChangeArrowheads="1"/>
            </p:cNvSpPr>
            <p:nvPr/>
          </p:nvSpPr>
          <p:spPr bwMode="auto">
            <a:xfrm>
              <a:off x="1438" y="1308"/>
              <a:ext cx="34" cy="1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74" name="Group 51"/>
          <p:cNvGrpSpPr>
            <a:grpSpLocks/>
          </p:cNvGrpSpPr>
          <p:nvPr/>
        </p:nvGrpSpPr>
        <p:grpSpPr bwMode="auto">
          <a:xfrm>
            <a:off x="1133476" y="1132168"/>
            <a:ext cx="1403350" cy="1562100"/>
            <a:chOff x="692" y="556"/>
            <a:chExt cx="884" cy="984"/>
          </a:xfrm>
        </p:grpSpPr>
        <p:sp>
          <p:nvSpPr>
            <p:cNvPr id="75" name="Line 49"/>
            <p:cNvSpPr>
              <a:spLocks noChangeShapeType="1"/>
            </p:cNvSpPr>
            <p:nvPr/>
          </p:nvSpPr>
          <p:spPr bwMode="auto">
            <a:xfrm flipH="1">
              <a:off x="692" y="1540"/>
              <a:ext cx="8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6" name="Line 50"/>
            <p:cNvSpPr>
              <a:spLocks noChangeShapeType="1"/>
            </p:cNvSpPr>
            <p:nvPr/>
          </p:nvSpPr>
          <p:spPr bwMode="auto">
            <a:xfrm flipV="1">
              <a:off x="692" y="556"/>
              <a:ext cx="4" cy="9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7" name="Line 52"/>
          <p:cNvSpPr>
            <a:spLocks noChangeShapeType="1"/>
          </p:cNvSpPr>
          <p:nvPr/>
        </p:nvSpPr>
        <p:spPr bwMode="auto">
          <a:xfrm>
            <a:off x="1806576" y="2465668"/>
            <a:ext cx="0" cy="2222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8" name="Line 53"/>
          <p:cNvSpPr>
            <a:spLocks noChangeShapeType="1"/>
          </p:cNvSpPr>
          <p:nvPr/>
        </p:nvSpPr>
        <p:spPr bwMode="auto">
          <a:xfrm>
            <a:off x="1120776" y="2567268"/>
            <a:ext cx="6921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79" name="Freeform 54" descr="Petits confettis"/>
          <p:cNvSpPr>
            <a:spLocks/>
          </p:cNvSpPr>
          <p:nvPr/>
        </p:nvSpPr>
        <p:spPr bwMode="auto">
          <a:xfrm>
            <a:off x="2754314" y="2538693"/>
            <a:ext cx="60325" cy="334963"/>
          </a:xfrm>
          <a:custGeom>
            <a:avLst/>
            <a:gdLst>
              <a:gd name="T0" fmla="*/ 6 w 38"/>
              <a:gd name="T1" fmla="*/ 0 h 211"/>
              <a:gd name="T2" fmla="*/ 0 w 38"/>
              <a:gd name="T3" fmla="*/ 211 h 211"/>
              <a:gd name="T4" fmla="*/ 32 w 38"/>
              <a:gd name="T5" fmla="*/ 192 h 211"/>
              <a:gd name="T6" fmla="*/ 38 w 38"/>
              <a:gd name="T7" fmla="*/ 4 h 211"/>
              <a:gd name="T8" fmla="*/ 6 w 38"/>
              <a:gd name="T9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211">
                <a:moveTo>
                  <a:pt x="6" y="0"/>
                </a:moveTo>
                <a:lnTo>
                  <a:pt x="0" y="211"/>
                </a:lnTo>
                <a:lnTo>
                  <a:pt x="32" y="192"/>
                </a:lnTo>
                <a:lnTo>
                  <a:pt x="38" y="4"/>
                </a:lnTo>
                <a:lnTo>
                  <a:pt x="6" y="0"/>
                </a:lnTo>
                <a:close/>
              </a:path>
            </a:pathLst>
          </a:custGeom>
          <a:pattFill prst="smConfetti">
            <a:fgClr>
              <a:schemeClr val="bg2"/>
            </a:fgClr>
            <a:bgClr>
              <a:schemeClr val="bg1"/>
            </a:bgClr>
          </a:patt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0" name="Freeform 55" descr="Petits confettis"/>
          <p:cNvSpPr>
            <a:spLocks/>
          </p:cNvSpPr>
          <p:nvPr/>
        </p:nvSpPr>
        <p:spPr bwMode="auto">
          <a:xfrm>
            <a:off x="2806701" y="2552981"/>
            <a:ext cx="57150" cy="300037"/>
          </a:xfrm>
          <a:custGeom>
            <a:avLst/>
            <a:gdLst>
              <a:gd name="T0" fmla="*/ 4 w 36"/>
              <a:gd name="T1" fmla="*/ 0 h 189"/>
              <a:gd name="T2" fmla="*/ 0 w 36"/>
              <a:gd name="T3" fmla="*/ 189 h 189"/>
              <a:gd name="T4" fmla="*/ 31 w 36"/>
              <a:gd name="T5" fmla="*/ 177 h 189"/>
              <a:gd name="T6" fmla="*/ 36 w 36"/>
              <a:gd name="T7" fmla="*/ 9 h 189"/>
              <a:gd name="T8" fmla="*/ 4 w 36"/>
              <a:gd name="T9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189">
                <a:moveTo>
                  <a:pt x="4" y="0"/>
                </a:moveTo>
                <a:lnTo>
                  <a:pt x="0" y="189"/>
                </a:lnTo>
                <a:lnTo>
                  <a:pt x="31" y="177"/>
                </a:lnTo>
                <a:lnTo>
                  <a:pt x="36" y="9"/>
                </a:lnTo>
                <a:lnTo>
                  <a:pt x="4" y="0"/>
                </a:lnTo>
                <a:close/>
              </a:path>
            </a:pathLst>
          </a:custGeom>
          <a:pattFill prst="smConfetti">
            <a:fgClr>
              <a:schemeClr val="bg2"/>
            </a:fgClr>
            <a:bgClr>
              <a:schemeClr val="bg1"/>
            </a:bgClr>
          </a:patt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1" name="Freeform 56" descr="Petits confettis"/>
          <p:cNvSpPr>
            <a:spLocks/>
          </p:cNvSpPr>
          <p:nvPr/>
        </p:nvSpPr>
        <p:spPr bwMode="auto">
          <a:xfrm>
            <a:off x="2862264" y="2568856"/>
            <a:ext cx="44450" cy="269875"/>
          </a:xfrm>
          <a:custGeom>
            <a:avLst/>
            <a:gdLst>
              <a:gd name="T0" fmla="*/ 4 w 28"/>
              <a:gd name="T1" fmla="*/ 0 h 170"/>
              <a:gd name="T2" fmla="*/ 0 w 28"/>
              <a:gd name="T3" fmla="*/ 170 h 170"/>
              <a:gd name="T4" fmla="*/ 28 w 28"/>
              <a:gd name="T5" fmla="*/ 156 h 170"/>
              <a:gd name="T6" fmla="*/ 27 w 28"/>
              <a:gd name="T7" fmla="*/ 10 h 170"/>
              <a:gd name="T8" fmla="*/ 4 w 28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70">
                <a:moveTo>
                  <a:pt x="4" y="0"/>
                </a:moveTo>
                <a:lnTo>
                  <a:pt x="0" y="170"/>
                </a:lnTo>
                <a:lnTo>
                  <a:pt x="28" y="156"/>
                </a:lnTo>
                <a:lnTo>
                  <a:pt x="27" y="10"/>
                </a:lnTo>
                <a:lnTo>
                  <a:pt x="4" y="0"/>
                </a:lnTo>
                <a:close/>
              </a:path>
            </a:pathLst>
          </a:custGeom>
          <a:pattFill prst="smConfetti">
            <a:fgClr>
              <a:schemeClr val="bg2"/>
            </a:fgClr>
            <a:bgClr>
              <a:schemeClr val="bg1"/>
            </a:bgClr>
          </a:patt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2" name="Freeform 57" descr="Petits confettis"/>
          <p:cNvSpPr>
            <a:spLocks/>
          </p:cNvSpPr>
          <p:nvPr/>
        </p:nvSpPr>
        <p:spPr bwMode="auto">
          <a:xfrm>
            <a:off x="2911476" y="2586318"/>
            <a:ext cx="47625" cy="230188"/>
          </a:xfrm>
          <a:custGeom>
            <a:avLst/>
            <a:gdLst>
              <a:gd name="T0" fmla="*/ 0 w 30"/>
              <a:gd name="T1" fmla="*/ 0 h 145"/>
              <a:gd name="T2" fmla="*/ 3 w 30"/>
              <a:gd name="T3" fmla="*/ 145 h 145"/>
              <a:gd name="T4" fmla="*/ 29 w 30"/>
              <a:gd name="T5" fmla="*/ 133 h 145"/>
              <a:gd name="T6" fmla="*/ 30 w 30"/>
              <a:gd name="T7" fmla="*/ 10 h 145"/>
              <a:gd name="T8" fmla="*/ 0 w 30"/>
              <a:gd name="T9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145">
                <a:moveTo>
                  <a:pt x="0" y="0"/>
                </a:moveTo>
                <a:lnTo>
                  <a:pt x="3" y="145"/>
                </a:lnTo>
                <a:lnTo>
                  <a:pt x="29" y="133"/>
                </a:lnTo>
                <a:lnTo>
                  <a:pt x="30" y="10"/>
                </a:lnTo>
                <a:lnTo>
                  <a:pt x="0" y="0"/>
                </a:lnTo>
                <a:close/>
              </a:path>
            </a:pathLst>
          </a:custGeom>
          <a:pattFill prst="smConfetti">
            <a:fgClr>
              <a:schemeClr val="bg2"/>
            </a:fgClr>
            <a:bgClr>
              <a:schemeClr val="bg1"/>
            </a:bgClr>
          </a:patt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3" name="Freeform 58" descr="Petits confettis"/>
          <p:cNvSpPr>
            <a:spLocks/>
          </p:cNvSpPr>
          <p:nvPr/>
        </p:nvSpPr>
        <p:spPr bwMode="auto">
          <a:xfrm>
            <a:off x="2959101" y="2610131"/>
            <a:ext cx="47625" cy="190500"/>
          </a:xfrm>
          <a:custGeom>
            <a:avLst/>
            <a:gdLst>
              <a:gd name="T0" fmla="*/ 3 w 30"/>
              <a:gd name="T1" fmla="*/ 0 h 120"/>
              <a:gd name="T2" fmla="*/ 0 w 30"/>
              <a:gd name="T3" fmla="*/ 120 h 120"/>
              <a:gd name="T4" fmla="*/ 30 w 30"/>
              <a:gd name="T5" fmla="*/ 109 h 120"/>
              <a:gd name="T6" fmla="*/ 30 w 30"/>
              <a:gd name="T7" fmla="*/ 9 h 120"/>
              <a:gd name="T8" fmla="*/ 3 w 30"/>
              <a:gd name="T9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120">
                <a:moveTo>
                  <a:pt x="3" y="0"/>
                </a:moveTo>
                <a:lnTo>
                  <a:pt x="0" y="120"/>
                </a:lnTo>
                <a:lnTo>
                  <a:pt x="30" y="109"/>
                </a:lnTo>
                <a:lnTo>
                  <a:pt x="30" y="9"/>
                </a:lnTo>
                <a:lnTo>
                  <a:pt x="3" y="0"/>
                </a:lnTo>
                <a:close/>
              </a:path>
            </a:pathLst>
          </a:custGeom>
          <a:pattFill prst="smConfetti">
            <a:fgClr>
              <a:schemeClr val="bg2"/>
            </a:fgClr>
            <a:bgClr>
              <a:schemeClr val="bg1"/>
            </a:bgClr>
          </a:patt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4" name="Freeform 59" descr="Petits confettis"/>
          <p:cNvSpPr>
            <a:spLocks/>
          </p:cNvSpPr>
          <p:nvPr/>
        </p:nvSpPr>
        <p:spPr bwMode="auto">
          <a:xfrm>
            <a:off x="3005139" y="2621243"/>
            <a:ext cx="53975" cy="163513"/>
          </a:xfrm>
          <a:custGeom>
            <a:avLst/>
            <a:gdLst>
              <a:gd name="T0" fmla="*/ 0 w 34"/>
              <a:gd name="T1" fmla="*/ 0 h 103"/>
              <a:gd name="T2" fmla="*/ 0 w 34"/>
              <a:gd name="T3" fmla="*/ 103 h 103"/>
              <a:gd name="T4" fmla="*/ 31 w 34"/>
              <a:gd name="T5" fmla="*/ 92 h 103"/>
              <a:gd name="T6" fmla="*/ 34 w 34"/>
              <a:gd name="T7" fmla="*/ 12 h 103"/>
              <a:gd name="T8" fmla="*/ 0 w 34"/>
              <a:gd name="T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103">
                <a:moveTo>
                  <a:pt x="0" y="0"/>
                </a:moveTo>
                <a:lnTo>
                  <a:pt x="0" y="103"/>
                </a:lnTo>
                <a:lnTo>
                  <a:pt x="31" y="92"/>
                </a:lnTo>
                <a:lnTo>
                  <a:pt x="34" y="12"/>
                </a:lnTo>
                <a:lnTo>
                  <a:pt x="0" y="0"/>
                </a:lnTo>
                <a:close/>
              </a:path>
            </a:pathLst>
          </a:custGeom>
          <a:pattFill prst="smConfetti">
            <a:fgClr>
              <a:schemeClr val="bg2"/>
            </a:fgClr>
            <a:bgClr>
              <a:schemeClr val="bg1"/>
            </a:bgClr>
          </a:patt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5" name="Freeform 60" descr="Petits confettis"/>
          <p:cNvSpPr>
            <a:spLocks/>
          </p:cNvSpPr>
          <p:nvPr/>
        </p:nvSpPr>
        <p:spPr bwMode="auto">
          <a:xfrm>
            <a:off x="3062289" y="2654581"/>
            <a:ext cx="161925" cy="114300"/>
          </a:xfrm>
          <a:custGeom>
            <a:avLst/>
            <a:gdLst>
              <a:gd name="T0" fmla="*/ 3 w 102"/>
              <a:gd name="T1" fmla="*/ 0 h 72"/>
              <a:gd name="T2" fmla="*/ 0 w 102"/>
              <a:gd name="T3" fmla="*/ 72 h 72"/>
              <a:gd name="T4" fmla="*/ 102 w 102"/>
              <a:gd name="T5" fmla="*/ 39 h 72"/>
              <a:gd name="T6" fmla="*/ 54 w 102"/>
              <a:gd name="T7" fmla="*/ 18 h 72"/>
              <a:gd name="T8" fmla="*/ 3 w 102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72">
                <a:moveTo>
                  <a:pt x="3" y="0"/>
                </a:moveTo>
                <a:lnTo>
                  <a:pt x="0" y="72"/>
                </a:lnTo>
                <a:lnTo>
                  <a:pt x="102" y="39"/>
                </a:lnTo>
                <a:lnTo>
                  <a:pt x="54" y="18"/>
                </a:lnTo>
                <a:lnTo>
                  <a:pt x="3" y="0"/>
                </a:lnTo>
                <a:close/>
              </a:path>
            </a:pathLst>
          </a:custGeom>
          <a:pattFill prst="smConfetti">
            <a:fgClr>
              <a:schemeClr val="bg2"/>
            </a:fgClr>
            <a:bgClr>
              <a:schemeClr val="bg1"/>
            </a:bgClr>
          </a:patt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6" name="Line 61"/>
          <p:cNvSpPr>
            <a:spLocks noChangeShapeType="1"/>
          </p:cNvSpPr>
          <p:nvPr/>
        </p:nvSpPr>
        <p:spPr bwMode="auto">
          <a:xfrm>
            <a:off x="1114426" y="3532468"/>
            <a:ext cx="276225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7" name="Text Box 62"/>
          <p:cNvSpPr txBox="1">
            <a:spLocks noChangeArrowheads="1"/>
          </p:cNvSpPr>
          <p:nvPr/>
        </p:nvSpPr>
        <p:spPr bwMode="auto">
          <a:xfrm>
            <a:off x="2228851" y="3530881"/>
            <a:ext cx="361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/>
              <a:t>W</a:t>
            </a:r>
            <a:endParaRPr lang="en-GB" sz="1400" b="1"/>
          </a:p>
        </p:txBody>
      </p:sp>
      <p:sp>
        <p:nvSpPr>
          <p:cNvPr id="88" name="Text Box 63"/>
          <p:cNvSpPr txBox="1">
            <a:spLocks noChangeArrowheads="1"/>
          </p:cNvSpPr>
          <p:nvPr/>
        </p:nvSpPr>
        <p:spPr bwMode="auto">
          <a:xfrm>
            <a:off x="1822451" y="3219731"/>
            <a:ext cx="263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/>
              <a:t>c</a:t>
            </a:r>
            <a:endParaRPr lang="en-GB" sz="1400" b="1"/>
          </a:p>
        </p:txBody>
      </p:sp>
      <p:sp>
        <p:nvSpPr>
          <p:cNvPr id="89" name="Text Box 64"/>
          <p:cNvSpPr txBox="1">
            <a:spLocks noChangeArrowheads="1"/>
          </p:cNvSpPr>
          <p:nvPr/>
        </p:nvSpPr>
        <p:spPr bwMode="auto">
          <a:xfrm>
            <a:off x="2819401" y="3229256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>
                <a:latin typeface="Symbol" panose="05050102010706020507" pitchFamily="18" charset="2"/>
              </a:rPr>
              <a:t>r</a:t>
            </a:r>
            <a:endParaRPr lang="en-GB" sz="1400" b="1">
              <a:latin typeface="Symbol" panose="05050102010706020507" pitchFamily="18" charset="2"/>
            </a:endParaRPr>
          </a:p>
        </p:txBody>
      </p:sp>
      <p:sp>
        <p:nvSpPr>
          <p:cNvPr id="90" name="Line 65"/>
          <p:cNvSpPr>
            <a:spLocks noChangeShapeType="1"/>
          </p:cNvSpPr>
          <p:nvPr/>
        </p:nvSpPr>
        <p:spPr bwMode="auto">
          <a:xfrm flipH="1">
            <a:off x="2720976" y="2999068"/>
            <a:ext cx="127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91" name="Line 66"/>
          <p:cNvSpPr>
            <a:spLocks noChangeShapeType="1"/>
          </p:cNvSpPr>
          <p:nvPr/>
        </p:nvSpPr>
        <p:spPr bwMode="auto">
          <a:xfrm flipH="1">
            <a:off x="3178176" y="2897468"/>
            <a:ext cx="127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92" name="Group 73"/>
          <p:cNvGrpSpPr>
            <a:grpSpLocks/>
          </p:cNvGrpSpPr>
          <p:nvPr/>
        </p:nvGrpSpPr>
        <p:grpSpPr bwMode="auto">
          <a:xfrm>
            <a:off x="1222376" y="3970618"/>
            <a:ext cx="2635250" cy="323850"/>
            <a:chOff x="748" y="2344"/>
            <a:chExt cx="1660" cy="204"/>
          </a:xfrm>
        </p:grpSpPr>
        <p:sp>
          <p:nvSpPr>
            <p:cNvPr id="93" name="Line 68"/>
            <p:cNvSpPr>
              <a:spLocks noChangeShapeType="1"/>
            </p:cNvSpPr>
            <p:nvPr/>
          </p:nvSpPr>
          <p:spPr bwMode="auto">
            <a:xfrm flipH="1">
              <a:off x="748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4" name="Line 69"/>
            <p:cNvSpPr>
              <a:spLocks noChangeShapeType="1"/>
            </p:cNvSpPr>
            <p:nvPr/>
          </p:nvSpPr>
          <p:spPr bwMode="auto">
            <a:xfrm flipH="1">
              <a:off x="1176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5" name="Line 70"/>
            <p:cNvSpPr>
              <a:spLocks noChangeShapeType="1"/>
            </p:cNvSpPr>
            <p:nvPr/>
          </p:nvSpPr>
          <p:spPr bwMode="auto">
            <a:xfrm flipH="1">
              <a:off x="1584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6" name="Line 71"/>
            <p:cNvSpPr>
              <a:spLocks noChangeShapeType="1"/>
            </p:cNvSpPr>
            <p:nvPr/>
          </p:nvSpPr>
          <p:spPr bwMode="auto">
            <a:xfrm flipH="1">
              <a:off x="1992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7" name="Line 72"/>
            <p:cNvSpPr>
              <a:spLocks noChangeShapeType="1"/>
            </p:cNvSpPr>
            <p:nvPr/>
          </p:nvSpPr>
          <p:spPr bwMode="auto">
            <a:xfrm flipH="1">
              <a:off x="2408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8" name="Group 74"/>
          <p:cNvGrpSpPr>
            <a:grpSpLocks/>
          </p:cNvGrpSpPr>
          <p:nvPr/>
        </p:nvGrpSpPr>
        <p:grpSpPr bwMode="auto">
          <a:xfrm flipV="1">
            <a:off x="1273176" y="1075018"/>
            <a:ext cx="2635250" cy="323850"/>
            <a:chOff x="748" y="2344"/>
            <a:chExt cx="1660" cy="204"/>
          </a:xfrm>
        </p:grpSpPr>
        <p:sp>
          <p:nvSpPr>
            <p:cNvPr id="99" name="Line 75"/>
            <p:cNvSpPr>
              <a:spLocks noChangeShapeType="1"/>
            </p:cNvSpPr>
            <p:nvPr/>
          </p:nvSpPr>
          <p:spPr bwMode="auto">
            <a:xfrm flipH="1">
              <a:off x="748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0" name="Line 76"/>
            <p:cNvSpPr>
              <a:spLocks noChangeShapeType="1"/>
            </p:cNvSpPr>
            <p:nvPr/>
          </p:nvSpPr>
          <p:spPr bwMode="auto">
            <a:xfrm flipH="1">
              <a:off x="1176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1" name="Line 77"/>
            <p:cNvSpPr>
              <a:spLocks noChangeShapeType="1"/>
            </p:cNvSpPr>
            <p:nvPr/>
          </p:nvSpPr>
          <p:spPr bwMode="auto">
            <a:xfrm flipH="1">
              <a:off x="1584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2" name="Line 78"/>
            <p:cNvSpPr>
              <a:spLocks noChangeShapeType="1"/>
            </p:cNvSpPr>
            <p:nvPr/>
          </p:nvSpPr>
          <p:spPr bwMode="auto">
            <a:xfrm flipH="1">
              <a:off x="1992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3" name="Line 79"/>
            <p:cNvSpPr>
              <a:spLocks noChangeShapeType="1"/>
            </p:cNvSpPr>
            <p:nvPr/>
          </p:nvSpPr>
          <p:spPr bwMode="auto">
            <a:xfrm flipH="1">
              <a:off x="2408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4" name="Line 80"/>
          <p:cNvSpPr>
            <a:spLocks noChangeShapeType="1"/>
          </p:cNvSpPr>
          <p:nvPr/>
        </p:nvSpPr>
        <p:spPr bwMode="auto">
          <a:xfrm flipV="1">
            <a:off x="3984626" y="2726018"/>
            <a:ext cx="4445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5" name="Text Box 81"/>
          <p:cNvSpPr txBox="1">
            <a:spLocks noChangeArrowheads="1"/>
          </p:cNvSpPr>
          <p:nvPr/>
        </p:nvSpPr>
        <p:spPr bwMode="auto">
          <a:xfrm>
            <a:off x="4349751" y="2572031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/>
              <a:t>x</a:t>
            </a:r>
            <a:endParaRPr lang="en-GB" sz="1400" b="1"/>
          </a:p>
        </p:txBody>
      </p:sp>
      <p:sp>
        <p:nvSpPr>
          <p:cNvPr id="106" name="Line 98"/>
          <p:cNvSpPr>
            <a:spLocks noChangeShapeType="1"/>
          </p:cNvSpPr>
          <p:nvPr/>
        </p:nvSpPr>
        <p:spPr bwMode="auto">
          <a:xfrm>
            <a:off x="1108076" y="3253068"/>
            <a:ext cx="1631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7" name="Line 99"/>
          <p:cNvSpPr>
            <a:spLocks noChangeShapeType="1"/>
          </p:cNvSpPr>
          <p:nvPr/>
        </p:nvSpPr>
        <p:spPr bwMode="auto">
          <a:xfrm>
            <a:off x="2740026" y="3253068"/>
            <a:ext cx="4445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8" name="Text Box 100"/>
          <p:cNvSpPr txBox="1">
            <a:spLocks noChangeArrowheads="1"/>
          </p:cNvSpPr>
          <p:nvPr/>
        </p:nvSpPr>
        <p:spPr bwMode="auto">
          <a:xfrm>
            <a:off x="2317751" y="832131"/>
            <a:ext cx="492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/>
              <a:t>S</a:t>
            </a:r>
            <a:r>
              <a:rPr lang="fr-FR" sz="1400" b="1" baseline="-25000"/>
              <a:t>max</a:t>
            </a:r>
            <a:endParaRPr lang="en-GB" sz="1400" b="1" baseline="-25000"/>
          </a:p>
        </p:txBody>
      </p:sp>
      <p:sp>
        <p:nvSpPr>
          <p:cNvPr id="109" name="Line 101"/>
          <p:cNvSpPr>
            <a:spLocks noChangeShapeType="1"/>
          </p:cNvSpPr>
          <p:nvPr/>
        </p:nvSpPr>
        <p:spPr bwMode="auto">
          <a:xfrm>
            <a:off x="1101726" y="3043518"/>
            <a:ext cx="0" cy="749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0" name="Text Box 102"/>
          <p:cNvSpPr txBox="1">
            <a:spLocks noChangeArrowheads="1"/>
          </p:cNvSpPr>
          <p:nvPr/>
        </p:nvSpPr>
        <p:spPr bwMode="auto">
          <a:xfrm>
            <a:off x="831851" y="971831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/>
              <a:t>y</a:t>
            </a:r>
            <a:endParaRPr lang="en-GB" sz="1400" b="1"/>
          </a:p>
        </p:txBody>
      </p:sp>
      <p:sp>
        <p:nvSpPr>
          <p:cNvPr id="111" name="Freeform 105"/>
          <p:cNvSpPr>
            <a:spLocks/>
          </p:cNvSpPr>
          <p:nvPr/>
        </p:nvSpPr>
        <p:spPr bwMode="auto">
          <a:xfrm>
            <a:off x="5102226" y="1475068"/>
            <a:ext cx="2728913" cy="2655888"/>
          </a:xfrm>
          <a:custGeom>
            <a:avLst/>
            <a:gdLst>
              <a:gd name="T0" fmla="*/ 36 w 1719"/>
              <a:gd name="T1" fmla="*/ 72 h 1673"/>
              <a:gd name="T2" fmla="*/ 28 w 1719"/>
              <a:gd name="T3" fmla="*/ 208 h 1673"/>
              <a:gd name="T4" fmla="*/ 36 w 1719"/>
              <a:gd name="T5" fmla="*/ 360 h 1673"/>
              <a:gd name="T6" fmla="*/ 18 w 1719"/>
              <a:gd name="T7" fmla="*/ 554 h 1673"/>
              <a:gd name="T8" fmla="*/ 303 w 1719"/>
              <a:gd name="T9" fmla="*/ 686 h 1673"/>
              <a:gd name="T10" fmla="*/ 618 w 1719"/>
              <a:gd name="T11" fmla="*/ 716 h 1673"/>
              <a:gd name="T12" fmla="*/ 837 w 1719"/>
              <a:gd name="T13" fmla="*/ 755 h 1673"/>
              <a:gd name="T14" fmla="*/ 1068 w 1719"/>
              <a:gd name="T15" fmla="*/ 746 h 1673"/>
              <a:gd name="T16" fmla="*/ 1272 w 1719"/>
              <a:gd name="T17" fmla="*/ 812 h 1673"/>
              <a:gd name="T18" fmla="*/ 1092 w 1719"/>
              <a:gd name="T19" fmla="*/ 878 h 1673"/>
              <a:gd name="T20" fmla="*/ 909 w 1719"/>
              <a:gd name="T21" fmla="*/ 878 h 1673"/>
              <a:gd name="T22" fmla="*/ 678 w 1719"/>
              <a:gd name="T23" fmla="*/ 899 h 1673"/>
              <a:gd name="T24" fmla="*/ 372 w 1719"/>
              <a:gd name="T25" fmla="*/ 938 h 1673"/>
              <a:gd name="T26" fmla="*/ 12 w 1719"/>
              <a:gd name="T27" fmla="*/ 1152 h 1673"/>
              <a:gd name="T28" fmla="*/ 16 w 1719"/>
              <a:gd name="T29" fmla="*/ 1276 h 1673"/>
              <a:gd name="T30" fmla="*/ 20 w 1719"/>
              <a:gd name="T31" fmla="*/ 1476 h 1673"/>
              <a:gd name="T32" fmla="*/ 0 w 1719"/>
              <a:gd name="T33" fmla="*/ 1520 h 1673"/>
              <a:gd name="T34" fmla="*/ 140 w 1719"/>
              <a:gd name="T35" fmla="*/ 1564 h 1673"/>
              <a:gd name="T36" fmla="*/ 440 w 1719"/>
              <a:gd name="T37" fmla="*/ 1592 h 1673"/>
              <a:gd name="T38" fmla="*/ 700 w 1719"/>
              <a:gd name="T39" fmla="*/ 1604 h 1673"/>
              <a:gd name="T40" fmla="*/ 892 w 1719"/>
              <a:gd name="T41" fmla="*/ 1580 h 1673"/>
              <a:gd name="T42" fmla="*/ 1096 w 1719"/>
              <a:gd name="T43" fmla="*/ 1608 h 1673"/>
              <a:gd name="T44" fmla="*/ 1348 w 1719"/>
              <a:gd name="T45" fmla="*/ 1608 h 1673"/>
              <a:gd name="T46" fmla="*/ 1544 w 1719"/>
              <a:gd name="T47" fmla="*/ 1584 h 1673"/>
              <a:gd name="T48" fmla="*/ 1716 w 1719"/>
              <a:gd name="T49" fmla="*/ 12 h 1673"/>
              <a:gd name="T50" fmla="*/ 1556 w 1719"/>
              <a:gd name="T51" fmla="*/ 36 h 1673"/>
              <a:gd name="T52" fmla="*/ 1312 w 1719"/>
              <a:gd name="T53" fmla="*/ 24 h 1673"/>
              <a:gd name="T54" fmla="*/ 1096 w 1719"/>
              <a:gd name="T55" fmla="*/ 12 h 1673"/>
              <a:gd name="T56" fmla="*/ 868 w 1719"/>
              <a:gd name="T57" fmla="*/ 40 h 1673"/>
              <a:gd name="T58" fmla="*/ 592 w 1719"/>
              <a:gd name="T59" fmla="*/ 34 h 1673"/>
              <a:gd name="T60" fmla="*/ 342 w 1719"/>
              <a:gd name="T61" fmla="*/ 12 h 1673"/>
              <a:gd name="T62" fmla="*/ 144 w 1719"/>
              <a:gd name="T63" fmla="*/ 24 h 1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9" h="1673">
                <a:moveTo>
                  <a:pt x="48" y="0"/>
                </a:moveTo>
                <a:lnTo>
                  <a:pt x="36" y="72"/>
                </a:lnTo>
                <a:lnTo>
                  <a:pt x="48" y="148"/>
                </a:lnTo>
                <a:lnTo>
                  <a:pt x="28" y="208"/>
                </a:lnTo>
                <a:lnTo>
                  <a:pt x="28" y="284"/>
                </a:lnTo>
                <a:lnTo>
                  <a:pt x="36" y="360"/>
                </a:lnTo>
                <a:lnTo>
                  <a:pt x="24" y="432"/>
                </a:lnTo>
                <a:lnTo>
                  <a:pt x="18" y="554"/>
                </a:lnTo>
                <a:cubicBezTo>
                  <a:pt x="20" y="596"/>
                  <a:pt x="12" y="632"/>
                  <a:pt x="33" y="686"/>
                </a:cubicBezTo>
                <a:cubicBezTo>
                  <a:pt x="162" y="686"/>
                  <a:pt x="303" y="686"/>
                  <a:pt x="303" y="686"/>
                </a:cubicBezTo>
                <a:lnTo>
                  <a:pt x="474" y="698"/>
                </a:lnTo>
                <a:lnTo>
                  <a:pt x="618" y="716"/>
                </a:lnTo>
                <a:lnTo>
                  <a:pt x="732" y="737"/>
                </a:lnTo>
                <a:lnTo>
                  <a:pt x="837" y="755"/>
                </a:lnTo>
                <a:lnTo>
                  <a:pt x="957" y="749"/>
                </a:lnTo>
                <a:lnTo>
                  <a:pt x="1068" y="746"/>
                </a:lnTo>
                <a:lnTo>
                  <a:pt x="1161" y="770"/>
                </a:lnTo>
                <a:lnTo>
                  <a:pt x="1272" y="812"/>
                </a:lnTo>
                <a:lnTo>
                  <a:pt x="1191" y="848"/>
                </a:lnTo>
                <a:cubicBezTo>
                  <a:pt x="1161" y="859"/>
                  <a:pt x="1124" y="872"/>
                  <a:pt x="1092" y="878"/>
                </a:cubicBezTo>
                <a:cubicBezTo>
                  <a:pt x="1060" y="884"/>
                  <a:pt x="1026" y="884"/>
                  <a:pt x="996" y="884"/>
                </a:cubicBezTo>
                <a:lnTo>
                  <a:pt x="909" y="878"/>
                </a:lnTo>
                <a:lnTo>
                  <a:pt x="834" y="872"/>
                </a:lnTo>
                <a:cubicBezTo>
                  <a:pt x="796" y="875"/>
                  <a:pt x="729" y="891"/>
                  <a:pt x="678" y="899"/>
                </a:cubicBezTo>
                <a:lnTo>
                  <a:pt x="528" y="920"/>
                </a:lnTo>
                <a:lnTo>
                  <a:pt x="372" y="938"/>
                </a:lnTo>
                <a:cubicBezTo>
                  <a:pt x="372" y="938"/>
                  <a:pt x="201" y="930"/>
                  <a:pt x="30" y="923"/>
                </a:cubicBezTo>
                <a:cubicBezTo>
                  <a:pt x="3" y="1013"/>
                  <a:pt x="13" y="1104"/>
                  <a:pt x="12" y="1152"/>
                </a:cubicBezTo>
                <a:lnTo>
                  <a:pt x="24" y="1212"/>
                </a:lnTo>
                <a:lnTo>
                  <a:pt x="16" y="1276"/>
                </a:lnTo>
                <a:lnTo>
                  <a:pt x="8" y="1340"/>
                </a:lnTo>
                <a:cubicBezTo>
                  <a:pt x="9" y="1373"/>
                  <a:pt x="17" y="1449"/>
                  <a:pt x="20" y="1476"/>
                </a:cubicBezTo>
                <a:lnTo>
                  <a:pt x="24" y="1504"/>
                </a:lnTo>
                <a:lnTo>
                  <a:pt x="0" y="1520"/>
                </a:lnTo>
                <a:lnTo>
                  <a:pt x="20" y="1572"/>
                </a:lnTo>
                <a:cubicBezTo>
                  <a:pt x="43" y="1579"/>
                  <a:pt x="90" y="1561"/>
                  <a:pt x="140" y="1564"/>
                </a:cubicBezTo>
                <a:cubicBezTo>
                  <a:pt x="190" y="1567"/>
                  <a:pt x="270" y="1583"/>
                  <a:pt x="320" y="1588"/>
                </a:cubicBezTo>
                <a:lnTo>
                  <a:pt x="440" y="1592"/>
                </a:lnTo>
                <a:cubicBezTo>
                  <a:pt x="474" y="1589"/>
                  <a:pt x="481" y="1566"/>
                  <a:pt x="524" y="1568"/>
                </a:cubicBezTo>
                <a:cubicBezTo>
                  <a:pt x="567" y="1570"/>
                  <a:pt x="657" y="1600"/>
                  <a:pt x="700" y="1604"/>
                </a:cubicBezTo>
                <a:lnTo>
                  <a:pt x="784" y="1592"/>
                </a:lnTo>
                <a:lnTo>
                  <a:pt x="892" y="1580"/>
                </a:lnTo>
                <a:lnTo>
                  <a:pt x="996" y="1604"/>
                </a:lnTo>
                <a:lnTo>
                  <a:pt x="1096" y="1608"/>
                </a:lnTo>
                <a:cubicBezTo>
                  <a:pt x="1133" y="1606"/>
                  <a:pt x="1178" y="1592"/>
                  <a:pt x="1220" y="1592"/>
                </a:cubicBezTo>
                <a:cubicBezTo>
                  <a:pt x="1262" y="1592"/>
                  <a:pt x="1306" y="1607"/>
                  <a:pt x="1348" y="1608"/>
                </a:cubicBezTo>
                <a:cubicBezTo>
                  <a:pt x="1390" y="1609"/>
                  <a:pt x="1439" y="1604"/>
                  <a:pt x="1472" y="1600"/>
                </a:cubicBezTo>
                <a:lnTo>
                  <a:pt x="1544" y="1584"/>
                </a:lnTo>
                <a:cubicBezTo>
                  <a:pt x="1584" y="1585"/>
                  <a:pt x="1674" y="1673"/>
                  <a:pt x="1710" y="1604"/>
                </a:cubicBezTo>
                <a:cubicBezTo>
                  <a:pt x="1719" y="1139"/>
                  <a:pt x="1716" y="12"/>
                  <a:pt x="1716" y="12"/>
                </a:cubicBezTo>
                <a:lnTo>
                  <a:pt x="1652" y="32"/>
                </a:lnTo>
                <a:lnTo>
                  <a:pt x="1556" y="36"/>
                </a:lnTo>
                <a:lnTo>
                  <a:pt x="1432" y="16"/>
                </a:lnTo>
                <a:lnTo>
                  <a:pt x="1312" y="24"/>
                </a:lnTo>
                <a:lnTo>
                  <a:pt x="1224" y="40"/>
                </a:lnTo>
                <a:cubicBezTo>
                  <a:pt x="1188" y="38"/>
                  <a:pt x="1135" y="17"/>
                  <a:pt x="1096" y="12"/>
                </a:cubicBezTo>
                <a:cubicBezTo>
                  <a:pt x="1057" y="7"/>
                  <a:pt x="1030" y="7"/>
                  <a:pt x="992" y="12"/>
                </a:cubicBezTo>
                <a:cubicBezTo>
                  <a:pt x="954" y="17"/>
                  <a:pt x="915" y="40"/>
                  <a:pt x="868" y="40"/>
                </a:cubicBezTo>
                <a:cubicBezTo>
                  <a:pt x="821" y="40"/>
                  <a:pt x="754" y="11"/>
                  <a:pt x="708" y="10"/>
                </a:cubicBezTo>
                <a:cubicBezTo>
                  <a:pt x="662" y="9"/>
                  <a:pt x="627" y="30"/>
                  <a:pt x="592" y="34"/>
                </a:cubicBezTo>
                <a:cubicBezTo>
                  <a:pt x="557" y="38"/>
                  <a:pt x="540" y="38"/>
                  <a:pt x="498" y="34"/>
                </a:cubicBezTo>
                <a:cubicBezTo>
                  <a:pt x="456" y="30"/>
                  <a:pt x="385" y="14"/>
                  <a:pt x="342" y="12"/>
                </a:cubicBezTo>
                <a:lnTo>
                  <a:pt x="240" y="20"/>
                </a:lnTo>
                <a:lnTo>
                  <a:pt x="144" y="24"/>
                </a:lnTo>
                <a:lnTo>
                  <a:pt x="48" y="0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112" name="Group 138"/>
          <p:cNvGrpSpPr>
            <a:grpSpLocks/>
          </p:cNvGrpSpPr>
          <p:nvPr/>
        </p:nvGrpSpPr>
        <p:grpSpPr bwMode="auto">
          <a:xfrm>
            <a:off x="5045076" y="1182968"/>
            <a:ext cx="1403350" cy="1562100"/>
            <a:chOff x="692" y="556"/>
            <a:chExt cx="884" cy="984"/>
          </a:xfrm>
        </p:grpSpPr>
        <p:sp>
          <p:nvSpPr>
            <p:cNvPr id="113" name="Line 139"/>
            <p:cNvSpPr>
              <a:spLocks noChangeShapeType="1"/>
            </p:cNvSpPr>
            <p:nvPr/>
          </p:nvSpPr>
          <p:spPr bwMode="auto">
            <a:xfrm flipH="1">
              <a:off x="692" y="1540"/>
              <a:ext cx="8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4" name="Line 140"/>
            <p:cNvSpPr>
              <a:spLocks noChangeShapeType="1"/>
            </p:cNvSpPr>
            <p:nvPr/>
          </p:nvSpPr>
          <p:spPr bwMode="auto">
            <a:xfrm flipV="1">
              <a:off x="692" y="556"/>
              <a:ext cx="4" cy="9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5" name="Line 141"/>
          <p:cNvSpPr>
            <a:spLocks noChangeShapeType="1"/>
          </p:cNvSpPr>
          <p:nvPr/>
        </p:nvSpPr>
        <p:spPr bwMode="auto">
          <a:xfrm>
            <a:off x="5718176" y="2516468"/>
            <a:ext cx="0" cy="2222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6" name="Line 142"/>
          <p:cNvSpPr>
            <a:spLocks noChangeShapeType="1"/>
          </p:cNvSpPr>
          <p:nvPr/>
        </p:nvSpPr>
        <p:spPr bwMode="auto">
          <a:xfrm>
            <a:off x="5032376" y="2618068"/>
            <a:ext cx="6921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7" name="Line 150"/>
          <p:cNvSpPr>
            <a:spLocks noChangeShapeType="1"/>
          </p:cNvSpPr>
          <p:nvPr/>
        </p:nvSpPr>
        <p:spPr bwMode="auto">
          <a:xfrm>
            <a:off x="5026026" y="3583268"/>
            <a:ext cx="276225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18" name="Text Box 151"/>
          <p:cNvSpPr txBox="1">
            <a:spLocks noChangeArrowheads="1"/>
          </p:cNvSpPr>
          <p:nvPr/>
        </p:nvSpPr>
        <p:spPr bwMode="auto">
          <a:xfrm>
            <a:off x="6140451" y="3581681"/>
            <a:ext cx="361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/>
              <a:t>W</a:t>
            </a:r>
            <a:endParaRPr lang="en-GB" sz="1400" b="1"/>
          </a:p>
        </p:txBody>
      </p:sp>
      <p:sp>
        <p:nvSpPr>
          <p:cNvPr id="119" name="Text Box 152"/>
          <p:cNvSpPr txBox="1">
            <a:spLocks noChangeArrowheads="1"/>
          </p:cNvSpPr>
          <p:nvPr/>
        </p:nvSpPr>
        <p:spPr bwMode="auto">
          <a:xfrm>
            <a:off x="5734051" y="3270531"/>
            <a:ext cx="263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/>
              <a:t>c</a:t>
            </a:r>
            <a:endParaRPr lang="en-GB" sz="1400" b="1"/>
          </a:p>
        </p:txBody>
      </p:sp>
      <p:sp>
        <p:nvSpPr>
          <p:cNvPr id="120" name="Text Box 153"/>
          <p:cNvSpPr txBox="1">
            <a:spLocks noChangeArrowheads="1"/>
          </p:cNvSpPr>
          <p:nvPr/>
        </p:nvSpPr>
        <p:spPr bwMode="auto">
          <a:xfrm>
            <a:off x="6927851" y="3145118"/>
            <a:ext cx="306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>
                <a:latin typeface="Symbol" panose="05050102010706020507" pitchFamily="18" charset="2"/>
              </a:rPr>
              <a:t>w</a:t>
            </a:r>
            <a:endParaRPr lang="en-GB" sz="1400" b="1">
              <a:latin typeface="Symbol" panose="05050102010706020507" pitchFamily="18" charset="2"/>
            </a:endParaRPr>
          </a:p>
        </p:txBody>
      </p:sp>
      <p:sp>
        <p:nvSpPr>
          <p:cNvPr id="121" name="Line 154"/>
          <p:cNvSpPr>
            <a:spLocks noChangeShapeType="1"/>
          </p:cNvSpPr>
          <p:nvPr/>
        </p:nvSpPr>
        <p:spPr bwMode="auto">
          <a:xfrm flipH="1">
            <a:off x="6653214" y="3045106"/>
            <a:ext cx="127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2" name="Line 155"/>
          <p:cNvSpPr>
            <a:spLocks noChangeShapeType="1"/>
          </p:cNvSpPr>
          <p:nvPr/>
        </p:nvSpPr>
        <p:spPr bwMode="auto">
          <a:xfrm flipH="1">
            <a:off x="7123114" y="2953031"/>
            <a:ext cx="127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123" name="Group 156"/>
          <p:cNvGrpSpPr>
            <a:grpSpLocks/>
          </p:cNvGrpSpPr>
          <p:nvPr/>
        </p:nvGrpSpPr>
        <p:grpSpPr bwMode="auto">
          <a:xfrm>
            <a:off x="5133976" y="4021418"/>
            <a:ext cx="2635250" cy="323850"/>
            <a:chOff x="748" y="2344"/>
            <a:chExt cx="1660" cy="204"/>
          </a:xfrm>
        </p:grpSpPr>
        <p:sp>
          <p:nvSpPr>
            <p:cNvPr id="124" name="Line 157"/>
            <p:cNvSpPr>
              <a:spLocks noChangeShapeType="1"/>
            </p:cNvSpPr>
            <p:nvPr/>
          </p:nvSpPr>
          <p:spPr bwMode="auto">
            <a:xfrm flipH="1">
              <a:off x="748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5" name="Line 158"/>
            <p:cNvSpPr>
              <a:spLocks noChangeShapeType="1"/>
            </p:cNvSpPr>
            <p:nvPr/>
          </p:nvSpPr>
          <p:spPr bwMode="auto">
            <a:xfrm flipH="1">
              <a:off x="1176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6" name="Line 159"/>
            <p:cNvSpPr>
              <a:spLocks noChangeShapeType="1"/>
            </p:cNvSpPr>
            <p:nvPr/>
          </p:nvSpPr>
          <p:spPr bwMode="auto">
            <a:xfrm flipH="1">
              <a:off x="1584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7" name="Line 160"/>
            <p:cNvSpPr>
              <a:spLocks noChangeShapeType="1"/>
            </p:cNvSpPr>
            <p:nvPr/>
          </p:nvSpPr>
          <p:spPr bwMode="auto">
            <a:xfrm flipH="1">
              <a:off x="1992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8" name="Line 161"/>
            <p:cNvSpPr>
              <a:spLocks noChangeShapeType="1"/>
            </p:cNvSpPr>
            <p:nvPr/>
          </p:nvSpPr>
          <p:spPr bwMode="auto">
            <a:xfrm flipH="1">
              <a:off x="2408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9" name="Group 162"/>
          <p:cNvGrpSpPr>
            <a:grpSpLocks/>
          </p:cNvGrpSpPr>
          <p:nvPr/>
        </p:nvGrpSpPr>
        <p:grpSpPr bwMode="auto">
          <a:xfrm flipV="1">
            <a:off x="5184776" y="1125818"/>
            <a:ext cx="2635250" cy="323850"/>
            <a:chOff x="748" y="2344"/>
            <a:chExt cx="1660" cy="204"/>
          </a:xfrm>
        </p:grpSpPr>
        <p:sp>
          <p:nvSpPr>
            <p:cNvPr id="130" name="Line 163"/>
            <p:cNvSpPr>
              <a:spLocks noChangeShapeType="1"/>
            </p:cNvSpPr>
            <p:nvPr/>
          </p:nvSpPr>
          <p:spPr bwMode="auto">
            <a:xfrm flipH="1">
              <a:off x="748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" name="Line 164"/>
            <p:cNvSpPr>
              <a:spLocks noChangeShapeType="1"/>
            </p:cNvSpPr>
            <p:nvPr/>
          </p:nvSpPr>
          <p:spPr bwMode="auto">
            <a:xfrm flipH="1">
              <a:off x="1176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" name="Line 165"/>
            <p:cNvSpPr>
              <a:spLocks noChangeShapeType="1"/>
            </p:cNvSpPr>
            <p:nvPr/>
          </p:nvSpPr>
          <p:spPr bwMode="auto">
            <a:xfrm flipH="1">
              <a:off x="1584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" name="Line 166"/>
            <p:cNvSpPr>
              <a:spLocks noChangeShapeType="1"/>
            </p:cNvSpPr>
            <p:nvPr/>
          </p:nvSpPr>
          <p:spPr bwMode="auto">
            <a:xfrm flipH="1">
              <a:off x="1992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4" name="Line 167"/>
            <p:cNvSpPr>
              <a:spLocks noChangeShapeType="1"/>
            </p:cNvSpPr>
            <p:nvPr/>
          </p:nvSpPr>
          <p:spPr bwMode="auto">
            <a:xfrm flipH="1">
              <a:off x="2408" y="2344"/>
              <a:ext cx="0" cy="2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5" name="Line 168"/>
          <p:cNvSpPr>
            <a:spLocks noChangeShapeType="1"/>
          </p:cNvSpPr>
          <p:nvPr/>
        </p:nvSpPr>
        <p:spPr bwMode="auto">
          <a:xfrm flipV="1">
            <a:off x="7896226" y="2776818"/>
            <a:ext cx="444500" cy="12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6" name="Text Box 169"/>
          <p:cNvSpPr txBox="1">
            <a:spLocks noChangeArrowheads="1"/>
          </p:cNvSpPr>
          <p:nvPr/>
        </p:nvSpPr>
        <p:spPr bwMode="auto">
          <a:xfrm>
            <a:off x="8261351" y="2622831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/>
              <a:t>x</a:t>
            </a:r>
            <a:endParaRPr lang="en-GB" sz="1400" b="1"/>
          </a:p>
        </p:txBody>
      </p:sp>
      <p:sp>
        <p:nvSpPr>
          <p:cNvPr id="137" name="Line 170"/>
          <p:cNvSpPr>
            <a:spLocks noChangeShapeType="1"/>
          </p:cNvSpPr>
          <p:nvPr/>
        </p:nvSpPr>
        <p:spPr bwMode="auto">
          <a:xfrm>
            <a:off x="5019676" y="3303868"/>
            <a:ext cx="1631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8" name="Line 171"/>
          <p:cNvSpPr>
            <a:spLocks noChangeShapeType="1"/>
          </p:cNvSpPr>
          <p:nvPr/>
        </p:nvSpPr>
        <p:spPr bwMode="auto">
          <a:xfrm>
            <a:off x="6791326" y="3299106"/>
            <a:ext cx="2032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9" name="Text Box 172"/>
          <p:cNvSpPr txBox="1">
            <a:spLocks noChangeArrowheads="1"/>
          </p:cNvSpPr>
          <p:nvPr/>
        </p:nvSpPr>
        <p:spPr bwMode="auto">
          <a:xfrm>
            <a:off x="6229351" y="882931"/>
            <a:ext cx="473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/>
              <a:t>S</a:t>
            </a:r>
            <a:r>
              <a:rPr lang="fr-FR" sz="1400" b="1" baseline="-25000"/>
              <a:t>min</a:t>
            </a:r>
            <a:endParaRPr lang="en-GB" sz="1400" b="1" baseline="-25000"/>
          </a:p>
        </p:txBody>
      </p:sp>
      <p:sp>
        <p:nvSpPr>
          <p:cNvPr id="140" name="Line 173"/>
          <p:cNvSpPr>
            <a:spLocks noChangeShapeType="1"/>
          </p:cNvSpPr>
          <p:nvPr/>
        </p:nvSpPr>
        <p:spPr bwMode="auto">
          <a:xfrm>
            <a:off x="5013326" y="3094318"/>
            <a:ext cx="0" cy="749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41" name="Text Box 174"/>
          <p:cNvSpPr txBox="1">
            <a:spLocks noChangeArrowheads="1"/>
          </p:cNvSpPr>
          <p:nvPr/>
        </p:nvSpPr>
        <p:spPr bwMode="auto">
          <a:xfrm>
            <a:off x="4743451" y="1022631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400" b="1"/>
              <a:t>y</a:t>
            </a:r>
            <a:endParaRPr lang="en-GB" sz="1400" b="1"/>
          </a:p>
        </p:txBody>
      </p:sp>
      <p:sp>
        <p:nvSpPr>
          <p:cNvPr id="142" name="Line 176"/>
          <p:cNvSpPr>
            <a:spLocks noChangeShapeType="1"/>
          </p:cNvSpPr>
          <p:nvPr/>
        </p:nvSpPr>
        <p:spPr bwMode="auto">
          <a:xfrm flipH="1">
            <a:off x="6767514" y="2981606"/>
            <a:ext cx="9525" cy="442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43" name="Rectangle 187"/>
          <p:cNvSpPr>
            <a:spLocks noChangeArrowheads="1"/>
          </p:cNvSpPr>
          <p:nvPr/>
        </p:nvSpPr>
        <p:spPr bwMode="auto">
          <a:xfrm>
            <a:off x="6442076" y="2667281"/>
            <a:ext cx="52388" cy="103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144" name="Group 192"/>
          <p:cNvGrpSpPr>
            <a:grpSpLocks/>
          </p:cNvGrpSpPr>
          <p:nvPr/>
        </p:nvGrpSpPr>
        <p:grpSpPr bwMode="auto">
          <a:xfrm>
            <a:off x="5715001" y="2567268"/>
            <a:ext cx="884238" cy="214313"/>
            <a:chOff x="3578" y="1460"/>
            <a:chExt cx="557" cy="135"/>
          </a:xfrm>
        </p:grpSpPr>
        <p:sp>
          <p:nvSpPr>
            <p:cNvPr id="145" name="Rectangle 175"/>
            <p:cNvSpPr>
              <a:spLocks noChangeArrowheads="1"/>
            </p:cNvSpPr>
            <p:nvPr/>
          </p:nvSpPr>
          <p:spPr bwMode="auto">
            <a:xfrm>
              <a:off x="3578" y="1460"/>
              <a:ext cx="70" cy="9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46" name="Rectangle 178"/>
            <p:cNvSpPr>
              <a:spLocks noChangeArrowheads="1"/>
            </p:cNvSpPr>
            <p:nvPr/>
          </p:nvSpPr>
          <p:spPr bwMode="auto">
            <a:xfrm>
              <a:off x="3647" y="1472"/>
              <a:ext cx="51" cy="9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47" name="Group 191"/>
            <p:cNvGrpSpPr>
              <a:grpSpLocks/>
            </p:cNvGrpSpPr>
            <p:nvPr/>
          </p:nvGrpSpPr>
          <p:grpSpPr bwMode="auto">
            <a:xfrm>
              <a:off x="3703" y="1478"/>
              <a:ext cx="432" cy="117"/>
              <a:chOff x="3703" y="1478"/>
              <a:chExt cx="432" cy="117"/>
            </a:xfrm>
          </p:grpSpPr>
          <p:sp>
            <p:nvSpPr>
              <p:cNvPr id="148" name="Rectangle 179"/>
              <p:cNvSpPr>
                <a:spLocks noChangeArrowheads="1"/>
              </p:cNvSpPr>
              <p:nvPr/>
            </p:nvSpPr>
            <p:spPr bwMode="auto">
              <a:xfrm>
                <a:off x="3703" y="1478"/>
                <a:ext cx="51" cy="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49" name="Rectangle 180"/>
              <p:cNvSpPr>
                <a:spLocks noChangeArrowheads="1"/>
              </p:cNvSpPr>
              <p:nvPr/>
            </p:nvSpPr>
            <p:spPr bwMode="auto">
              <a:xfrm>
                <a:off x="3759" y="1484"/>
                <a:ext cx="45" cy="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50" name="Rectangle 181"/>
              <p:cNvSpPr>
                <a:spLocks noChangeArrowheads="1"/>
              </p:cNvSpPr>
              <p:nvPr/>
            </p:nvSpPr>
            <p:spPr bwMode="auto">
              <a:xfrm>
                <a:off x="3806" y="1490"/>
                <a:ext cx="37" cy="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51" name="Rectangle 182"/>
              <p:cNvSpPr>
                <a:spLocks noChangeArrowheads="1"/>
              </p:cNvSpPr>
              <p:nvPr/>
            </p:nvSpPr>
            <p:spPr bwMode="auto">
              <a:xfrm>
                <a:off x="3853" y="1502"/>
                <a:ext cx="37" cy="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52" name="Rectangle 183"/>
              <p:cNvSpPr>
                <a:spLocks noChangeArrowheads="1"/>
              </p:cNvSpPr>
              <p:nvPr/>
            </p:nvSpPr>
            <p:spPr bwMode="auto">
              <a:xfrm>
                <a:off x="3895" y="1509"/>
                <a:ext cx="37" cy="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53" name="Rectangle 184"/>
              <p:cNvSpPr>
                <a:spLocks noChangeArrowheads="1"/>
              </p:cNvSpPr>
              <p:nvPr/>
            </p:nvSpPr>
            <p:spPr bwMode="auto">
              <a:xfrm>
                <a:off x="3937" y="1516"/>
                <a:ext cx="33" cy="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54" name="Rectangle 185"/>
              <p:cNvSpPr>
                <a:spLocks noChangeArrowheads="1"/>
              </p:cNvSpPr>
              <p:nvPr/>
            </p:nvSpPr>
            <p:spPr bwMode="auto">
              <a:xfrm>
                <a:off x="3967" y="1520"/>
                <a:ext cx="30" cy="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55" name="Rectangle 186"/>
              <p:cNvSpPr>
                <a:spLocks noChangeArrowheads="1"/>
              </p:cNvSpPr>
              <p:nvPr/>
            </p:nvSpPr>
            <p:spPr bwMode="auto">
              <a:xfrm>
                <a:off x="3997" y="1524"/>
                <a:ext cx="33" cy="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56" name="Rectangle 188"/>
              <p:cNvSpPr>
                <a:spLocks noChangeArrowheads="1"/>
              </p:cNvSpPr>
              <p:nvPr/>
            </p:nvSpPr>
            <p:spPr bwMode="auto">
              <a:xfrm>
                <a:off x="4071" y="1522"/>
                <a:ext cx="29" cy="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57" name="Rectangle 189"/>
              <p:cNvSpPr>
                <a:spLocks noChangeArrowheads="1"/>
              </p:cNvSpPr>
              <p:nvPr/>
            </p:nvSpPr>
            <p:spPr bwMode="auto">
              <a:xfrm>
                <a:off x="4106" y="1526"/>
                <a:ext cx="29" cy="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58" name="Rectangle 190"/>
              <p:cNvSpPr>
                <a:spLocks noChangeArrowheads="1"/>
              </p:cNvSpPr>
              <p:nvPr/>
            </p:nvSpPr>
            <p:spPr bwMode="auto">
              <a:xfrm>
                <a:off x="4038" y="1528"/>
                <a:ext cx="27" cy="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grpSp>
        <p:nvGrpSpPr>
          <p:cNvPr id="159" name="Group 193"/>
          <p:cNvGrpSpPr>
            <a:grpSpLocks/>
          </p:cNvGrpSpPr>
          <p:nvPr/>
        </p:nvGrpSpPr>
        <p:grpSpPr bwMode="auto">
          <a:xfrm flipV="1">
            <a:off x="5708651" y="2745068"/>
            <a:ext cx="884238" cy="214313"/>
            <a:chOff x="3578" y="1460"/>
            <a:chExt cx="557" cy="135"/>
          </a:xfrm>
        </p:grpSpPr>
        <p:sp>
          <p:nvSpPr>
            <p:cNvPr id="160" name="Rectangle 194"/>
            <p:cNvSpPr>
              <a:spLocks noChangeArrowheads="1"/>
            </p:cNvSpPr>
            <p:nvPr/>
          </p:nvSpPr>
          <p:spPr bwMode="auto">
            <a:xfrm>
              <a:off x="3578" y="1460"/>
              <a:ext cx="70" cy="9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1" name="Rectangle 195"/>
            <p:cNvSpPr>
              <a:spLocks noChangeArrowheads="1"/>
            </p:cNvSpPr>
            <p:nvPr/>
          </p:nvSpPr>
          <p:spPr bwMode="auto">
            <a:xfrm>
              <a:off x="3647" y="1472"/>
              <a:ext cx="51" cy="9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62" name="Group 196"/>
            <p:cNvGrpSpPr>
              <a:grpSpLocks/>
            </p:cNvGrpSpPr>
            <p:nvPr/>
          </p:nvGrpSpPr>
          <p:grpSpPr bwMode="auto">
            <a:xfrm>
              <a:off x="3703" y="1478"/>
              <a:ext cx="432" cy="117"/>
              <a:chOff x="3703" y="1478"/>
              <a:chExt cx="432" cy="117"/>
            </a:xfrm>
          </p:grpSpPr>
          <p:sp>
            <p:nvSpPr>
              <p:cNvPr id="163" name="Rectangle 197"/>
              <p:cNvSpPr>
                <a:spLocks noChangeArrowheads="1"/>
              </p:cNvSpPr>
              <p:nvPr/>
            </p:nvSpPr>
            <p:spPr bwMode="auto">
              <a:xfrm>
                <a:off x="3703" y="1478"/>
                <a:ext cx="51" cy="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64" name="Rectangle 198"/>
              <p:cNvSpPr>
                <a:spLocks noChangeArrowheads="1"/>
              </p:cNvSpPr>
              <p:nvPr/>
            </p:nvSpPr>
            <p:spPr bwMode="auto">
              <a:xfrm>
                <a:off x="3759" y="1484"/>
                <a:ext cx="45" cy="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65" name="Rectangle 199"/>
              <p:cNvSpPr>
                <a:spLocks noChangeArrowheads="1"/>
              </p:cNvSpPr>
              <p:nvPr/>
            </p:nvSpPr>
            <p:spPr bwMode="auto">
              <a:xfrm>
                <a:off x="3806" y="1490"/>
                <a:ext cx="37" cy="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66" name="Rectangle 200"/>
              <p:cNvSpPr>
                <a:spLocks noChangeArrowheads="1"/>
              </p:cNvSpPr>
              <p:nvPr/>
            </p:nvSpPr>
            <p:spPr bwMode="auto">
              <a:xfrm>
                <a:off x="3853" y="1502"/>
                <a:ext cx="37" cy="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67" name="Rectangle 201"/>
              <p:cNvSpPr>
                <a:spLocks noChangeArrowheads="1"/>
              </p:cNvSpPr>
              <p:nvPr/>
            </p:nvSpPr>
            <p:spPr bwMode="auto">
              <a:xfrm>
                <a:off x="3895" y="1509"/>
                <a:ext cx="37" cy="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68" name="Rectangle 202"/>
              <p:cNvSpPr>
                <a:spLocks noChangeArrowheads="1"/>
              </p:cNvSpPr>
              <p:nvPr/>
            </p:nvSpPr>
            <p:spPr bwMode="auto">
              <a:xfrm>
                <a:off x="3937" y="1516"/>
                <a:ext cx="33" cy="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69" name="Rectangle 203"/>
              <p:cNvSpPr>
                <a:spLocks noChangeArrowheads="1"/>
              </p:cNvSpPr>
              <p:nvPr/>
            </p:nvSpPr>
            <p:spPr bwMode="auto">
              <a:xfrm>
                <a:off x="3967" y="1520"/>
                <a:ext cx="30" cy="7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70" name="Rectangle 204"/>
              <p:cNvSpPr>
                <a:spLocks noChangeArrowheads="1"/>
              </p:cNvSpPr>
              <p:nvPr/>
            </p:nvSpPr>
            <p:spPr bwMode="auto">
              <a:xfrm>
                <a:off x="3997" y="1524"/>
                <a:ext cx="33" cy="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71" name="Rectangle 205"/>
              <p:cNvSpPr>
                <a:spLocks noChangeArrowheads="1"/>
              </p:cNvSpPr>
              <p:nvPr/>
            </p:nvSpPr>
            <p:spPr bwMode="auto">
              <a:xfrm>
                <a:off x="4071" y="1522"/>
                <a:ext cx="29" cy="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72" name="Rectangle 206"/>
              <p:cNvSpPr>
                <a:spLocks noChangeArrowheads="1"/>
              </p:cNvSpPr>
              <p:nvPr/>
            </p:nvSpPr>
            <p:spPr bwMode="auto">
              <a:xfrm>
                <a:off x="4106" y="1526"/>
                <a:ext cx="29" cy="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73" name="Rectangle 207"/>
              <p:cNvSpPr>
                <a:spLocks noChangeArrowheads="1"/>
              </p:cNvSpPr>
              <p:nvPr/>
            </p:nvSpPr>
            <p:spPr bwMode="auto">
              <a:xfrm>
                <a:off x="4038" y="1528"/>
                <a:ext cx="27" cy="5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78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FASTRAN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79040"/>
              </p:ext>
            </p:extLst>
          </p:nvPr>
        </p:nvGraphicFramePr>
        <p:xfrm>
          <a:off x="2001838" y="904875"/>
          <a:ext cx="5199062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97" name="Document" r:id="rId4" imgW="3719437" imgH="3749175" progId="Word.Document.8">
                  <p:embed/>
                </p:oleObj>
              </mc:Choice>
              <mc:Fallback>
                <p:oleObj name="Document" r:id="rId4" imgW="3719437" imgH="374917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1838" y="904875"/>
                        <a:ext cx="5199062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077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86569" y="0"/>
            <a:ext cx="8229600" cy="1143000"/>
          </a:xfrm>
        </p:spPr>
        <p:txBody>
          <a:bodyPr/>
          <a:lstStyle/>
          <a:p>
            <a:r>
              <a:rPr lang="fr-FR" dirty="0" smtClean="0"/>
              <a:t>FASTRAN</a:t>
            </a:r>
          </a:p>
        </p:txBody>
      </p:sp>
      <p:graphicFrame>
        <p:nvGraphicFramePr>
          <p:cNvPr id="768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117173"/>
              </p:ext>
            </p:extLst>
          </p:nvPr>
        </p:nvGraphicFramePr>
        <p:xfrm>
          <a:off x="2008188" y="1209675"/>
          <a:ext cx="5184775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7" name="Document" r:id="rId4" imgW="3710675" imgH="3755019" progId="Word.Document.8">
                  <p:embed/>
                </p:oleObj>
              </mc:Choice>
              <mc:Fallback>
                <p:oleObj name="Document" r:id="rId4" imgW="3710675" imgH="375501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1209675"/>
                        <a:ext cx="5184775" cy="523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502695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fr-FR" smtClean="0"/>
          </a:p>
        </p:txBody>
      </p:sp>
      <p:pic>
        <p:nvPicPr>
          <p:cNvPr id="77827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9863" y="1228725"/>
            <a:ext cx="3298825" cy="5300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8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331"/>
            <a:ext cx="8229600" cy="1143000"/>
          </a:xfrm>
        </p:spPr>
        <p:txBody>
          <a:bodyPr/>
          <a:lstStyle/>
          <a:p>
            <a:r>
              <a:rPr lang="fr-FR" dirty="0"/>
              <a:t>Standard Design </a:t>
            </a:r>
            <a:r>
              <a:rPr lang="fr-FR" dirty="0" smtClean="0"/>
              <a:t>(</a:t>
            </a:r>
            <a:r>
              <a:rPr lang="fr-FR" i="1" dirty="0" smtClean="0"/>
              <a:t>end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40" y="1158331"/>
            <a:ext cx="6505575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17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/>
              <a:t>Motivation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2017</a:t>
            </a:r>
            <a:endParaRPr lang="en-GB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57200" y="942787"/>
            <a:ext cx="7845425" cy="5322887"/>
            <a:chOff x="315" y="807"/>
            <a:chExt cx="4942" cy="3353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15" y="807"/>
              <a:ext cx="4942" cy="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315" y="4005"/>
              <a:ext cx="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 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grpSp>
          <p:nvGrpSpPr>
            <p:cNvPr id="8" name="Group 51"/>
            <p:cNvGrpSpPr>
              <a:grpSpLocks/>
            </p:cNvGrpSpPr>
            <p:nvPr/>
          </p:nvGrpSpPr>
          <p:grpSpPr bwMode="auto">
            <a:xfrm>
              <a:off x="315" y="823"/>
              <a:ext cx="4916" cy="3211"/>
              <a:chOff x="315" y="823"/>
              <a:chExt cx="4916" cy="3211"/>
            </a:xfrm>
          </p:grpSpPr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 flipV="1">
                <a:off x="878" y="896"/>
                <a:ext cx="0" cy="278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830" y="823"/>
                <a:ext cx="105" cy="97"/>
              </a:xfrm>
              <a:custGeom>
                <a:avLst/>
                <a:gdLst>
                  <a:gd name="T0" fmla="*/ 105 w 105"/>
                  <a:gd name="T1" fmla="*/ 97 h 97"/>
                  <a:gd name="T2" fmla="*/ 56 w 105"/>
                  <a:gd name="T3" fmla="*/ 0 h 97"/>
                  <a:gd name="T4" fmla="*/ 0 w 105"/>
                  <a:gd name="T5" fmla="*/ 97 h 97"/>
                  <a:gd name="T6" fmla="*/ 105 w 105"/>
                  <a:gd name="T7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97">
                    <a:moveTo>
                      <a:pt x="105" y="97"/>
                    </a:moveTo>
                    <a:lnTo>
                      <a:pt x="56" y="0"/>
                    </a:lnTo>
                    <a:lnTo>
                      <a:pt x="0" y="97"/>
                    </a:lnTo>
                    <a:lnTo>
                      <a:pt x="105" y="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878" y="3682"/>
                <a:ext cx="4264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5126" y="3634"/>
                <a:ext cx="105" cy="105"/>
              </a:xfrm>
              <a:custGeom>
                <a:avLst/>
                <a:gdLst>
                  <a:gd name="T0" fmla="*/ 0 w 105"/>
                  <a:gd name="T1" fmla="*/ 105 h 105"/>
                  <a:gd name="T2" fmla="*/ 105 w 105"/>
                  <a:gd name="T3" fmla="*/ 48 h 105"/>
                  <a:gd name="T4" fmla="*/ 0 w 105"/>
                  <a:gd name="T5" fmla="*/ 0 h 105"/>
                  <a:gd name="T6" fmla="*/ 0 w 105"/>
                  <a:gd name="T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105">
                    <a:moveTo>
                      <a:pt x="0" y="105"/>
                    </a:moveTo>
                    <a:lnTo>
                      <a:pt x="105" y="48"/>
                    </a:lnTo>
                    <a:lnTo>
                      <a:pt x="0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924" y="3585"/>
                <a:ext cx="0" cy="21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2" y="3585"/>
                <a:ext cx="0" cy="21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992" y="3585"/>
                <a:ext cx="8" cy="21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5030" y="3585"/>
                <a:ext cx="0" cy="21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 flipV="1">
                <a:off x="878" y="896"/>
                <a:ext cx="0" cy="278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830" y="823"/>
                <a:ext cx="105" cy="97"/>
              </a:xfrm>
              <a:custGeom>
                <a:avLst/>
                <a:gdLst>
                  <a:gd name="T0" fmla="*/ 105 w 105"/>
                  <a:gd name="T1" fmla="*/ 97 h 97"/>
                  <a:gd name="T2" fmla="*/ 56 w 105"/>
                  <a:gd name="T3" fmla="*/ 0 h 97"/>
                  <a:gd name="T4" fmla="*/ 0 w 105"/>
                  <a:gd name="T5" fmla="*/ 97 h 97"/>
                  <a:gd name="T6" fmla="*/ 105 w 105"/>
                  <a:gd name="T7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97">
                    <a:moveTo>
                      <a:pt x="105" y="97"/>
                    </a:moveTo>
                    <a:lnTo>
                      <a:pt x="56" y="0"/>
                    </a:lnTo>
                    <a:lnTo>
                      <a:pt x="0" y="97"/>
                    </a:lnTo>
                    <a:lnTo>
                      <a:pt x="105" y="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878" y="3682"/>
                <a:ext cx="4264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5126" y="3634"/>
                <a:ext cx="105" cy="105"/>
              </a:xfrm>
              <a:custGeom>
                <a:avLst/>
                <a:gdLst>
                  <a:gd name="T0" fmla="*/ 0 w 105"/>
                  <a:gd name="T1" fmla="*/ 105 h 105"/>
                  <a:gd name="T2" fmla="*/ 105 w 105"/>
                  <a:gd name="T3" fmla="*/ 48 h 105"/>
                  <a:gd name="T4" fmla="*/ 0 w 105"/>
                  <a:gd name="T5" fmla="*/ 0 h 105"/>
                  <a:gd name="T6" fmla="*/ 0 w 105"/>
                  <a:gd name="T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105">
                    <a:moveTo>
                      <a:pt x="0" y="105"/>
                    </a:moveTo>
                    <a:lnTo>
                      <a:pt x="105" y="48"/>
                    </a:lnTo>
                    <a:lnTo>
                      <a:pt x="0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 flipV="1">
                <a:off x="878" y="896"/>
                <a:ext cx="0" cy="278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" name="Freeform 19"/>
              <p:cNvSpPr>
                <a:spLocks/>
              </p:cNvSpPr>
              <p:nvPr/>
            </p:nvSpPr>
            <p:spPr bwMode="auto">
              <a:xfrm>
                <a:off x="830" y="823"/>
                <a:ext cx="105" cy="97"/>
              </a:xfrm>
              <a:custGeom>
                <a:avLst/>
                <a:gdLst>
                  <a:gd name="T0" fmla="*/ 105 w 105"/>
                  <a:gd name="T1" fmla="*/ 97 h 97"/>
                  <a:gd name="T2" fmla="*/ 56 w 105"/>
                  <a:gd name="T3" fmla="*/ 0 h 97"/>
                  <a:gd name="T4" fmla="*/ 0 w 105"/>
                  <a:gd name="T5" fmla="*/ 97 h 97"/>
                  <a:gd name="T6" fmla="*/ 105 w 105"/>
                  <a:gd name="T7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97">
                    <a:moveTo>
                      <a:pt x="105" y="97"/>
                    </a:moveTo>
                    <a:lnTo>
                      <a:pt x="56" y="0"/>
                    </a:lnTo>
                    <a:lnTo>
                      <a:pt x="0" y="97"/>
                    </a:lnTo>
                    <a:lnTo>
                      <a:pt x="105" y="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878" y="3682"/>
                <a:ext cx="4264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" name="Freeform 21"/>
              <p:cNvSpPr>
                <a:spLocks/>
              </p:cNvSpPr>
              <p:nvPr/>
            </p:nvSpPr>
            <p:spPr bwMode="auto">
              <a:xfrm>
                <a:off x="5126" y="3634"/>
                <a:ext cx="105" cy="105"/>
              </a:xfrm>
              <a:custGeom>
                <a:avLst/>
                <a:gdLst>
                  <a:gd name="T0" fmla="*/ 0 w 105"/>
                  <a:gd name="T1" fmla="*/ 105 h 105"/>
                  <a:gd name="T2" fmla="*/ 105 w 105"/>
                  <a:gd name="T3" fmla="*/ 48 h 105"/>
                  <a:gd name="T4" fmla="*/ 0 w 105"/>
                  <a:gd name="T5" fmla="*/ 0 h 105"/>
                  <a:gd name="T6" fmla="*/ 0 w 105"/>
                  <a:gd name="T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105">
                    <a:moveTo>
                      <a:pt x="0" y="105"/>
                    </a:moveTo>
                    <a:lnTo>
                      <a:pt x="105" y="48"/>
                    </a:lnTo>
                    <a:lnTo>
                      <a:pt x="0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1924" y="3585"/>
                <a:ext cx="0" cy="21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2962" y="3585"/>
                <a:ext cx="0" cy="21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3992" y="3585"/>
                <a:ext cx="8" cy="21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5030" y="3585"/>
                <a:ext cx="0" cy="21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" name="Rectangle 26"/>
              <p:cNvSpPr>
                <a:spLocks noChangeArrowheads="1"/>
              </p:cNvSpPr>
              <p:nvPr/>
            </p:nvSpPr>
            <p:spPr bwMode="auto">
              <a:xfrm>
                <a:off x="1272" y="3730"/>
                <a:ext cx="1320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" name="Rectangle 27"/>
              <p:cNvSpPr>
                <a:spLocks noChangeArrowheads="1"/>
              </p:cNvSpPr>
              <p:nvPr/>
            </p:nvSpPr>
            <p:spPr bwMode="auto">
              <a:xfrm>
                <a:off x="1581" y="3840"/>
                <a:ext cx="660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defTabSz="914400"/>
                <a:r>
                  <a:rPr lang="fr-FR" sz="2000" b="1" dirty="0">
                    <a:solidFill>
                      <a:srgbClr val="000000"/>
                    </a:solidFill>
                    <a:latin typeface="+mn-lt"/>
                  </a:rPr>
                  <a:t>Target life</a:t>
                </a:r>
                <a:endParaRPr kumimoji="0" lang="fr-FR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31" name="Rectangle 28"/>
              <p:cNvSpPr>
                <a:spLocks noChangeArrowheads="1"/>
              </p:cNvSpPr>
              <p:nvPr/>
            </p:nvSpPr>
            <p:spPr bwMode="auto">
              <a:xfrm>
                <a:off x="2785" y="3714"/>
                <a:ext cx="354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>
                <a:off x="2865" y="3779"/>
                <a:ext cx="17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x 2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33" name="Rectangle 30"/>
              <p:cNvSpPr>
                <a:spLocks noChangeArrowheads="1"/>
              </p:cNvSpPr>
              <p:nvPr/>
            </p:nvSpPr>
            <p:spPr bwMode="auto">
              <a:xfrm>
                <a:off x="3815" y="3714"/>
                <a:ext cx="354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" name="Rectangle 31"/>
              <p:cNvSpPr>
                <a:spLocks noChangeArrowheads="1"/>
              </p:cNvSpPr>
              <p:nvPr/>
            </p:nvSpPr>
            <p:spPr bwMode="auto">
              <a:xfrm>
                <a:off x="3895" y="3779"/>
                <a:ext cx="17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x 3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35" name="Rectangle 32"/>
              <p:cNvSpPr>
                <a:spLocks noChangeArrowheads="1"/>
              </p:cNvSpPr>
              <p:nvPr/>
            </p:nvSpPr>
            <p:spPr bwMode="auto">
              <a:xfrm>
                <a:off x="4853" y="3698"/>
                <a:ext cx="354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" name="Rectangle 33"/>
              <p:cNvSpPr>
                <a:spLocks noChangeArrowheads="1"/>
              </p:cNvSpPr>
              <p:nvPr/>
            </p:nvSpPr>
            <p:spPr bwMode="auto">
              <a:xfrm>
                <a:off x="4933" y="3771"/>
                <a:ext cx="17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x 4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870" y="1445"/>
                <a:ext cx="4136" cy="2229"/>
              </a:xfrm>
              <a:custGeom>
                <a:avLst/>
                <a:gdLst>
                  <a:gd name="T0" fmla="*/ 0 w 4136"/>
                  <a:gd name="T1" fmla="*/ 2229 h 2229"/>
                  <a:gd name="T2" fmla="*/ 250 w 4136"/>
                  <a:gd name="T3" fmla="*/ 2229 h 2229"/>
                  <a:gd name="T4" fmla="*/ 491 w 4136"/>
                  <a:gd name="T5" fmla="*/ 2229 h 2229"/>
                  <a:gd name="T6" fmla="*/ 604 w 4136"/>
                  <a:gd name="T7" fmla="*/ 2229 h 2229"/>
                  <a:gd name="T8" fmla="*/ 708 w 4136"/>
                  <a:gd name="T9" fmla="*/ 2229 h 2229"/>
                  <a:gd name="T10" fmla="*/ 805 w 4136"/>
                  <a:gd name="T11" fmla="*/ 2229 h 2229"/>
                  <a:gd name="T12" fmla="*/ 885 w 4136"/>
                  <a:gd name="T13" fmla="*/ 2229 h 2229"/>
                  <a:gd name="T14" fmla="*/ 958 w 4136"/>
                  <a:gd name="T15" fmla="*/ 2229 h 2229"/>
                  <a:gd name="T16" fmla="*/ 1014 w 4136"/>
                  <a:gd name="T17" fmla="*/ 2229 h 2229"/>
                  <a:gd name="T18" fmla="*/ 1054 w 4136"/>
                  <a:gd name="T19" fmla="*/ 2229 h 2229"/>
                  <a:gd name="T20" fmla="*/ 1094 w 4136"/>
                  <a:gd name="T21" fmla="*/ 2229 h 2229"/>
                  <a:gd name="T22" fmla="*/ 1167 w 4136"/>
                  <a:gd name="T23" fmla="*/ 2229 h 2229"/>
                  <a:gd name="T24" fmla="*/ 1207 w 4136"/>
                  <a:gd name="T25" fmla="*/ 2229 h 2229"/>
                  <a:gd name="T26" fmla="*/ 1263 w 4136"/>
                  <a:gd name="T27" fmla="*/ 2229 h 2229"/>
                  <a:gd name="T28" fmla="*/ 1384 w 4136"/>
                  <a:gd name="T29" fmla="*/ 2221 h 2229"/>
                  <a:gd name="T30" fmla="*/ 1513 w 4136"/>
                  <a:gd name="T31" fmla="*/ 2213 h 2229"/>
                  <a:gd name="T32" fmla="*/ 1658 w 4136"/>
                  <a:gd name="T33" fmla="*/ 2205 h 2229"/>
                  <a:gd name="T34" fmla="*/ 1738 w 4136"/>
                  <a:gd name="T35" fmla="*/ 2189 h 2229"/>
                  <a:gd name="T36" fmla="*/ 1826 w 4136"/>
                  <a:gd name="T37" fmla="*/ 2180 h 2229"/>
                  <a:gd name="T38" fmla="*/ 1923 w 4136"/>
                  <a:gd name="T39" fmla="*/ 2172 h 2229"/>
                  <a:gd name="T40" fmla="*/ 2036 w 4136"/>
                  <a:gd name="T41" fmla="*/ 2156 h 2229"/>
                  <a:gd name="T42" fmla="*/ 2277 w 4136"/>
                  <a:gd name="T43" fmla="*/ 2124 h 2229"/>
                  <a:gd name="T44" fmla="*/ 2518 w 4136"/>
                  <a:gd name="T45" fmla="*/ 2092 h 2229"/>
                  <a:gd name="T46" fmla="*/ 2639 w 4136"/>
                  <a:gd name="T47" fmla="*/ 2067 h 2229"/>
                  <a:gd name="T48" fmla="*/ 2744 w 4136"/>
                  <a:gd name="T49" fmla="*/ 2035 h 2229"/>
                  <a:gd name="T50" fmla="*/ 2945 w 4136"/>
                  <a:gd name="T51" fmla="*/ 1970 h 2229"/>
                  <a:gd name="T52" fmla="*/ 3138 w 4136"/>
                  <a:gd name="T53" fmla="*/ 1890 h 2229"/>
                  <a:gd name="T54" fmla="*/ 3323 w 4136"/>
                  <a:gd name="T55" fmla="*/ 1793 h 2229"/>
                  <a:gd name="T56" fmla="*/ 3484 w 4136"/>
                  <a:gd name="T57" fmla="*/ 1696 h 2229"/>
                  <a:gd name="T58" fmla="*/ 3621 w 4136"/>
                  <a:gd name="T59" fmla="*/ 1599 h 2229"/>
                  <a:gd name="T60" fmla="*/ 3733 w 4136"/>
                  <a:gd name="T61" fmla="*/ 1494 h 2229"/>
                  <a:gd name="T62" fmla="*/ 3790 w 4136"/>
                  <a:gd name="T63" fmla="*/ 1437 h 2229"/>
                  <a:gd name="T64" fmla="*/ 3838 w 4136"/>
                  <a:gd name="T65" fmla="*/ 1365 h 2229"/>
                  <a:gd name="T66" fmla="*/ 3886 w 4136"/>
                  <a:gd name="T67" fmla="*/ 1284 h 2229"/>
                  <a:gd name="T68" fmla="*/ 3926 w 4136"/>
                  <a:gd name="T69" fmla="*/ 1187 h 2229"/>
                  <a:gd name="T70" fmla="*/ 3967 w 4136"/>
                  <a:gd name="T71" fmla="*/ 1074 h 2229"/>
                  <a:gd name="T72" fmla="*/ 3999 w 4136"/>
                  <a:gd name="T73" fmla="*/ 945 h 2229"/>
                  <a:gd name="T74" fmla="*/ 4023 w 4136"/>
                  <a:gd name="T75" fmla="*/ 808 h 2229"/>
                  <a:gd name="T76" fmla="*/ 4055 w 4136"/>
                  <a:gd name="T77" fmla="*/ 654 h 2229"/>
                  <a:gd name="T78" fmla="*/ 4095 w 4136"/>
                  <a:gd name="T79" fmla="*/ 339 h 2229"/>
                  <a:gd name="T80" fmla="*/ 4136 w 4136"/>
                  <a:gd name="T81" fmla="*/ 0 h 2229"/>
                  <a:gd name="connsiteX0" fmla="*/ 0 w 10000"/>
                  <a:gd name="connsiteY0" fmla="*/ 10000 h 10000"/>
                  <a:gd name="connsiteX1" fmla="*/ 604 w 10000"/>
                  <a:gd name="connsiteY1" fmla="*/ 10000 h 10000"/>
                  <a:gd name="connsiteX2" fmla="*/ 1187 w 10000"/>
                  <a:gd name="connsiteY2" fmla="*/ 10000 h 10000"/>
                  <a:gd name="connsiteX3" fmla="*/ 1460 w 10000"/>
                  <a:gd name="connsiteY3" fmla="*/ 10000 h 10000"/>
                  <a:gd name="connsiteX4" fmla="*/ 1712 w 10000"/>
                  <a:gd name="connsiteY4" fmla="*/ 10000 h 10000"/>
                  <a:gd name="connsiteX5" fmla="*/ 1946 w 10000"/>
                  <a:gd name="connsiteY5" fmla="*/ 10000 h 10000"/>
                  <a:gd name="connsiteX6" fmla="*/ 2140 w 10000"/>
                  <a:gd name="connsiteY6" fmla="*/ 10000 h 10000"/>
                  <a:gd name="connsiteX7" fmla="*/ 2316 w 10000"/>
                  <a:gd name="connsiteY7" fmla="*/ 10000 h 10000"/>
                  <a:gd name="connsiteX8" fmla="*/ 2452 w 10000"/>
                  <a:gd name="connsiteY8" fmla="*/ 10000 h 10000"/>
                  <a:gd name="connsiteX9" fmla="*/ 2548 w 10000"/>
                  <a:gd name="connsiteY9" fmla="*/ 10000 h 10000"/>
                  <a:gd name="connsiteX10" fmla="*/ 2645 w 10000"/>
                  <a:gd name="connsiteY10" fmla="*/ 10000 h 10000"/>
                  <a:gd name="connsiteX11" fmla="*/ 2822 w 10000"/>
                  <a:gd name="connsiteY11" fmla="*/ 10000 h 10000"/>
                  <a:gd name="connsiteX12" fmla="*/ 2918 w 10000"/>
                  <a:gd name="connsiteY12" fmla="*/ 10000 h 10000"/>
                  <a:gd name="connsiteX13" fmla="*/ 3054 w 10000"/>
                  <a:gd name="connsiteY13" fmla="*/ 10000 h 10000"/>
                  <a:gd name="connsiteX14" fmla="*/ 3346 w 10000"/>
                  <a:gd name="connsiteY14" fmla="*/ 9964 h 10000"/>
                  <a:gd name="connsiteX15" fmla="*/ 3658 w 10000"/>
                  <a:gd name="connsiteY15" fmla="*/ 9928 h 10000"/>
                  <a:gd name="connsiteX16" fmla="*/ 4009 w 10000"/>
                  <a:gd name="connsiteY16" fmla="*/ 9892 h 10000"/>
                  <a:gd name="connsiteX17" fmla="*/ 4202 w 10000"/>
                  <a:gd name="connsiteY17" fmla="*/ 9821 h 10000"/>
                  <a:gd name="connsiteX18" fmla="*/ 4415 w 10000"/>
                  <a:gd name="connsiteY18" fmla="*/ 9780 h 10000"/>
                  <a:gd name="connsiteX19" fmla="*/ 4649 w 10000"/>
                  <a:gd name="connsiteY19" fmla="*/ 9744 h 10000"/>
                  <a:gd name="connsiteX20" fmla="*/ 4923 w 10000"/>
                  <a:gd name="connsiteY20" fmla="*/ 9672 h 10000"/>
                  <a:gd name="connsiteX21" fmla="*/ 5505 w 10000"/>
                  <a:gd name="connsiteY21" fmla="*/ 9529 h 10000"/>
                  <a:gd name="connsiteX22" fmla="*/ 6088 w 10000"/>
                  <a:gd name="connsiteY22" fmla="*/ 9385 h 10000"/>
                  <a:gd name="connsiteX23" fmla="*/ 6381 w 10000"/>
                  <a:gd name="connsiteY23" fmla="*/ 9273 h 10000"/>
                  <a:gd name="connsiteX24" fmla="*/ 6634 w 10000"/>
                  <a:gd name="connsiteY24" fmla="*/ 9130 h 10000"/>
                  <a:gd name="connsiteX25" fmla="*/ 7120 w 10000"/>
                  <a:gd name="connsiteY25" fmla="*/ 8838 h 10000"/>
                  <a:gd name="connsiteX26" fmla="*/ 7587 w 10000"/>
                  <a:gd name="connsiteY26" fmla="*/ 8479 h 10000"/>
                  <a:gd name="connsiteX27" fmla="*/ 8034 w 10000"/>
                  <a:gd name="connsiteY27" fmla="*/ 8044 h 10000"/>
                  <a:gd name="connsiteX28" fmla="*/ 8424 w 10000"/>
                  <a:gd name="connsiteY28" fmla="*/ 7609 h 10000"/>
                  <a:gd name="connsiteX29" fmla="*/ 8755 w 10000"/>
                  <a:gd name="connsiteY29" fmla="*/ 7174 h 10000"/>
                  <a:gd name="connsiteX30" fmla="*/ 9026 w 10000"/>
                  <a:gd name="connsiteY30" fmla="*/ 6703 h 10000"/>
                  <a:gd name="connsiteX31" fmla="*/ 9163 w 10000"/>
                  <a:gd name="connsiteY31" fmla="*/ 6447 h 10000"/>
                  <a:gd name="connsiteX32" fmla="*/ 9279 w 10000"/>
                  <a:gd name="connsiteY32" fmla="*/ 6124 h 10000"/>
                  <a:gd name="connsiteX33" fmla="*/ 9396 w 10000"/>
                  <a:gd name="connsiteY33" fmla="*/ 5760 h 10000"/>
                  <a:gd name="connsiteX34" fmla="*/ 9492 w 10000"/>
                  <a:gd name="connsiteY34" fmla="*/ 5325 h 10000"/>
                  <a:gd name="connsiteX35" fmla="*/ 9591 w 10000"/>
                  <a:gd name="connsiteY35" fmla="*/ 4818 h 10000"/>
                  <a:gd name="connsiteX36" fmla="*/ 9669 w 10000"/>
                  <a:gd name="connsiteY36" fmla="*/ 4240 h 10000"/>
                  <a:gd name="connsiteX37" fmla="*/ 9727 w 10000"/>
                  <a:gd name="connsiteY37" fmla="*/ 3625 h 10000"/>
                  <a:gd name="connsiteX38" fmla="*/ 9804 w 10000"/>
                  <a:gd name="connsiteY38" fmla="*/ 2934 h 10000"/>
                  <a:gd name="connsiteX39" fmla="*/ 9901 w 10000"/>
                  <a:gd name="connsiteY39" fmla="*/ 1521 h 10000"/>
                  <a:gd name="connsiteX40" fmla="*/ 10000 w 10000"/>
                  <a:gd name="connsiteY40" fmla="*/ 0 h 10000"/>
                  <a:gd name="connsiteX0" fmla="*/ 0 w 10000"/>
                  <a:gd name="connsiteY0" fmla="*/ 10000 h 10000"/>
                  <a:gd name="connsiteX1" fmla="*/ 604 w 10000"/>
                  <a:gd name="connsiteY1" fmla="*/ 10000 h 10000"/>
                  <a:gd name="connsiteX2" fmla="*/ 1187 w 10000"/>
                  <a:gd name="connsiteY2" fmla="*/ 10000 h 10000"/>
                  <a:gd name="connsiteX3" fmla="*/ 1460 w 10000"/>
                  <a:gd name="connsiteY3" fmla="*/ 10000 h 10000"/>
                  <a:gd name="connsiteX4" fmla="*/ 1712 w 10000"/>
                  <a:gd name="connsiteY4" fmla="*/ 10000 h 10000"/>
                  <a:gd name="connsiteX5" fmla="*/ 1946 w 10000"/>
                  <a:gd name="connsiteY5" fmla="*/ 10000 h 10000"/>
                  <a:gd name="connsiteX6" fmla="*/ 2140 w 10000"/>
                  <a:gd name="connsiteY6" fmla="*/ 10000 h 10000"/>
                  <a:gd name="connsiteX7" fmla="*/ 2316 w 10000"/>
                  <a:gd name="connsiteY7" fmla="*/ 10000 h 10000"/>
                  <a:gd name="connsiteX8" fmla="*/ 2452 w 10000"/>
                  <a:gd name="connsiteY8" fmla="*/ 10000 h 10000"/>
                  <a:gd name="connsiteX9" fmla="*/ 2548 w 10000"/>
                  <a:gd name="connsiteY9" fmla="*/ 10000 h 10000"/>
                  <a:gd name="connsiteX10" fmla="*/ 2645 w 10000"/>
                  <a:gd name="connsiteY10" fmla="*/ 10000 h 10000"/>
                  <a:gd name="connsiteX11" fmla="*/ 2822 w 10000"/>
                  <a:gd name="connsiteY11" fmla="*/ 10000 h 10000"/>
                  <a:gd name="connsiteX12" fmla="*/ 2918 w 10000"/>
                  <a:gd name="connsiteY12" fmla="*/ 10000 h 10000"/>
                  <a:gd name="connsiteX13" fmla="*/ 3054 w 10000"/>
                  <a:gd name="connsiteY13" fmla="*/ 10000 h 10000"/>
                  <a:gd name="connsiteX14" fmla="*/ 3346 w 10000"/>
                  <a:gd name="connsiteY14" fmla="*/ 9964 h 10000"/>
                  <a:gd name="connsiteX15" fmla="*/ 3658 w 10000"/>
                  <a:gd name="connsiteY15" fmla="*/ 9928 h 10000"/>
                  <a:gd name="connsiteX16" fmla="*/ 4009 w 10000"/>
                  <a:gd name="connsiteY16" fmla="*/ 9892 h 10000"/>
                  <a:gd name="connsiteX17" fmla="*/ 4202 w 10000"/>
                  <a:gd name="connsiteY17" fmla="*/ 9821 h 10000"/>
                  <a:gd name="connsiteX18" fmla="*/ 4415 w 10000"/>
                  <a:gd name="connsiteY18" fmla="*/ 9780 h 10000"/>
                  <a:gd name="connsiteX19" fmla="*/ 4649 w 10000"/>
                  <a:gd name="connsiteY19" fmla="*/ 9744 h 10000"/>
                  <a:gd name="connsiteX20" fmla="*/ 4923 w 10000"/>
                  <a:gd name="connsiteY20" fmla="*/ 9672 h 10000"/>
                  <a:gd name="connsiteX21" fmla="*/ 5505 w 10000"/>
                  <a:gd name="connsiteY21" fmla="*/ 9529 h 10000"/>
                  <a:gd name="connsiteX22" fmla="*/ 6088 w 10000"/>
                  <a:gd name="connsiteY22" fmla="*/ 9385 h 10000"/>
                  <a:gd name="connsiteX23" fmla="*/ 6381 w 10000"/>
                  <a:gd name="connsiteY23" fmla="*/ 9273 h 10000"/>
                  <a:gd name="connsiteX24" fmla="*/ 6634 w 10000"/>
                  <a:gd name="connsiteY24" fmla="*/ 9130 h 10000"/>
                  <a:gd name="connsiteX25" fmla="*/ 7120 w 10000"/>
                  <a:gd name="connsiteY25" fmla="*/ 8838 h 10000"/>
                  <a:gd name="connsiteX26" fmla="*/ 7587 w 10000"/>
                  <a:gd name="connsiteY26" fmla="*/ 8479 h 10000"/>
                  <a:gd name="connsiteX27" fmla="*/ 8034 w 10000"/>
                  <a:gd name="connsiteY27" fmla="*/ 8044 h 10000"/>
                  <a:gd name="connsiteX28" fmla="*/ 8424 w 10000"/>
                  <a:gd name="connsiteY28" fmla="*/ 7609 h 10000"/>
                  <a:gd name="connsiteX29" fmla="*/ 8755 w 10000"/>
                  <a:gd name="connsiteY29" fmla="*/ 7174 h 10000"/>
                  <a:gd name="connsiteX30" fmla="*/ 9026 w 10000"/>
                  <a:gd name="connsiteY30" fmla="*/ 6703 h 10000"/>
                  <a:gd name="connsiteX31" fmla="*/ 9163 w 10000"/>
                  <a:gd name="connsiteY31" fmla="*/ 6447 h 10000"/>
                  <a:gd name="connsiteX32" fmla="*/ 9279 w 10000"/>
                  <a:gd name="connsiteY32" fmla="*/ 6124 h 10000"/>
                  <a:gd name="connsiteX33" fmla="*/ 9396 w 10000"/>
                  <a:gd name="connsiteY33" fmla="*/ 5760 h 10000"/>
                  <a:gd name="connsiteX34" fmla="*/ 9492 w 10000"/>
                  <a:gd name="connsiteY34" fmla="*/ 5325 h 10000"/>
                  <a:gd name="connsiteX35" fmla="*/ 9591 w 10000"/>
                  <a:gd name="connsiteY35" fmla="*/ 4818 h 10000"/>
                  <a:gd name="connsiteX36" fmla="*/ 9669 w 10000"/>
                  <a:gd name="connsiteY36" fmla="*/ 4240 h 10000"/>
                  <a:gd name="connsiteX37" fmla="*/ 9727 w 10000"/>
                  <a:gd name="connsiteY37" fmla="*/ 3625 h 10000"/>
                  <a:gd name="connsiteX38" fmla="*/ 9804 w 10000"/>
                  <a:gd name="connsiteY38" fmla="*/ 2934 h 10000"/>
                  <a:gd name="connsiteX39" fmla="*/ 9901 w 10000"/>
                  <a:gd name="connsiteY39" fmla="*/ 1521 h 10000"/>
                  <a:gd name="connsiteX40" fmla="*/ 10000 w 10000"/>
                  <a:gd name="connsiteY40" fmla="*/ 0 h 10000"/>
                  <a:gd name="connsiteX0" fmla="*/ 0 w 10000"/>
                  <a:gd name="connsiteY0" fmla="*/ 10000 h 10000"/>
                  <a:gd name="connsiteX1" fmla="*/ 604 w 10000"/>
                  <a:gd name="connsiteY1" fmla="*/ 10000 h 10000"/>
                  <a:gd name="connsiteX2" fmla="*/ 1187 w 10000"/>
                  <a:gd name="connsiteY2" fmla="*/ 10000 h 10000"/>
                  <a:gd name="connsiteX3" fmla="*/ 1460 w 10000"/>
                  <a:gd name="connsiteY3" fmla="*/ 10000 h 10000"/>
                  <a:gd name="connsiteX4" fmla="*/ 1712 w 10000"/>
                  <a:gd name="connsiteY4" fmla="*/ 10000 h 10000"/>
                  <a:gd name="connsiteX5" fmla="*/ 1946 w 10000"/>
                  <a:gd name="connsiteY5" fmla="*/ 10000 h 10000"/>
                  <a:gd name="connsiteX6" fmla="*/ 2140 w 10000"/>
                  <a:gd name="connsiteY6" fmla="*/ 10000 h 10000"/>
                  <a:gd name="connsiteX7" fmla="*/ 2316 w 10000"/>
                  <a:gd name="connsiteY7" fmla="*/ 10000 h 10000"/>
                  <a:gd name="connsiteX8" fmla="*/ 2452 w 10000"/>
                  <a:gd name="connsiteY8" fmla="*/ 10000 h 10000"/>
                  <a:gd name="connsiteX9" fmla="*/ 2548 w 10000"/>
                  <a:gd name="connsiteY9" fmla="*/ 10000 h 10000"/>
                  <a:gd name="connsiteX10" fmla="*/ 2645 w 10000"/>
                  <a:gd name="connsiteY10" fmla="*/ 10000 h 10000"/>
                  <a:gd name="connsiteX11" fmla="*/ 2822 w 10000"/>
                  <a:gd name="connsiteY11" fmla="*/ 10000 h 10000"/>
                  <a:gd name="connsiteX12" fmla="*/ 2918 w 10000"/>
                  <a:gd name="connsiteY12" fmla="*/ 10000 h 10000"/>
                  <a:gd name="connsiteX13" fmla="*/ 3054 w 10000"/>
                  <a:gd name="connsiteY13" fmla="*/ 10000 h 10000"/>
                  <a:gd name="connsiteX14" fmla="*/ 3346 w 10000"/>
                  <a:gd name="connsiteY14" fmla="*/ 9964 h 10000"/>
                  <a:gd name="connsiteX15" fmla="*/ 3658 w 10000"/>
                  <a:gd name="connsiteY15" fmla="*/ 9928 h 10000"/>
                  <a:gd name="connsiteX16" fmla="*/ 4009 w 10000"/>
                  <a:gd name="connsiteY16" fmla="*/ 9892 h 10000"/>
                  <a:gd name="connsiteX17" fmla="*/ 4202 w 10000"/>
                  <a:gd name="connsiteY17" fmla="*/ 9821 h 10000"/>
                  <a:gd name="connsiteX18" fmla="*/ 4415 w 10000"/>
                  <a:gd name="connsiteY18" fmla="*/ 9780 h 10000"/>
                  <a:gd name="connsiteX19" fmla="*/ 4649 w 10000"/>
                  <a:gd name="connsiteY19" fmla="*/ 9744 h 10000"/>
                  <a:gd name="connsiteX20" fmla="*/ 4923 w 10000"/>
                  <a:gd name="connsiteY20" fmla="*/ 9672 h 10000"/>
                  <a:gd name="connsiteX21" fmla="*/ 5505 w 10000"/>
                  <a:gd name="connsiteY21" fmla="*/ 9529 h 10000"/>
                  <a:gd name="connsiteX22" fmla="*/ 6088 w 10000"/>
                  <a:gd name="connsiteY22" fmla="*/ 9385 h 10000"/>
                  <a:gd name="connsiteX23" fmla="*/ 6381 w 10000"/>
                  <a:gd name="connsiteY23" fmla="*/ 9273 h 10000"/>
                  <a:gd name="connsiteX24" fmla="*/ 6634 w 10000"/>
                  <a:gd name="connsiteY24" fmla="*/ 9130 h 10000"/>
                  <a:gd name="connsiteX25" fmla="*/ 7120 w 10000"/>
                  <a:gd name="connsiteY25" fmla="*/ 8838 h 10000"/>
                  <a:gd name="connsiteX26" fmla="*/ 7587 w 10000"/>
                  <a:gd name="connsiteY26" fmla="*/ 8479 h 10000"/>
                  <a:gd name="connsiteX27" fmla="*/ 8034 w 10000"/>
                  <a:gd name="connsiteY27" fmla="*/ 8044 h 10000"/>
                  <a:gd name="connsiteX28" fmla="*/ 8424 w 10000"/>
                  <a:gd name="connsiteY28" fmla="*/ 7609 h 10000"/>
                  <a:gd name="connsiteX29" fmla="*/ 8755 w 10000"/>
                  <a:gd name="connsiteY29" fmla="*/ 7174 h 10000"/>
                  <a:gd name="connsiteX30" fmla="*/ 9026 w 10000"/>
                  <a:gd name="connsiteY30" fmla="*/ 6703 h 10000"/>
                  <a:gd name="connsiteX31" fmla="*/ 9163 w 10000"/>
                  <a:gd name="connsiteY31" fmla="*/ 6447 h 10000"/>
                  <a:gd name="connsiteX32" fmla="*/ 9279 w 10000"/>
                  <a:gd name="connsiteY32" fmla="*/ 6124 h 10000"/>
                  <a:gd name="connsiteX33" fmla="*/ 9396 w 10000"/>
                  <a:gd name="connsiteY33" fmla="*/ 5760 h 10000"/>
                  <a:gd name="connsiteX34" fmla="*/ 9492 w 10000"/>
                  <a:gd name="connsiteY34" fmla="*/ 5325 h 10000"/>
                  <a:gd name="connsiteX35" fmla="*/ 9591 w 10000"/>
                  <a:gd name="connsiteY35" fmla="*/ 4818 h 10000"/>
                  <a:gd name="connsiteX36" fmla="*/ 9669 w 10000"/>
                  <a:gd name="connsiteY36" fmla="*/ 4240 h 10000"/>
                  <a:gd name="connsiteX37" fmla="*/ 9727 w 10000"/>
                  <a:gd name="connsiteY37" fmla="*/ 3625 h 10000"/>
                  <a:gd name="connsiteX38" fmla="*/ 9804 w 10000"/>
                  <a:gd name="connsiteY38" fmla="*/ 2934 h 10000"/>
                  <a:gd name="connsiteX39" fmla="*/ 9901 w 10000"/>
                  <a:gd name="connsiteY39" fmla="*/ 1521 h 10000"/>
                  <a:gd name="connsiteX40" fmla="*/ 10000 w 10000"/>
                  <a:gd name="connsiteY40" fmla="*/ 0 h 10000"/>
                  <a:gd name="connsiteX0" fmla="*/ 0 w 10000"/>
                  <a:gd name="connsiteY0" fmla="*/ 10000 h 10000"/>
                  <a:gd name="connsiteX1" fmla="*/ 604 w 10000"/>
                  <a:gd name="connsiteY1" fmla="*/ 10000 h 10000"/>
                  <a:gd name="connsiteX2" fmla="*/ 1187 w 10000"/>
                  <a:gd name="connsiteY2" fmla="*/ 10000 h 10000"/>
                  <a:gd name="connsiteX3" fmla="*/ 1460 w 10000"/>
                  <a:gd name="connsiteY3" fmla="*/ 10000 h 10000"/>
                  <a:gd name="connsiteX4" fmla="*/ 1712 w 10000"/>
                  <a:gd name="connsiteY4" fmla="*/ 10000 h 10000"/>
                  <a:gd name="connsiteX5" fmla="*/ 1946 w 10000"/>
                  <a:gd name="connsiteY5" fmla="*/ 10000 h 10000"/>
                  <a:gd name="connsiteX6" fmla="*/ 2140 w 10000"/>
                  <a:gd name="connsiteY6" fmla="*/ 10000 h 10000"/>
                  <a:gd name="connsiteX7" fmla="*/ 2316 w 10000"/>
                  <a:gd name="connsiteY7" fmla="*/ 10000 h 10000"/>
                  <a:gd name="connsiteX8" fmla="*/ 2452 w 10000"/>
                  <a:gd name="connsiteY8" fmla="*/ 10000 h 10000"/>
                  <a:gd name="connsiteX9" fmla="*/ 2548 w 10000"/>
                  <a:gd name="connsiteY9" fmla="*/ 10000 h 10000"/>
                  <a:gd name="connsiteX10" fmla="*/ 2645 w 10000"/>
                  <a:gd name="connsiteY10" fmla="*/ 10000 h 10000"/>
                  <a:gd name="connsiteX11" fmla="*/ 2822 w 10000"/>
                  <a:gd name="connsiteY11" fmla="*/ 10000 h 10000"/>
                  <a:gd name="connsiteX12" fmla="*/ 2918 w 10000"/>
                  <a:gd name="connsiteY12" fmla="*/ 10000 h 10000"/>
                  <a:gd name="connsiteX13" fmla="*/ 3054 w 10000"/>
                  <a:gd name="connsiteY13" fmla="*/ 10000 h 10000"/>
                  <a:gd name="connsiteX14" fmla="*/ 3346 w 10000"/>
                  <a:gd name="connsiteY14" fmla="*/ 9964 h 10000"/>
                  <a:gd name="connsiteX15" fmla="*/ 3658 w 10000"/>
                  <a:gd name="connsiteY15" fmla="*/ 9928 h 10000"/>
                  <a:gd name="connsiteX16" fmla="*/ 4009 w 10000"/>
                  <a:gd name="connsiteY16" fmla="*/ 9892 h 10000"/>
                  <a:gd name="connsiteX17" fmla="*/ 4252 w 10000"/>
                  <a:gd name="connsiteY17" fmla="*/ 9848 h 10000"/>
                  <a:gd name="connsiteX18" fmla="*/ 4415 w 10000"/>
                  <a:gd name="connsiteY18" fmla="*/ 9780 h 10000"/>
                  <a:gd name="connsiteX19" fmla="*/ 4649 w 10000"/>
                  <a:gd name="connsiteY19" fmla="*/ 9744 h 10000"/>
                  <a:gd name="connsiteX20" fmla="*/ 4923 w 10000"/>
                  <a:gd name="connsiteY20" fmla="*/ 9672 h 10000"/>
                  <a:gd name="connsiteX21" fmla="*/ 5505 w 10000"/>
                  <a:gd name="connsiteY21" fmla="*/ 9529 h 10000"/>
                  <a:gd name="connsiteX22" fmla="*/ 6088 w 10000"/>
                  <a:gd name="connsiteY22" fmla="*/ 9385 h 10000"/>
                  <a:gd name="connsiteX23" fmla="*/ 6381 w 10000"/>
                  <a:gd name="connsiteY23" fmla="*/ 9273 h 10000"/>
                  <a:gd name="connsiteX24" fmla="*/ 6634 w 10000"/>
                  <a:gd name="connsiteY24" fmla="*/ 9130 h 10000"/>
                  <a:gd name="connsiteX25" fmla="*/ 7120 w 10000"/>
                  <a:gd name="connsiteY25" fmla="*/ 8838 h 10000"/>
                  <a:gd name="connsiteX26" fmla="*/ 7587 w 10000"/>
                  <a:gd name="connsiteY26" fmla="*/ 8479 h 10000"/>
                  <a:gd name="connsiteX27" fmla="*/ 8034 w 10000"/>
                  <a:gd name="connsiteY27" fmla="*/ 8044 h 10000"/>
                  <a:gd name="connsiteX28" fmla="*/ 8424 w 10000"/>
                  <a:gd name="connsiteY28" fmla="*/ 7609 h 10000"/>
                  <a:gd name="connsiteX29" fmla="*/ 8755 w 10000"/>
                  <a:gd name="connsiteY29" fmla="*/ 7174 h 10000"/>
                  <a:gd name="connsiteX30" fmla="*/ 9026 w 10000"/>
                  <a:gd name="connsiteY30" fmla="*/ 6703 h 10000"/>
                  <a:gd name="connsiteX31" fmla="*/ 9163 w 10000"/>
                  <a:gd name="connsiteY31" fmla="*/ 6447 h 10000"/>
                  <a:gd name="connsiteX32" fmla="*/ 9279 w 10000"/>
                  <a:gd name="connsiteY32" fmla="*/ 6124 h 10000"/>
                  <a:gd name="connsiteX33" fmla="*/ 9396 w 10000"/>
                  <a:gd name="connsiteY33" fmla="*/ 5760 h 10000"/>
                  <a:gd name="connsiteX34" fmla="*/ 9492 w 10000"/>
                  <a:gd name="connsiteY34" fmla="*/ 5325 h 10000"/>
                  <a:gd name="connsiteX35" fmla="*/ 9591 w 10000"/>
                  <a:gd name="connsiteY35" fmla="*/ 4818 h 10000"/>
                  <a:gd name="connsiteX36" fmla="*/ 9669 w 10000"/>
                  <a:gd name="connsiteY36" fmla="*/ 4240 h 10000"/>
                  <a:gd name="connsiteX37" fmla="*/ 9727 w 10000"/>
                  <a:gd name="connsiteY37" fmla="*/ 3625 h 10000"/>
                  <a:gd name="connsiteX38" fmla="*/ 9804 w 10000"/>
                  <a:gd name="connsiteY38" fmla="*/ 2934 h 10000"/>
                  <a:gd name="connsiteX39" fmla="*/ 9901 w 10000"/>
                  <a:gd name="connsiteY39" fmla="*/ 1521 h 10000"/>
                  <a:gd name="connsiteX40" fmla="*/ 10000 w 10000"/>
                  <a:gd name="connsiteY40" fmla="*/ 0 h 10000"/>
                  <a:gd name="connsiteX0" fmla="*/ 0 w 10000"/>
                  <a:gd name="connsiteY0" fmla="*/ 10000 h 10000"/>
                  <a:gd name="connsiteX1" fmla="*/ 604 w 10000"/>
                  <a:gd name="connsiteY1" fmla="*/ 10000 h 10000"/>
                  <a:gd name="connsiteX2" fmla="*/ 1187 w 10000"/>
                  <a:gd name="connsiteY2" fmla="*/ 10000 h 10000"/>
                  <a:gd name="connsiteX3" fmla="*/ 1460 w 10000"/>
                  <a:gd name="connsiteY3" fmla="*/ 10000 h 10000"/>
                  <a:gd name="connsiteX4" fmla="*/ 1712 w 10000"/>
                  <a:gd name="connsiteY4" fmla="*/ 10000 h 10000"/>
                  <a:gd name="connsiteX5" fmla="*/ 1946 w 10000"/>
                  <a:gd name="connsiteY5" fmla="*/ 10000 h 10000"/>
                  <a:gd name="connsiteX6" fmla="*/ 2140 w 10000"/>
                  <a:gd name="connsiteY6" fmla="*/ 10000 h 10000"/>
                  <a:gd name="connsiteX7" fmla="*/ 2316 w 10000"/>
                  <a:gd name="connsiteY7" fmla="*/ 10000 h 10000"/>
                  <a:gd name="connsiteX8" fmla="*/ 2452 w 10000"/>
                  <a:gd name="connsiteY8" fmla="*/ 10000 h 10000"/>
                  <a:gd name="connsiteX9" fmla="*/ 2548 w 10000"/>
                  <a:gd name="connsiteY9" fmla="*/ 10000 h 10000"/>
                  <a:gd name="connsiteX10" fmla="*/ 2645 w 10000"/>
                  <a:gd name="connsiteY10" fmla="*/ 10000 h 10000"/>
                  <a:gd name="connsiteX11" fmla="*/ 2822 w 10000"/>
                  <a:gd name="connsiteY11" fmla="*/ 10000 h 10000"/>
                  <a:gd name="connsiteX12" fmla="*/ 2918 w 10000"/>
                  <a:gd name="connsiteY12" fmla="*/ 10000 h 10000"/>
                  <a:gd name="connsiteX13" fmla="*/ 3054 w 10000"/>
                  <a:gd name="connsiteY13" fmla="*/ 10000 h 10000"/>
                  <a:gd name="connsiteX14" fmla="*/ 3346 w 10000"/>
                  <a:gd name="connsiteY14" fmla="*/ 9964 h 10000"/>
                  <a:gd name="connsiteX15" fmla="*/ 3658 w 10000"/>
                  <a:gd name="connsiteY15" fmla="*/ 9928 h 10000"/>
                  <a:gd name="connsiteX16" fmla="*/ 4009 w 10000"/>
                  <a:gd name="connsiteY16" fmla="*/ 9892 h 10000"/>
                  <a:gd name="connsiteX17" fmla="*/ 4252 w 10000"/>
                  <a:gd name="connsiteY17" fmla="*/ 9848 h 10000"/>
                  <a:gd name="connsiteX18" fmla="*/ 4649 w 10000"/>
                  <a:gd name="connsiteY18" fmla="*/ 9744 h 10000"/>
                  <a:gd name="connsiteX19" fmla="*/ 4923 w 10000"/>
                  <a:gd name="connsiteY19" fmla="*/ 9672 h 10000"/>
                  <a:gd name="connsiteX20" fmla="*/ 5505 w 10000"/>
                  <a:gd name="connsiteY20" fmla="*/ 9529 h 10000"/>
                  <a:gd name="connsiteX21" fmla="*/ 6088 w 10000"/>
                  <a:gd name="connsiteY21" fmla="*/ 9385 h 10000"/>
                  <a:gd name="connsiteX22" fmla="*/ 6381 w 10000"/>
                  <a:gd name="connsiteY22" fmla="*/ 9273 h 10000"/>
                  <a:gd name="connsiteX23" fmla="*/ 6634 w 10000"/>
                  <a:gd name="connsiteY23" fmla="*/ 9130 h 10000"/>
                  <a:gd name="connsiteX24" fmla="*/ 7120 w 10000"/>
                  <a:gd name="connsiteY24" fmla="*/ 8838 h 10000"/>
                  <a:gd name="connsiteX25" fmla="*/ 7587 w 10000"/>
                  <a:gd name="connsiteY25" fmla="*/ 8479 h 10000"/>
                  <a:gd name="connsiteX26" fmla="*/ 8034 w 10000"/>
                  <a:gd name="connsiteY26" fmla="*/ 8044 h 10000"/>
                  <a:gd name="connsiteX27" fmla="*/ 8424 w 10000"/>
                  <a:gd name="connsiteY27" fmla="*/ 7609 h 10000"/>
                  <a:gd name="connsiteX28" fmla="*/ 8755 w 10000"/>
                  <a:gd name="connsiteY28" fmla="*/ 7174 h 10000"/>
                  <a:gd name="connsiteX29" fmla="*/ 9026 w 10000"/>
                  <a:gd name="connsiteY29" fmla="*/ 6703 h 10000"/>
                  <a:gd name="connsiteX30" fmla="*/ 9163 w 10000"/>
                  <a:gd name="connsiteY30" fmla="*/ 6447 h 10000"/>
                  <a:gd name="connsiteX31" fmla="*/ 9279 w 10000"/>
                  <a:gd name="connsiteY31" fmla="*/ 6124 h 10000"/>
                  <a:gd name="connsiteX32" fmla="*/ 9396 w 10000"/>
                  <a:gd name="connsiteY32" fmla="*/ 5760 h 10000"/>
                  <a:gd name="connsiteX33" fmla="*/ 9492 w 10000"/>
                  <a:gd name="connsiteY33" fmla="*/ 5325 h 10000"/>
                  <a:gd name="connsiteX34" fmla="*/ 9591 w 10000"/>
                  <a:gd name="connsiteY34" fmla="*/ 4818 h 10000"/>
                  <a:gd name="connsiteX35" fmla="*/ 9669 w 10000"/>
                  <a:gd name="connsiteY35" fmla="*/ 4240 h 10000"/>
                  <a:gd name="connsiteX36" fmla="*/ 9727 w 10000"/>
                  <a:gd name="connsiteY36" fmla="*/ 3625 h 10000"/>
                  <a:gd name="connsiteX37" fmla="*/ 9804 w 10000"/>
                  <a:gd name="connsiteY37" fmla="*/ 2934 h 10000"/>
                  <a:gd name="connsiteX38" fmla="*/ 9901 w 10000"/>
                  <a:gd name="connsiteY38" fmla="*/ 1521 h 10000"/>
                  <a:gd name="connsiteX39" fmla="*/ 10000 w 10000"/>
                  <a:gd name="connsiteY39" fmla="*/ 0 h 10000"/>
                  <a:gd name="connsiteX0" fmla="*/ 0 w 10000"/>
                  <a:gd name="connsiteY0" fmla="*/ 10000 h 10000"/>
                  <a:gd name="connsiteX1" fmla="*/ 604 w 10000"/>
                  <a:gd name="connsiteY1" fmla="*/ 10000 h 10000"/>
                  <a:gd name="connsiteX2" fmla="*/ 1187 w 10000"/>
                  <a:gd name="connsiteY2" fmla="*/ 10000 h 10000"/>
                  <a:gd name="connsiteX3" fmla="*/ 1460 w 10000"/>
                  <a:gd name="connsiteY3" fmla="*/ 10000 h 10000"/>
                  <a:gd name="connsiteX4" fmla="*/ 1712 w 10000"/>
                  <a:gd name="connsiteY4" fmla="*/ 10000 h 10000"/>
                  <a:gd name="connsiteX5" fmla="*/ 1946 w 10000"/>
                  <a:gd name="connsiteY5" fmla="*/ 10000 h 10000"/>
                  <a:gd name="connsiteX6" fmla="*/ 2140 w 10000"/>
                  <a:gd name="connsiteY6" fmla="*/ 10000 h 10000"/>
                  <a:gd name="connsiteX7" fmla="*/ 2316 w 10000"/>
                  <a:gd name="connsiteY7" fmla="*/ 10000 h 10000"/>
                  <a:gd name="connsiteX8" fmla="*/ 2452 w 10000"/>
                  <a:gd name="connsiteY8" fmla="*/ 10000 h 10000"/>
                  <a:gd name="connsiteX9" fmla="*/ 2548 w 10000"/>
                  <a:gd name="connsiteY9" fmla="*/ 10000 h 10000"/>
                  <a:gd name="connsiteX10" fmla="*/ 2645 w 10000"/>
                  <a:gd name="connsiteY10" fmla="*/ 10000 h 10000"/>
                  <a:gd name="connsiteX11" fmla="*/ 2822 w 10000"/>
                  <a:gd name="connsiteY11" fmla="*/ 10000 h 10000"/>
                  <a:gd name="connsiteX12" fmla="*/ 2918 w 10000"/>
                  <a:gd name="connsiteY12" fmla="*/ 10000 h 10000"/>
                  <a:gd name="connsiteX13" fmla="*/ 3054 w 10000"/>
                  <a:gd name="connsiteY13" fmla="*/ 10000 h 10000"/>
                  <a:gd name="connsiteX14" fmla="*/ 3346 w 10000"/>
                  <a:gd name="connsiteY14" fmla="*/ 9964 h 10000"/>
                  <a:gd name="connsiteX15" fmla="*/ 3658 w 10000"/>
                  <a:gd name="connsiteY15" fmla="*/ 9928 h 10000"/>
                  <a:gd name="connsiteX16" fmla="*/ 4009 w 10000"/>
                  <a:gd name="connsiteY16" fmla="*/ 9892 h 10000"/>
                  <a:gd name="connsiteX17" fmla="*/ 4252 w 10000"/>
                  <a:gd name="connsiteY17" fmla="*/ 9848 h 10000"/>
                  <a:gd name="connsiteX18" fmla="*/ 4923 w 10000"/>
                  <a:gd name="connsiteY18" fmla="*/ 9672 h 10000"/>
                  <a:gd name="connsiteX19" fmla="*/ 5505 w 10000"/>
                  <a:gd name="connsiteY19" fmla="*/ 9529 h 10000"/>
                  <a:gd name="connsiteX20" fmla="*/ 6088 w 10000"/>
                  <a:gd name="connsiteY20" fmla="*/ 9385 h 10000"/>
                  <a:gd name="connsiteX21" fmla="*/ 6381 w 10000"/>
                  <a:gd name="connsiteY21" fmla="*/ 9273 h 10000"/>
                  <a:gd name="connsiteX22" fmla="*/ 6634 w 10000"/>
                  <a:gd name="connsiteY22" fmla="*/ 9130 h 10000"/>
                  <a:gd name="connsiteX23" fmla="*/ 7120 w 10000"/>
                  <a:gd name="connsiteY23" fmla="*/ 8838 h 10000"/>
                  <a:gd name="connsiteX24" fmla="*/ 7587 w 10000"/>
                  <a:gd name="connsiteY24" fmla="*/ 8479 h 10000"/>
                  <a:gd name="connsiteX25" fmla="*/ 8034 w 10000"/>
                  <a:gd name="connsiteY25" fmla="*/ 8044 h 10000"/>
                  <a:gd name="connsiteX26" fmla="*/ 8424 w 10000"/>
                  <a:gd name="connsiteY26" fmla="*/ 7609 h 10000"/>
                  <a:gd name="connsiteX27" fmla="*/ 8755 w 10000"/>
                  <a:gd name="connsiteY27" fmla="*/ 7174 h 10000"/>
                  <a:gd name="connsiteX28" fmla="*/ 9026 w 10000"/>
                  <a:gd name="connsiteY28" fmla="*/ 6703 h 10000"/>
                  <a:gd name="connsiteX29" fmla="*/ 9163 w 10000"/>
                  <a:gd name="connsiteY29" fmla="*/ 6447 h 10000"/>
                  <a:gd name="connsiteX30" fmla="*/ 9279 w 10000"/>
                  <a:gd name="connsiteY30" fmla="*/ 6124 h 10000"/>
                  <a:gd name="connsiteX31" fmla="*/ 9396 w 10000"/>
                  <a:gd name="connsiteY31" fmla="*/ 5760 h 10000"/>
                  <a:gd name="connsiteX32" fmla="*/ 9492 w 10000"/>
                  <a:gd name="connsiteY32" fmla="*/ 5325 h 10000"/>
                  <a:gd name="connsiteX33" fmla="*/ 9591 w 10000"/>
                  <a:gd name="connsiteY33" fmla="*/ 4818 h 10000"/>
                  <a:gd name="connsiteX34" fmla="*/ 9669 w 10000"/>
                  <a:gd name="connsiteY34" fmla="*/ 4240 h 10000"/>
                  <a:gd name="connsiteX35" fmla="*/ 9727 w 10000"/>
                  <a:gd name="connsiteY35" fmla="*/ 3625 h 10000"/>
                  <a:gd name="connsiteX36" fmla="*/ 9804 w 10000"/>
                  <a:gd name="connsiteY36" fmla="*/ 2934 h 10000"/>
                  <a:gd name="connsiteX37" fmla="*/ 9901 w 10000"/>
                  <a:gd name="connsiteY37" fmla="*/ 1521 h 10000"/>
                  <a:gd name="connsiteX38" fmla="*/ 10000 w 10000"/>
                  <a:gd name="connsiteY38" fmla="*/ 0 h 10000"/>
                  <a:gd name="connsiteX0" fmla="*/ 0 w 10000"/>
                  <a:gd name="connsiteY0" fmla="*/ 10000 h 10000"/>
                  <a:gd name="connsiteX1" fmla="*/ 604 w 10000"/>
                  <a:gd name="connsiteY1" fmla="*/ 10000 h 10000"/>
                  <a:gd name="connsiteX2" fmla="*/ 1187 w 10000"/>
                  <a:gd name="connsiteY2" fmla="*/ 10000 h 10000"/>
                  <a:gd name="connsiteX3" fmla="*/ 1460 w 10000"/>
                  <a:gd name="connsiteY3" fmla="*/ 10000 h 10000"/>
                  <a:gd name="connsiteX4" fmla="*/ 1712 w 10000"/>
                  <a:gd name="connsiteY4" fmla="*/ 10000 h 10000"/>
                  <a:gd name="connsiteX5" fmla="*/ 1946 w 10000"/>
                  <a:gd name="connsiteY5" fmla="*/ 10000 h 10000"/>
                  <a:gd name="connsiteX6" fmla="*/ 2316 w 10000"/>
                  <a:gd name="connsiteY6" fmla="*/ 10000 h 10000"/>
                  <a:gd name="connsiteX7" fmla="*/ 2452 w 10000"/>
                  <a:gd name="connsiteY7" fmla="*/ 10000 h 10000"/>
                  <a:gd name="connsiteX8" fmla="*/ 2548 w 10000"/>
                  <a:gd name="connsiteY8" fmla="*/ 10000 h 10000"/>
                  <a:gd name="connsiteX9" fmla="*/ 2645 w 10000"/>
                  <a:gd name="connsiteY9" fmla="*/ 10000 h 10000"/>
                  <a:gd name="connsiteX10" fmla="*/ 2822 w 10000"/>
                  <a:gd name="connsiteY10" fmla="*/ 10000 h 10000"/>
                  <a:gd name="connsiteX11" fmla="*/ 2918 w 10000"/>
                  <a:gd name="connsiteY11" fmla="*/ 10000 h 10000"/>
                  <a:gd name="connsiteX12" fmla="*/ 3054 w 10000"/>
                  <a:gd name="connsiteY12" fmla="*/ 10000 h 10000"/>
                  <a:gd name="connsiteX13" fmla="*/ 3346 w 10000"/>
                  <a:gd name="connsiteY13" fmla="*/ 9964 h 10000"/>
                  <a:gd name="connsiteX14" fmla="*/ 3658 w 10000"/>
                  <a:gd name="connsiteY14" fmla="*/ 9928 h 10000"/>
                  <a:gd name="connsiteX15" fmla="*/ 4009 w 10000"/>
                  <a:gd name="connsiteY15" fmla="*/ 9892 h 10000"/>
                  <a:gd name="connsiteX16" fmla="*/ 4252 w 10000"/>
                  <a:gd name="connsiteY16" fmla="*/ 9848 h 10000"/>
                  <a:gd name="connsiteX17" fmla="*/ 4923 w 10000"/>
                  <a:gd name="connsiteY17" fmla="*/ 9672 h 10000"/>
                  <a:gd name="connsiteX18" fmla="*/ 5505 w 10000"/>
                  <a:gd name="connsiteY18" fmla="*/ 9529 h 10000"/>
                  <a:gd name="connsiteX19" fmla="*/ 6088 w 10000"/>
                  <a:gd name="connsiteY19" fmla="*/ 9385 h 10000"/>
                  <a:gd name="connsiteX20" fmla="*/ 6381 w 10000"/>
                  <a:gd name="connsiteY20" fmla="*/ 9273 h 10000"/>
                  <a:gd name="connsiteX21" fmla="*/ 6634 w 10000"/>
                  <a:gd name="connsiteY21" fmla="*/ 9130 h 10000"/>
                  <a:gd name="connsiteX22" fmla="*/ 7120 w 10000"/>
                  <a:gd name="connsiteY22" fmla="*/ 8838 h 10000"/>
                  <a:gd name="connsiteX23" fmla="*/ 7587 w 10000"/>
                  <a:gd name="connsiteY23" fmla="*/ 8479 h 10000"/>
                  <a:gd name="connsiteX24" fmla="*/ 8034 w 10000"/>
                  <a:gd name="connsiteY24" fmla="*/ 8044 h 10000"/>
                  <a:gd name="connsiteX25" fmla="*/ 8424 w 10000"/>
                  <a:gd name="connsiteY25" fmla="*/ 7609 h 10000"/>
                  <a:gd name="connsiteX26" fmla="*/ 8755 w 10000"/>
                  <a:gd name="connsiteY26" fmla="*/ 7174 h 10000"/>
                  <a:gd name="connsiteX27" fmla="*/ 9026 w 10000"/>
                  <a:gd name="connsiteY27" fmla="*/ 6703 h 10000"/>
                  <a:gd name="connsiteX28" fmla="*/ 9163 w 10000"/>
                  <a:gd name="connsiteY28" fmla="*/ 6447 h 10000"/>
                  <a:gd name="connsiteX29" fmla="*/ 9279 w 10000"/>
                  <a:gd name="connsiteY29" fmla="*/ 6124 h 10000"/>
                  <a:gd name="connsiteX30" fmla="*/ 9396 w 10000"/>
                  <a:gd name="connsiteY30" fmla="*/ 5760 h 10000"/>
                  <a:gd name="connsiteX31" fmla="*/ 9492 w 10000"/>
                  <a:gd name="connsiteY31" fmla="*/ 5325 h 10000"/>
                  <a:gd name="connsiteX32" fmla="*/ 9591 w 10000"/>
                  <a:gd name="connsiteY32" fmla="*/ 4818 h 10000"/>
                  <a:gd name="connsiteX33" fmla="*/ 9669 w 10000"/>
                  <a:gd name="connsiteY33" fmla="*/ 4240 h 10000"/>
                  <a:gd name="connsiteX34" fmla="*/ 9727 w 10000"/>
                  <a:gd name="connsiteY34" fmla="*/ 3625 h 10000"/>
                  <a:gd name="connsiteX35" fmla="*/ 9804 w 10000"/>
                  <a:gd name="connsiteY35" fmla="*/ 2934 h 10000"/>
                  <a:gd name="connsiteX36" fmla="*/ 9901 w 10000"/>
                  <a:gd name="connsiteY36" fmla="*/ 1521 h 10000"/>
                  <a:gd name="connsiteX37" fmla="*/ 10000 w 10000"/>
                  <a:gd name="connsiteY37" fmla="*/ 0 h 10000"/>
                  <a:gd name="connsiteX0" fmla="*/ 0 w 10000"/>
                  <a:gd name="connsiteY0" fmla="*/ 10000 h 10000"/>
                  <a:gd name="connsiteX1" fmla="*/ 604 w 10000"/>
                  <a:gd name="connsiteY1" fmla="*/ 10000 h 10000"/>
                  <a:gd name="connsiteX2" fmla="*/ 1187 w 10000"/>
                  <a:gd name="connsiteY2" fmla="*/ 10000 h 10000"/>
                  <a:gd name="connsiteX3" fmla="*/ 1712 w 10000"/>
                  <a:gd name="connsiteY3" fmla="*/ 10000 h 10000"/>
                  <a:gd name="connsiteX4" fmla="*/ 1946 w 10000"/>
                  <a:gd name="connsiteY4" fmla="*/ 10000 h 10000"/>
                  <a:gd name="connsiteX5" fmla="*/ 2316 w 10000"/>
                  <a:gd name="connsiteY5" fmla="*/ 10000 h 10000"/>
                  <a:gd name="connsiteX6" fmla="*/ 2452 w 10000"/>
                  <a:gd name="connsiteY6" fmla="*/ 10000 h 10000"/>
                  <a:gd name="connsiteX7" fmla="*/ 2548 w 10000"/>
                  <a:gd name="connsiteY7" fmla="*/ 10000 h 10000"/>
                  <a:gd name="connsiteX8" fmla="*/ 2645 w 10000"/>
                  <a:gd name="connsiteY8" fmla="*/ 10000 h 10000"/>
                  <a:gd name="connsiteX9" fmla="*/ 2822 w 10000"/>
                  <a:gd name="connsiteY9" fmla="*/ 10000 h 10000"/>
                  <a:gd name="connsiteX10" fmla="*/ 2918 w 10000"/>
                  <a:gd name="connsiteY10" fmla="*/ 10000 h 10000"/>
                  <a:gd name="connsiteX11" fmla="*/ 3054 w 10000"/>
                  <a:gd name="connsiteY11" fmla="*/ 10000 h 10000"/>
                  <a:gd name="connsiteX12" fmla="*/ 3346 w 10000"/>
                  <a:gd name="connsiteY12" fmla="*/ 9964 h 10000"/>
                  <a:gd name="connsiteX13" fmla="*/ 3658 w 10000"/>
                  <a:gd name="connsiteY13" fmla="*/ 9928 h 10000"/>
                  <a:gd name="connsiteX14" fmla="*/ 4009 w 10000"/>
                  <a:gd name="connsiteY14" fmla="*/ 9892 h 10000"/>
                  <a:gd name="connsiteX15" fmla="*/ 4252 w 10000"/>
                  <a:gd name="connsiteY15" fmla="*/ 9848 h 10000"/>
                  <a:gd name="connsiteX16" fmla="*/ 4923 w 10000"/>
                  <a:gd name="connsiteY16" fmla="*/ 9672 h 10000"/>
                  <a:gd name="connsiteX17" fmla="*/ 5505 w 10000"/>
                  <a:gd name="connsiteY17" fmla="*/ 9529 h 10000"/>
                  <a:gd name="connsiteX18" fmla="*/ 6088 w 10000"/>
                  <a:gd name="connsiteY18" fmla="*/ 9385 h 10000"/>
                  <a:gd name="connsiteX19" fmla="*/ 6381 w 10000"/>
                  <a:gd name="connsiteY19" fmla="*/ 9273 h 10000"/>
                  <a:gd name="connsiteX20" fmla="*/ 6634 w 10000"/>
                  <a:gd name="connsiteY20" fmla="*/ 9130 h 10000"/>
                  <a:gd name="connsiteX21" fmla="*/ 7120 w 10000"/>
                  <a:gd name="connsiteY21" fmla="*/ 8838 h 10000"/>
                  <a:gd name="connsiteX22" fmla="*/ 7587 w 10000"/>
                  <a:gd name="connsiteY22" fmla="*/ 8479 h 10000"/>
                  <a:gd name="connsiteX23" fmla="*/ 8034 w 10000"/>
                  <a:gd name="connsiteY23" fmla="*/ 8044 h 10000"/>
                  <a:gd name="connsiteX24" fmla="*/ 8424 w 10000"/>
                  <a:gd name="connsiteY24" fmla="*/ 7609 h 10000"/>
                  <a:gd name="connsiteX25" fmla="*/ 8755 w 10000"/>
                  <a:gd name="connsiteY25" fmla="*/ 7174 h 10000"/>
                  <a:gd name="connsiteX26" fmla="*/ 9026 w 10000"/>
                  <a:gd name="connsiteY26" fmla="*/ 6703 h 10000"/>
                  <a:gd name="connsiteX27" fmla="*/ 9163 w 10000"/>
                  <a:gd name="connsiteY27" fmla="*/ 6447 h 10000"/>
                  <a:gd name="connsiteX28" fmla="*/ 9279 w 10000"/>
                  <a:gd name="connsiteY28" fmla="*/ 6124 h 10000"/>
                  <a:gd name="connsiteX29" fmla="*/ 9396 w 10000"/>
                  <a:gd name="connsiteY29" fmla="*/ 5760 h 10000"/>
                  <a:gd name="connsiteX30" fmla="*/ 9492 w 10000"/>
                  <a:gd name="connsiteY30" fmla="*/ 5325 h 10000"/>
                  <a:gd name="connsiteX31" fmla="*/ 9591 w 10000"/>
                  <a:gd name="connsiteY31" fmla="*/ 4818 h 10000"/>
                  <a:gd name="connsiteX32" fmla="*/ 9669 w 10000"/>
                  <a:gd name="connsiteY32" fmla="*/ 4240 h 10000"/>
                  <a:gd name="connsiteX33" fmla="*/ 9727 w 10000"/>
                  <a:gd name="connsiteY33" fmla="*/ 3625 h 10000"/>
                  <a:gd name="connsiteX34" fmla="*/ 9804 w 10000"/>
                  <a:gd name="connsiteY34" fmla="*/ 2934 h 10000"/>
                  <a:gd name="connsiteX35" fmla="*/ 9901 w 10000"/>
                  <a:gd name="connsiteY35" fmla="*/ 1521 h 10000"/>
                  <a:gd name="connsiteX36" fmla="*/ 10000 w 10000"/>
                  <a:gd name="connsiteY36" fmla="*/ 0 h 10000"/>
                  <a:gd name="connsiteX0" fmla="*/ 0 w 10000"/>
                  <a:gd name="connsiteY0" fmla="*/ 10000 h 10000"/>
                  <a:gd name="connsiteX1" fmla="*/ 604 w 10000"/>
                  <a:gd name="connsiteY1" fmla="*/ 10000 h 10000"/>
                  <a:gd name="connsiteX2" fmla="*/ 1187 w 10000"/>
                  <a:gd name="connsiteY2" fmla="*/ 10000 h 10000"/>
                  <a:gd name="connsiteX3" fmla="*/ 1712 w 10000"/>
                  <a:gd name="connsiteY3" fmla="*/ 10000 h 10000"/>
                  <a:gd name="connsiteX4" fmla="*/ 1946 w 10000"/>
                  <a:gd name="connsiteY4" fmla="*/ 10000 h 10000"/>
                  <a:gd name="connsiteX5" fmla="*/ 2316 w 10000"/>
                  <a:gd name="connsiteY5" fmla="*/ 10000 h 10000"/>
                  <a:gd name="connsiteX6" fmla="*/ 2452 w 10000"/>
                  <a:gd name="connsiteY6" fmla="*/ 10000 h 10000"/>
                  <a:gd name="connsiteX7" fmla="*/ 2548 w 10000"/>
                  <a:gd name="connsiteY7" fmla="*/ 10000 h 10000"/>
                  <a:gd name="connsiteX8" fmla="*/ 2645 w 10000"/>
                  <a:gd name="connsiteY8" fmla="*/ 10000 h 10000"/>
                  <a:gd name="connsiteX9" fmla="*/ 2822 w 10000"/>
                  <a:gd name="connsiteY9" fmla="*/ 10000 h 10000"/>
                  <a:gd name="connsiteX10" fmla="*/ 2918 w 10000"/>
                  <a:gd name="connsiteY10" fmla="*/ 10000 h 10000"/>
                  <a:gd name="connsiteX11" fmla="*/ 3054 w 10000"/>
                  <a:gd name="connsiteY11" fmla="*/ 10000 h 10000"/>
                  <a:gd name="connsiteX12" fmla="*/ 3346 w 10000"/>
                  <a:gd name="connsiteY12" fmla="*/ 9964 h 10000"/>
                  <a:gd name="connsiteX13" fmla="*/ 3658 w 10000"/>
                  <a:gd name="connsiteY13" fmla="*/ 9928 h 10000"/>
                  <a:gd name="connsiteX14" fmla="*/ 4009 w 10000"/>
                  <a:gd name="connsiteY14" fmla="*/ 9892 h 10000"/>
                  <a:gd name="connsiteX15" fmla="*/ 4439 w 10000"/>
                  <a:gd name="connsiteY15" fmla="*/ 9781 h 10000"/>
                  <a:gd name="connsiteX16" fmla="*/ 4923 w 10000"/>
                  <a:gd name="connsiteY16" fmla="*/ 9672 h 10000"/>
                  <a:gd name="connsiteX17" fmla="*/ 5505 w 10000"/>
                  <a:gd name="connsiteY17" fmla="*/ 9529 h 10000"/>
                  <a:gd name="connsiteX18" fmla="*/ 6088 w 10000"/>
                  <a:gd name="connsiteY18" fmla="*/ 9385 h 10000"/>
                  <a:gd name="connsiteX19" fmla="*/ 6381 w 10000"/>
                  <a:gd name="connsiteY19" fmla="*/ 9273 h 10000"/>
                  <a:gd name="connsiteX20" fmla="*/ 6634 w 10000"/>
                  <a:gd name="connsiteY20" fmla="*/ 9130 h 10000"/>
                  <a:gd name="connsiteX21" fmla="*/ 7120 w 10000"/>
                  <a:gd name="connsiteY21" fmla="*/ 8838 h 10000"/>
                  <a:gd name="connsiteX22" fmla="*/ 7587 w 10000"/>
                  <a:gd name="connsiteY22" fmla="*/ 8479 h 10000"/>
                  <a:gd name="connsiteX23" fmla="*/ 8034 w 10000"/>
                  <a:gd name="connsiteY23" fmla="*/ 8044 h 10000"/>
                  <a:gd name="connsiteX24" fmla="*/ 8424 w 10000"/>
                  <a:gd name="connsiteY24" fmla="*/ 7609 h 10000"/>
                  <a:gd name="connsiteX25" fmla="*/ 8755 w 10000"/>
                  <a:gd name="connsiteY25" fmla="*/ 7174 h 10000"/>
                  <a:gd name="connsiteX26" fmla="*/ 9026 w 10000"/>
                  <a:gd name="connsiteY26" fmla="*/ 6703 h 10000"/>
                  <a:gd name="connsiteX27" fmla="*/ 9163 w 10000"/>
                  <a:gd name="connsiteY27" fmla="*/ 6447 h 10000"/>
                  <a:gd name="connsiteX28" fmla="*/ 9279 w 10000"/>
                  <a:gd name="connsiteY28" fmla="*/ 6124 h 10000"/>
                  <a:gd name="connsiteX29" fmla="*/ 9396 w 10000"/>
                  <a:gd name="connsiteY29" fmla="*/ 5760 h 10000"/>
                  <a:gd name="connsiteX30" fmla="*/ 9492 w 10000"/>
                  <a:gd name="connsiteY30" fmla="*/ 5325 h 10000"/>
                  <a:gd name="connsiteX31" fmla="*/ 9591 w 10000"/>
                  <a:gd name="connsiteY31" fmla="*/ 4818 h 10000"/>
                  <a:gd name="connsiteX32" fmla="*/ 9669 w 10000"/>
                  <a:gd name="connsiteY32" fmla="*/ 4240 h 10000"/>
                  <a:gd name="connsiteX33" fmla="*/ 9727 w 10000"/>
                  <a:gd name="connsiteY33" fmla="*/ 3625 h 10000"/>
                  <a:gd name="connsiteX34" fmla="*/ 9804 w 10000"/>
                  <a:gd name="connsiteY34" fmla="*/ 2934 h 10000"/>
                  <a:gd name="connsiteX35" fmla="*/ 9901 w 10000"/>
                  <a:gd name="connsiteY35" fmla="*/ 1521 h 10000"/>
                  <a:gd name="connsiteX36" fmla="*/ 10000 w 10000"/>
                  <a:gd name="connsiteY36" fmla="*/ 0 h 10000"/>
                  <a:gd name="connsiteX0" fmla="*/ 0 w 10000"/>
                  <a:gd name="connsiteY0" fmla="*/ 10000 h 10000"/>
                  <a:gd name="connsiteX1" fmla="*/ 604 w 10000"/>
                  <a:gd name="connsiteY1" fmla="*/ 10000 h 10000"/>
                  <a:gd name="connsiteX2" fmla="*/ 1187 w 10000"/>
                  <a:gd name="connsiteY2" fmla="*/ 10000 h 10000"/>
                  <a:gd name="connsiteX3" fmla="*/ 1712 w 10000"/>
                  <a:gd name="connsiteY3" fmla="*/ 10000 h 10000"/>
                  <a:gd name="connsiteX4" fmla="*/ 1946 w 10000"/>
                  <a:gd name="connsiteY4" fmla="*/ 10000 h 10000"/>
                  <a:gd name="connsiteX5" fmla="*/ 2316 w 10000"/>
                  <a:gd name="connsiteY5" fmla="*/ 10000 h 10000"/>
                  <a:gd name="connsiteX6" fmla="*/ 2452 w 10000"/>
                  <a:gd name="connsiteY6" fmla="*/ 10000 h 10000"/>
                  <a:gd name="connsiteX7" fmla="*/ 2548 w 10000"/>
                  <a:gd name="connsiteY7" fmla="*/ 10000 h 10000"/>
                  <a:gd name="connsiteX8" fmla="*/ 2645 w 10000"/>
                  <a:gd name="connsiteY8" fmla="*/ 10000 h 10000"/>
                  <a:gd name="connsiteX9" fmla="*/ 2822 w 10000"/>
                  <a:gd name="connsiteY9" fmla="*/ 10000 h 10000"/>
                  <a:gd name="connsiteX10" fmla="*/ 2918 w 10000"/>
                  <a:gd name="connsiteY10" fmla="*/ 10000 h 10000"/>
                  <a:gd name="connsiteX11" fmla="*/ 3054 w 10000"/>
                  <a:gd name="connsiteY11" fmla="*/ 10000 h 10000"/>
                  <a:gd name="connsiteX12" fmla="*/ 3346 w 10000"/>
                  <a:gd name="connsiteY12" fmla="*/ 9964 h 10000"/>
                  <a:gd name="connsiteX13" fmla="*/ 3658 w 10000"/>
                  <a:gd name="connsiteY13" fmla="*/ 9928 h 10000"/>
                  <a:gd name="connsiteX14" fmla="*/ 4009 w 10000"/>
                  <a:gd name="connsiteY14" fmla="*/ 9892 h 10000"/>
                  <a:gd name="connsiteX15" fmla="*/ 4439 w 10000"/>
                  <a:gd name="connsiteY15" fmla="*/ 9781 h 10000"/>
                  <a:gd name="connsiteX16" fmla="*/ 4923 w 10000"/>
                  <a:gd name="connsiteY16" fmla="*/ 9672 h 10000"/>
                  <a:gd name="connsiteX17" fmla="*/ 5505 w 10000"/>
                  <a:gd name="connsiteY17" fmla="*/ 9529 h 10000"/>
                  <a:gd name="connsiteX18" fmla="*/ 6088 w 10000"/>
                  <a:gd name="connsiteY18" fmla="*/ 9385 h 10000"/>
                  <a:gd name="connsiteX19" fmla="*/ 6381 w 10000"/>
                  <a:gd name="connsiteY19" fmla="*/ 9273 h 10000"/>
                  <a:gd name="connsiteX20" fmla="*/ 6634 w 10000"/>
                  <a:gd name="connsiteY20" fmla="*/ 9130 h 10000"/>
                  <a:gd name="connsiteX21" fmla="*/ 6840 w 10000"/>
                  <a:gd name="connsiteY21" fmla="*/ 9034 h 10000"/>
                  <a:gd name="connsiteX22" fmla="*/ 7120 w 10000"/>
                  <a:gd name="connsiteY22" fmla="*/ 8838 h 10000"/>
                  <a:gd name="connsiteX23" fmla="*/ 7587 w 10000"/>
                  <a:gd name="connsiteY23" fmla="*/ 8479 h 10000"/>
                  <a:gd name="connsiteX24" fmla="*/ 8034 w 10000"/>
                  <a:gd name="connsiteY24" fmla="*/ 8044 h 10000"/>
                  <a:gd name="connsiteX25" fmla="*/ 8424 w 10000"/>
                  <a:gd name="connsiteY25" fmla="*/ 7609 h 10000"/>
                  <a:gd name="connsiteX26" fmla="*/ 8755 w 10000"/>
                  <a:gd name="connsiteY26" fmla="*/ 7174 h 10000"/>
                  <a:gd name="connsiteX27" fmla="*/ 9026 w 10000"/>
                  <a:gd name="connsiteY27" fmla="*/ 6703 h 10000"/>
                  <a:gd name="connsiteX28" fmla="*/ 9163 w 10000"/>
                  <a:gd name="connsiteY28" fmla="*/ 6447 h 10000"/>
                  <a:gd name="connsiteX29" fmla="*/ 9279 w 10000"/>
                  <a:gd name="connsiteY29" fmla="*/ 6124 h 10000"/>
                  <a:gd name="connsiteX30" fmla="*/ 9396 w 10000"/>
                  <a:gd name="connsiteY30" fmla="*/ 5760 h 10000"/>
                  <a:gd name="connsiteX31" fmla="*/ 9492 w 10000"/>
                  <a:gd name="connsiteY31" fmla="*/ 5325 h 10000"/>
                  <a:gd name="connsiteX32" fmla="*/ 9591 w 10000"/>
                  <a:gd name="connsiteY32" fmla="*/ 4818 h 10000"/>
                  <a:gd name="connsiteX33" fmla="*/ 9669 w 10000"/>
                  <a:gd name="connsiteY33" fmla="*/ 4240 h 10000"/>
                  <a:gd name="connsiteX34" fmla="*/ 9727 w 10000"/>
                  <a:gd name="connsiteY34" fmla="*/ 3625 h 10000"/>
                  <a:gd name="connsiteX35" fmla="*/ 9804 w 10000"/>
                  <a:gd name="connsiteY35" fmla="*/ 2934 h 10000"/>
                  <a:gd name="connsiteX36" fmla="*/ 9901 w 10000"/>
                  <a:gd name="connsiteY36" fmla="*/ 1521 h 10000"/>
                  <a:gd name="connsiteX37" fmla="*/ 10000 w 10000"/>
                  <a:gd name="connsiteY37" fmla="*/ 0 h 10000"/>
                  <a:gd name="connsiteX0" fmla="*/ 0 w 10000"/>
                  <a:gd name="connsiteY0" fmla="*/ 10000 h 10000"/>
                  <a:gd name="connsiteX1" fmla="*/ 604 w 10000"/>
                  <a:gd name="connsiteY1" fmla="*/ 10000 h 10000"/>
                  <a:gd name="connsiteX2" fmla="*/ 1187 w 10000"/>
                  <a:gd name="connsiteY2" fmla="*/ 10000 h 10000"/>
                  <a:gd name="connsiteX3" fmla="*/ 1712 w 10000"/>
                  <a:gd name="connsiteY3" fmla="*/ 10000 h 10000"/>
                  <a:gd name="connsiteX4" fmla="*/ 1946 w 10000"/>
                  <a:gd name="connsiteY4" fmla="*/ 10000 h 10000"/>
                  <a:gd name="connsiteX5" fmla="*/ 2316 w 10000"/>
                  <a:gd name="connsiteY5" fmla="*/ 10000 h 10000"/>
                  <a:gd name="connsiteX6" fmla="*/ 2452 w 10000"/>
                  <a:gd name="connsiteY6" fmla="*/ 10000 h 10000"/>
                  <a:gd name="connsiteX7" fmla="*/ 2548 w 10000"/>
                  <a:gd name="connsiteY7" fmla="*/ 10000 h 10000"/>
                  <a:gd name="connsiteX8" fmla="*/ 2645 w 10000"/>
                  <a:gd name="connsiteY8" fmla="*/ 10000 h 10000"/>
                  <a:gd name="connsiteX9" fmla="*/ 2822 w 10000"/>
                  <a:gd name="connsiteY9" fmla="*/ 10000 h 10000"/>
                  <a:gd name="connsiteX10" fmla="*/ 2918 w 10000"/>
                  <a:gd name="connsiteY10" fmla="*/ 10000 h 10000"/>
                  <a:gd name="connsiteX11" fmla="*/ 3054 w 10000"/>
                  <a:gd name="connsiteY11" fmla="*/ 10000 h 10000"/>
                  <a:gd name="connsiteX12" fmla="*/ 3346 w 10000"/>
                  <a:gd name="connsiteY12" fmla="*/ 9964 h 10000"/>
                  <a:gd name="connsiteX13" fmla="*/ 3658 w 10000"/>
                  <a:gd name="connsiteY13" fmla="*/ 9928 h 10000"/>
                  <a:gd name="connsiteX14" fmla="*/ 4009 w 10000"/>
                  <a:gd name="connsiteY14" fmla="*/ 9892 h 10000"/>
                  <a:gd name="connsiteX15" fmla="*/ 4439 w 10000"/>
                  <a:gd name="connsiteY15" fmla="*/ 9781 h 10000"/>
                  <a:gd name="connsiteX16" fmla="*/ 4923 w 10000"/>
                  <a:gd name="connsiteY16" fmla="*/ 9672 h 10000"/>
                  <a:gd name="connsiteX17" fmla="*/ 5505 w 10000"/>
                  <a:gd name="connsiteY17" fmla="*/ 9529 h 10000"/>
                  <a:gd name="connsiteX18" fmla="*/ 6088 w 10000"/>
                  <a:gd name="connsiteY18" fmla="*/ 9385 h 10000"/>
                  <a:gd name="connsiteX19" fmla="*/ 6381 w 10000"/>
                  <a:gd name="connsiteY19" fmla="*/ 9273 h 10000"/>
                  <a:gd name="connsiteX20" fmla="*/ 6634 w 10000"/>
                  <a:gd name="connsiteY20" fmla="*/ 9130 h 10000"/>
                  <a:gd name="connsiteX21" fmla="*/ 7120 w 10000"/>
                  <a:gd name="connsiteY21" fmla="*/ 8838 h 10000"/>
                  <a:gd name="connsiteX22" fmla="*/ 7587 w 10000"/>
                  <a:gd name="connsiteY22" fmla="*/ 8479 h 10000"/>
                  <a:gd name="connsiteX23" fmla="*/ 8034 w 10000"/>
                  <a:gd name="connsiteY23" fmla="*/ 8044 h 10000"/>
                  <a:gd name="connsiteX24" fmla="*/ 8424 w 10000"/>
                  <a:gd name="connsiteY24" fmla="*/ 7609 h 10000"/>
                  <a:gd name="connsiteX25" fmla="*/ 8755 w 10000"/>
                  <a:gd name="connsiteY25" fmla="*/ 7174 h 10000"/>
                  <a:gd name="connsiteX26" fmla="*/ 9026 w 10000"/>
                  <a:gd name="connsiteY26" fmla="*/ 6703 h 10000"/>
                  <a:gd name="connsiteX27" fmla="*/ 9163 w 10000"/>
                  <a:gd name="connsiteY27" fmla="*/ 6447 h 10000"/>
                  <a:gd name="connsiteX28" fmla="*/ 9279 w 10000"/>
                  <a:gd name="connsiteY28" fmla="*/ 6124 h 10000"/>
                  <a:gd name="connsiteX29" fmla="*/ 9396 w 10000"/>
                  <a:gd name="connsiteY29" fmla="*/ 5760 h 10000"/>
                  <a:gd name="connsiteX30" fmla="*/ 9492 w 10000"/>
                  <a:gd name="connsiteY30" fmla="*/ 5325 h 10000"/>
                  <a:gd name="connsiteX31" fmla="*/ 9591 w 10000"/>
                  <a:gd name="connsiteY31" fmla="*/ 4818 h 10000"/>
                  <a:gd name="connsiteX32" fmla="*/ 9669 w 10000"/>
                  <a:gd name="connsiteY32" fmla="*/ 4240 h 10000"/>
                  <a:gd name="connsiteX33" fmla="*/ 9727 w 10000"/>
                  <a:gd name="connsiteY33" fmla="*/ 3625 h 10000"/>
                  <a:gd name="connsiteX34" fmla="*/ 9804 w 10000"/>
                  <a:gd name="connsiteY34" fmla="*/ 2934 h 10000"/>
                  <a:gd name="connsiteX35" fmla="*/ 9901 w 10000"/>
                  <a:gd name="connsiteY35" fmla="*/ 1521 h 10000"/>
                  <a:gd name="connsiteX36" fmla="*/ 10000 w 10000"/>
                  <a:gd name="connsiteY3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604" y="10000"/>
                    </a:lnTo>
                    <a:lnTo>
                      <a:pt x="1187" y="10000"/>
                    </a:lnTo>
                    <a:lnTo>
                      <a:pt x="1712" y="10000"/>
                    </a:lnTo>
                    <a:lnTo>
                      <a:pt x="1946" y="10000"/>
                    </a:lnTo>
                    <a:lnTo>
                      <a:pt x="2316" y="10000"/>
                    </a:lnTo>
                    <a:lnTo>
                      <a:pt x="2452" y="10000"/>
                    </a:lnTo>
                    <a:lnTo>
                      <a:pt x="2548" y="10000"/>
                    </a:lnTo>
                    <a:lnTo>
                      <a:pt x="2645" y="10000"/>
                    </a:lnTo>
                    <a:lnTo>
                      <a:pt x="2822" y="10000"/>
                    </a:lnTo>
                    <a:lnTo>
                      <a:pt x="2918" y="10000"/>
                    </a:lnTo>
                    <a:lnTo>
                      <a:pt x="3054" y="10000"/>
                    </a:lnTo>
                    <a:cubicBezTo>
                      <a:pt x="3125" y="9994"/>
                      <a:pt x="3245" y="9976"/>
                      <a:pt x="3346" y="9964"/>
                    </a:cubicBezTo>
                    <a:lnTo>
                      <a:pt x="3658" y="9928"/>
                    </a:lnTo>
                    <a:cubicBezTo>
                      <a:pt x="3768" y="9916"/>
                      <a:pt x="3918" y="9910"/>
                      <a:pt x="4009" y="9892"/>
                    </a:cubicBezTo>
                    <a:lnTo>
                      <a:pt x="4439" y="9781"/>
                    </a:lnTo>
                    <a:lnTo>
                      <a:pt x="4923" y="9672"/>
                    </a:lnTo>
                    <a:lnTo>
                      <a:pt x="5505" y="9529"/>
                    </a:lnTo>
                    <a:lnTo>
                      <a:pt x="6088" y="9385"/>
                    </a:lnTo>
                    <a:lnTo>
                      <a:pt x="6381" y="9273"/>
                    </a:lnTo>
                    <a:lnTo>
                      <a:pt x="6634" y="9130"/>
                    </a:lnTo>
                    <a:lnTo>
                      <a:pt x="7120" y="8838"/>
                    </a:lnTo>
                    <a:lnTo>
                      <a:pt x="7587" y="8479"/>
                    </a:lnTo>
                    <a:lnTo>
                      <a:pt x="8034" y="8044"/>
                    </a:lnTo>
                    <a:lnTo>
                      <a:pt x="8424" y="7609"/>
                    </a:lnTo>
                    <a:lnTo>
                      <a:pt x="8755" y="7174"/>
                    </a:lnTo>
                    <a:lnTo>
                      <a:pt x="9026" y="6703"/>
                    </a:lnTo>
                    <a:cubicBezTo>
                      <a:pt x="9072" y="6618"/>
                      <a:pt x="9117" y="6532"/>
                      <a:pt x="9163" y="6447"/>
                    </a:cubicBezTo>
                    <a:cubicBezTo>
                      <a:pt x="9202" y="6339"/>
                      <a:pt x="9240" y="6232"/>
                      <a:pt x="9279" y="6124"/>
                    </a:cubicBezTo>
                    <a:lnTo>
                      <a:pt x="9396" y="5760"/>
                    </a:lnTo>
                    <a:lnTo>
                      <a:pt x="9492" y="5325"/>
                    </a:lnTo>
                    <a:lnTo>
                      <a:pt x="9591" y="4818"/>
                    </a:lnTo>
                    <a:cubicBezTo>
                      <a:pt x="9617" y="4625"/>
                      <a:pt x="9643" y="4433"/>
                      <a:pt x="9669" y="4240"/>
                    </a:cubicBezTo>
                    <a:cubicBezTo>
                      <a:pt x="9688" y="4035"/>
                      <a:pt x="9708" y="3830"/>
                      <a:pt x="9727" y="3625"/>
                    </a:cubicBezTo>
                    <a:cubicBezTo>
                      <a:pt x="9753" y="3395"/>
                      <a:pt x="9778" y="3164"/>
                      <a:pt x="9804" y="2934"/>
                    </a:cubicBezTo>
                    <a:cubicBezTo>
                      <a:pt x="9836" y="2463"/>
                      <a:pt x="9869" y="1992"/>
                      <a:pt x="9901" y="1521"/>
                    </a:cubicBezTo>
                    <a:lnTo>
                      <a:pt x="10000" y="0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" name="Rectangle 35"/>
              <p:cNvSpPr>
                <a:spLocks noChangeArrowheads="1"/>
              </p:cNvSpPr>
              <p:nvPr/>
            </p:nvSpPr>
            <p:spPr bwMode="auto">
              <a:xfrm>
                <a:off x="3219" y="2576"/>
                <a:ext cx="1087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" name="Rectangle 36"/>
              <p:cNvSpPr>
                <a:spLocks noChangeArrowheads="1"/>
              </p:cNvSpPr>
              <p:nvPr/>
            </p:nvSpPr>
            <p:spPr bwMode="auto">
              <a:xfrm>
                <a:off x="3056" y="2604"/>
                <a:ext cx="110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Full </a:t>
                </a:r>
                <a:r>
                  <a:rPr kumimoji="0" lang="fr-FR" sz="2000" b="1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scale</a:t>
                </a:r>
                <a:r>
                  <a:rPr kumimoji="0" lang="fr-FR" sz="20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 </a:t>
                </a:r>
                <a:r>
                  <a:rPr kumimoji="0" lang="fr-FR" sz="2000" b="1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testing</a:t>
                </a:r>
                <a:endParaRPr kumimoji="0" lang="fr-FR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0" name="Rectangle 37"/>
              <p:cNvSpPr>
                <a:spLocks noChangeArrowheads="1"/>
              </p:cNvSpPr>
              <p:nvPr/>
            </p:nvSpPr>
            <p:spPr bwMode="auto">
              <a:xfrm>
                <a:off x="854" y="904"/>
                <a:ext cx="1167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" name="Rectangle 38"/>
              <p:cNvSpPr>
                <a:spLocks noChangeArrowheads="1"/>
              </p:cNvSpPr>
              <p:nvPr/>
            </p:nvSpPr>
            <p:spPr bwMode="auto">
              <a:xfrm>
                <a:off x="935" y="969"/>
                <a:ext cx="534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Flaw</a:t>
                </a:r>
                <a:r>
                  <a:rPr kumimoji="0" lang="fr-FR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 size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2" name="Freeform 39"/>
              <p:cNvSpPr>
                <a:spLocks/>
              </p:cNvSpPr>
              <p:nvPr/>
            </p:nvSpPr>
            <p:spPr bwMode="auto">
              <a:xfrm>
                <a:off x="4965" y="1388"/>
                <a:ext cx="89" cy="146"/>
              </a:xfrm>
              <a:custGeom>
                <a:avLst/>
                <a:gdLst>
                  <a:gd name="T0" fmla="*/ 32 w 89"/>
                  <a:gd name="T1" fmla="*/ 0 h 146"/>
                  <a:gd name="T2" fmla="*/ 0 w 89"/>
                  <a:gd name="T3" fmla="*/ 25 h 146"/>
                  <a:gd name="T4" fmla="*/ 32 w 89"/>
                  <a:gd name="T5" fmla="*/ 57 h 146"/>
                  <a:gd name="T6" fmla="*/ 24 w 89"/>
                  <a:gd name="T7" fmla="*/ 65 h 146"/>
                  <a:gd name="T8" fmla="*/ 49 w 89"/>
                  <a:gd name="T9" fmla="*/ 97 h 146"/>
                  <a:gd name="T10" fmla="*/ 41 w 89"/>
                  <a:gd name="T11" fmla="*/ 97 h 146"/>
                  <a:gd name="T12" fmla="*/ 89 w 89"/>
                  <a:gd name="T13" fmla="*/ 146 h 146"/>
                  <a:gd name="T14" fmla="*/ 65 w 89"/>
                  <a:gd name="T15" fmla="*/ 89 h 146"/>
                  <a:gd name="T16" fmla="*/ 65 w 89"/>
                  <a:gd name="T17" fmla="*/ 81 h 146"/>
                  <a:gd name="T18" fmla="*/ 49 w 89"/>
                  <a:gd name="T19" fmla="*/ 49 h 146"/>
                  <a:gd name="T20" fmla="*/ 57 w 89"/>
                  <a:gd name="T21" fmla="*/ 41 h 146"/>
                  <a:gd name="T22" fmla="*/ 32 w 89"/>
                  <a:gd name="T2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146">
                    <a:moveTo>
                      <a:pt x="32" y="0"/>
                    </a:moveTo>
                    <a:lnTo>
                      <a:pt x="0" y="25"/>
                    </a:lnTo>
                    <a:lnTo>
                      <a:pt x="32" y="57"/>
                    </a:lnTo>
                    <a:lnTo>
                      <a:pt x="24" y="65"/>
                    </a:lnTo>
                    <a:lnTo>
                      <a:pt x="49" y="97"/>
                    </a:lnTo>
                    <a:lnTo>
                      <a:pt x="41" y="97"/>
                    </a:lnTo>
                    <a:lnTo>
                      <a:pt x="89" y="146"/>
                    </a:lnTo>
                    <a:lnTo>
                      <a:pt x="65" y="89"/>
                    </a:lnTo>
                    <a:lnTo>
                      <a:pt x="65" y="81"/>
                    </a:lnTo>
                    <a:lnTo>
                      <a:pt x="49" y="49"/>
                    </a:lnTo>
                    <a:lnTo>
                      <a:pt x="57" y="4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" name="Line 40"/>
              <p:cNvSpPr>
                <a:spLocks noChangeShapeType="1"/>
              </p:cNvSpPr>
              <p:nvPr/>
            </p:nvSpPr>
            <p:spPr bwMode="auto">
              <a:xfrm>
                <a:off x="3622" y="2794"/>
                <a:ext cx="394" cy="48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" name="Freeform 41"/>
              <p:cNvSpPr>
                <a:spLocks/>
              </p:cNvSpPr>
              <p:nvPr/>
            </p:nvSpPr>
            <p:spPr bwMode="auto">
              <a:xfrm>
                <a:off x="3935" y="3197"/>
                <a:ext cx="105" cy="113"/>
              </a:xfrm>
              <a:custGeom>
                <a:avLst/>
                <a:gdLst>
                  <a:gd name="T0" fmla="*/ 0 w 105"/>
                  <a:gd name="T1" fmla="*/ 73 h 113"/>
                  <a:gd name="T2" fmla="*/ 105 w 105"/>
                  <a:gd name="T3" fmla="*/ 113 h 113"/>
                  <a:gd name="T4" fmla="*/ 81 w 105"/>
                  <a:gd name="T5" fmla="*/ 0 h 113"/>
                  <a:gd name="T6" fmla="*/ 65 w 105"/>
                  <a:gd name="T7" fmla="*/ 65 h 113"/>
                  <a:gd name="T8" fmla="*/ 0 w 105"/>
                  <a:gd name="T9" fmla="*/ 7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13">
                    <a:moveTo>
                      <a:pt x="0" y="73"/>
                    </a:moveTo>
                    <a:lnTo>
                      <a:pt x="105" y="113"/>
                    </a:lnTo>
                    <a:lnTo>
                      <a:pt x="81" y="0"/>
                    </a:lnTo>
                    <a:lnTo>
                      <a:pt x="65" y="65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" name="Rectangle 42"/>
              <p:cNvSpPr>
                <a:spLocks noChangeArrowheads="1"/>
              </p:cNvSpPr>
              <p:nvPr/>
            </p:nvSpPr>
            <p:spPr bwMode="auto">
              <a:xfrm>
                <a:off x="4434" y="1203"/>
                <a:ext cx="708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" name="Rectangle 43"/>
              <p:cNvSpPr>
                <a:spLocks noChangeArrowheads="1"/>
              </p:cNvSpPr>
              <p:nvPr/>
            </p:nvSpPr>
            <p:spPr bwMode="auto">
              <a:xfrm>
                <a:off x="4515" y="1267"/>
                <a:ext cx="405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1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Failure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7" name="Line 44"/>
              <p:cNvSpPr>
                <a:spLocks noChangeShapeType="1"/>
              </p:cNvSpPr>
              <p:nvPr/>
            </p:nvSpPr>
            <p:spPr bwMode="auto">
              <a:xfrm>
                <a:off x="733" y="3044"/>
                <a:ext cx="16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" name="Rectangle 45"/>
              <p:cNvSpPr>
                <a:spLocks noChangeArrowheads="1"/>
              </p:cNvSpPr>
              <p:nvPr/>
            </p:nvSpPr>
            <p:spPr bwMode="auto">
              <a:xfrm>
                <a:off x="315" y="2826"/>
                <a:ext cx="603" cy="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" name="Rectangle 47"/>
              <p:cNvSpPr>
                <a:spLocks noChangeArrowheads="1"/>
              </p:cNvSpPr>
              <p:nvPr/>
            </p:nvSpPr>
            <p:spPr bwMode="auto">
              <a:xfrm>
                <a:off x="381" y="2866"/>
                <a:ext cx="359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fr-FR" b="1" dirty="0" smtClean="0">
                    <a:solidFill>
                      <a:srgbClr val="000000"/>
                    </a:solidFill>
                    <a:latin typeface="+mn-lt"/>
                  </a:rPr>
                  <a:t>I</a:t>
                </a:r>
                <a:r>
                  <a:rPr kumimoji="0" lang="fr-FR" sz="1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nitial </a:t>
                </a:r>
                <a:r>
                  <a:rPr kumimoji="0" lang="fr-FR" sz="1800" b="1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flaw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51" name="Line 48"/>
              <p:cNvSpPr>
                <a:spLocks noChangeShapeType="1"/>
              </p:cNvSpPr>
              <p:nvPr/>
            </p:nvSpPr>
            <p:spPr bwMode="auto">
              <a:xfrm flipH="1">
                <a:off x="878" y="1437"/>
                <a:ext cx="413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" name="Freeform 49"/>
              <p:cNvSpPr>
                <a:spLocks/>
              </p:cNvSpPr>
              <p:nvPr/>
            </p:nvSpPr>
            <p:spPr bwMode="auto">
              <a:xfrm>
                <a:off x="894" y="1429"/>
                <a:ext cx="926" cy="1615"/>
              </a:xfrm>
              <a:custGeom>
                <a:avLst/>
                <a:gdLst>
                  <a:gd name="T0" fmla="*/ 0 w 926"/>
                  <a:gd name="T1" fmla="*/ 1615 h 1615"/>
                  <a:gd name="T2" fmla="*/ 16 w 926"/>
                  <a:gd name="T3" fmla="*/ 1615 h 1615"/>
                  <a:gd name="T4" fmla="*/ 49 w 926"/>
                  <a:gd name="T5" fmla="*/ 1615 h 1615"/>
                  <a:gd name="T6" fmla="*/ 121 w 926"/>
                  <a:gd name="T7" fmla="*/ 1615 h 1615"/>
                  <a:gd name="T8" fmla="*/ 201 w 926"/>
                  <a:gd name="T9" fmla="*/ 1615 h 1615"/>
                  <a:gd name="T10" fmla="*/ 274 w 926"/>
                  <a:gd name="T11" fmla="*/ 1599 h 1615"/>
                  <a:gd name="T12" fmla="*/ 338 w 926"/>
                  <a:gd name="T13" fmla="*/ 1583 h 1615"/>
                  <a:gd name="T14" fmla="*/ 395 w 926"/>
                  <a:gd name="T15" fmla="*/ 1558 h 1615"/>
                  <a:gd name="T16" fmla="*/ 459 w 926"/>
                  <a:gd name="T17" fmla="*/ 1518 h 1615"/>
                  <a:gd name="T18" fmla="*/ 515 w 926"/>
                  <a:gd name="T19" fmla="*/ 1462 h 1615"/>
                  <a:gd name="T20" fmla="*/ 580 w 926"/>
                  <a:gd name="T21" fmla="*/ 1381 h 1615"/>
                  <a:gd name="T22" fmla="*/ 636 w 926"/>
                  <a:gd name="T23" fmla="*/ 1284 h 1615"/>
                  <a:gd name="T24" fmla="*/ 692 w 926"/>
                  <a:gd name="T25" fmla="*/ 1171 h 1615"/>
                  <a:gd name="T26" fmla="*/ 740 w 926"/>
                  <a:gd name="T27" fmla="*/ 1050 h 1615"/>
                  <a:gd name="T28" fmla="*/ 765 w 926"/>
                  <a:gd name="T29" fmla="*/ 977 h 1615"/>
                  <a:gd name="T30" fmla="*/ 789 w 926"/>
                  <a:gd name="T31" fmla="*/ 896 h 1615"/>
                  <a:gd name="T32" fmla="*/ 829 w 926"/>
                  <a:gd name="T33" fmla="*/ 727 h 1615"/>
                  <a:gd name="T34" fmla="*/ 861 w 926"/>
                  <a:gd name="T35" fmla="*/ 549 h 1615"/>
                  <a:gd name="T36" fmla="*/ 869 w 926"/>
                  <a:gd name="T37" fmla="*/ 476 h 1615"/>
                  <a:gd name="T38" fmla="*/ 885 w 926"/>
                  <a:gd name="T39" fmla="*/ 404 h 1615"/>
                  <a:gd name="T40" fmla="*/ 901 w 926"/>
                  <a:gd name="T41" fmla="*/ 282 h 1615"/>
                  <a:gd name="T42" fmla="*/ 917 w 926"/>
                  <a:gd name="T43" fmla="*/ 178 h 1615"/>
                  <a:gd name="T44" fmla="*/ 917 w 926"/>
                  <a:gd name="T45" fmla="*/ 89 h 1615"/>
                  <a:gd name="T46" fmla="*/ 926 w 926"/>
                  <a:gd name="T47" fmla="*/ 0 h 1615"/>
                  <a:gd name="connsiteX0" fmla="*/ 0 w 10000"/>
                  <a:gd name="connsiteY0" fmla="*/ 10000 h 10000"/>
                  <a:gd name="connsiteX1" fmla="*/ 173 w 10000"/>
                  <a:gd name="connsiteY1" fmla="*/ 10000 h 10000"/>
                  <a:gd name="connsiteX2" fmla="*/ 529 w 10000"/>
                  <a:gd name="connsiteY2" fmla="*/ 10000 h 10000"/>
                  <a:gd name="connsiteX3" fmla="*/ 1307 w 10000"/>
                  <a:gd name="connsiteY3" fmla="*/ 10000 h 10000"/>
                  <a:gd name="connsiteX4" fmla="*/ 2171 w 10000"/>
                  <a:gd name="connsiteY4" fmla="*/ 10000 h 10000"/>
                  <a:gd name="connsiteX5" fmla="*/ 2959 w 10000"/>
                  <a:gd name="connsiteY5" fmla="*/ 9901 h 10000"/>
                  <a:gd name="connsiteX6" fmla="*/ 3650 w 10000"/>
                  <a:gd name="connsiteY6" fmla="*/ 9802 h 10000"/>
                  <a:gd name="connsiteX7" fmla="*/ 4266 w 10000"/>
                  <a:gd name="connsiteY7" fmla="*/ 9647 h 10000"/>
                  <a:gd name="connsiteX8" fmla="*/ 4957 w 10000"/>
                  <a:gd name="connsiteY8" fmla="*/ 9399 h 10000"/>
                  <a:gd name="connsiteX9" fmla="*/ 5562 w 10000"/>
                  <a:gd name="connsiteY9" fmla="*/ 9053 h 10000"/>
                  <a:gd name="connsiteX10" fmla="*/ 6263 w 10000"/>
                  <a:gd name="connsiteY10" fmla="*/ 8551 h 10000"/>
                  <a:gd name="connsiteX11" fmla="*/ 6868 w 10000"/>
                  <a:gd name="connsiteY11" fmla="*/ 7950 h 10000"/>
                  <a:gd name="connsiteX12" fmla="*/ 7473 w 10000"/>
                  <a:gd name="connsiteY12" fmla="*/ 7251 h 10000"/>
                  <a:gd name="connsiteX13" fmla="*/ 7991 w 10000"/>
                  <a:gd name="connsiteY13" fmla="*/ 6502 h 10000"/>
                  <a:gd name="connsiteX14" fmla="*/ 8261 w 10000"/>
                  <a:gd name="connsiteY14" fmla="*/ 6050 h 10000"/>
                  <a:gd name="connsiteX15" fmla="*/ 8521 w 10000"/>
                  <a:gd name="connsiteY15" fmla="*/ 5548 h 10000"/>
                  <a:gd name="connsiteX16" fmla="*/ 8952 w 10000"/>
                  <a:gd name="connsiteY16" fmla="*/ 4502 h 10000"/>
                  <a:gd name="connsiteX17" fmla="*/ 9298 w 10000"/>
                  <a:gd name="connsiteY17" fmla="*/ 3399 h 10000"/>
                  <a:gd name="connsiteX18" fmla="*/ 9384 w 10000"/>
                  <a:gd name="connsiteY18" fmla="*/ 2947 h 10000"/>
                  <a:gd name="connsiteX19" fmla="*/ 9557 w 10000"/>
                  <a:gd name="connsiteY19" fmla="*/ 2502 h 10000"/>
                  <a:gd name="connsiteX20" fmla="*/ 9730 w 10000"/>
                  <a:gd name="connsiteY20" fmla="*/ 1746 h 10000"/>
                  <a:gd name="connsiteX21" fmla="*/ 9903 w 10000"/>
                  <a:gd name="connsiteY21" fmla="*/ 1102 h 10000"/>
                  <a:gd name="connsiteX22" fmla="*/ 9903 w 10000"/>
                  <a:gd name="connsiteY22" fmla="*/ 551 h 10000"/>
                  <a:gd name="connsiteX23" fmla="*/ 10000 w 10000"/>
                  <a:gd name="connsiteY23" fmla="*/ 0 h 10000"/>
                  <a:gd name="connsiteX0" fmla="*/ 0 w 10000"/>
                  <a:gd name="connsiteY0" fmla="*/ 10000 h 10000"/>
                  <a:gd name="connsiteX1" fmla="*/ 173 w 10000"/>
                  <a:gd name="connsiteY1" fmla="*/ 10000 h 10000"/>
                  <a:gd name="connsiteX2" fmla="*/ 529 w 10000"/>
                  <a:gd name="connsiteY2" fmla="*/ 10000 h 10000"/>
                  <a:gd name="connsiteX3" fmla="*/ 1307 w 10000"/>
                  <a:gd name="connsiteY3" fmla="*/ 10000 h 10000"/>
                  <a:gd name="connsiteX4" fmla="*/ 2171 w 10000"/>
                  <a:gd name="connsiteY4" fmla="*/ 10000 h 10000"/>
                  <a:gd name="connsiteX5" fmla="*/ 2959 w 10000"/>
                  <a:gd name="connsiteY5" fmla="*/ 9901 h 10000"/>
                  <a:gd name="connsiteX6" fmla="*/ 3650 w 10000"/>
                  <a:gd name="connsiteY6" fmla="*/ 9802 h 10000"/>
                  <a:gd name="connsiteX7" fmla="*/ 4266 w 10000"/>
                  <a:gd name="connsiteY7" fmla="*/ 9647 h 10000"/>
                  <a:gd name="connsiteX8" fmla="*/ 4957 w 10000"/>
                  <a:gd name="connsiteY8" fmla="*/ 9399 h 10000"/>
                  <a:gd name="connsiteX9" fmla="*/ 5562 w 10000"/>
                  <a:gd name="connsiteY9" fmla="*/ 9053 h 10000"/>
                  <a:gd name="connsiteX10" fmla="*/ 6263 w 10000"/>
                  <a:gd name="connsiteY10" fmla="*/ 8551 h 10000"/>
                  <a:gd name="connsiteX11" fmla="*/ 6868 w 10000"/>
                  <a:gd name="connsiteY11" fmla="*/ 7950 h 10000"/>
                  <a:gd name="connsiteX12" fmla="*/ 7473 w 10000"/>
                  <a:gd name="connsiteY12" fmla="*/ 7251 h 10000"/>
                  <a:gd name="connsiteX13" fmla="*/ 7991 w 10000"/>
                  <a:gd name="connsiteY13" fmla="*/ 6502 h 10000"/>
                  <a:gd name="connsiteX14" fmla="*/ 8261 w 10000"/>
                  <a:gd name="connsiteY14" fmla="*/ 6050 h 10000"/>
                  <a:gd name="connsiteX15" fmla="*/ 8521 w 10000"/>
                  <a:gd name="connsiteY15" fmla="*/ 5548 h 10000"/>
                  <a:gd name="connsiteX16" fmla="*/ 8952 w 10000"/>
                  <a:gd name="connsiteY16" fmla="*/ 4502 h 10000"/>
                  <a:gd name="connsiteX17" fmla="*/ 9298 w 10000"/>
                  <a:gd name="connsiteY17" fmla="*/ 3399 h 10000"/>
                  <a:gd name="connsiteX18" fmla="*/ 9384 w 10000"/>
                  <a:gd name="connsiteY18" fmla="*/ 2947 h 10000"/>
                  <a:gd name="connsiteX19" fmla="*/ 9557 w 10000"/>
                  <a:gd name="connsiteY19" fmla="*/ 2502 h 10000"/>
                  <a:gd name="connsiteX20" fmla="*/ 9730 w 10000"/>
                  <a:gd name="connsiteY20" fmla="*/ 1746 h 10000"/>
                  <a:gd name="connsiteX21" fmla="*/ 9903 w 10000"/>
                  <a:gd name="connsiteY21" fmla="*/ 1102 h 10000"/>
                  <a:gd name="connsiteX22" fmla="*/ 9903 w 10000"/>
                  <a:gd name="connsiteY22" fmla="*/ 551 h 10000"/>
                  <a:gd name="connsiteX23" fmla="*/ 10000 w 10000"/>
                  <a:gd name="connsiteY23" fmla="*/ 0 h 10000"/>
                  <a:gd name="connsiteX0" fmla="*/ 0 w 10000"/>
                  <a:gd name="connsiteY0" fmla="*/ 10000 h 10000"/>
                  <a:gd name="connsiteX1" fmla="*/ 173 w 10000"/>
                  <a:gd name="connsiteY1" fmla="*/ 10000 h 10000"/>
                  <a:gd name="connsiteX2" fmla="*/ 529 w 10000"/>
                  <a:gd name="connsiteY2" fmla="*/ 10000 h 10000"/>
                  <a:gd name="connsiteX3" fmla="*/ 1307 w 10000"/>
                  <a:gd name="connsiteY3" fmla="*/ 10000 h 10000"/>
                  <a:gd name="connsiteX4" fmla="*/ 2171 w 10000"/>
                  <a:gd name="connsiteY4" fmla="*/ 10000 h 10000"/>
                  <a:gd name="connsiteX5" fmla="*/ 2991 w 10000"/>
                  <a:gd name="connsiteY5" fmla="*/ 9956 h 10000"/>
                  <a:gd name="connsiteX6" fmla="*/ 3650 w 10000"/>
                  <a:gd name="connsiteY6" fmla="*/ 9802 h 10000"/>
                  <a:gd name="connsiteX7" fmla="*/ 4266 w 10000"/>
                  <a:gd name="connsiteY7" fmla="*/ 9647 h 10000"/>
                  <a:gd name="connsiteX8" fmla="*/ 4957 w 10000"/>
                  <a:gd name="connsiteY8" fmla="*/ 9399 h 10000"/>
                  <a:gd name="connsiteX9" fmla="*/ 5562 w 10000"/>
                  <a:gd name="connsiteY9" fmla="*/ 9053 h 10000"/>
                  <a:gd name="connsiteX10" fmla="*/ 6263 w 10000"/>
                  <a:gd name="connsiteY10" fmla="*/ 8551 h 10000"/>
                  <a:gd name="connsiteX11" fmla="*/ 6868 w 10000"/>
                  <a:gd name="connsiteY11" fmla="*/ 7950 h 10000"/>
                  <a:gd name="connsiteX12" fmla="*/ 7473 w 10000"/>
                  <a:gd name="connsiteY12" fmla="*/ 7251 h 10000"/>
                  <a:gd name="connsiteX13" fmla="*/ 7991 w 10000"/>
                  <a:gd name="connsiteY13" fmla="*/ 6502 h 10000"/>
                  <a:gd name="connsiteX14" fmla="*/ 8261 w 10000"/>
                  <a:gd name="connsiteY14" fmla="*/ 6050 h 10000"/>
                  <a:gd name="connsiteX15" fmla="*/ 8521 w 10000"/>
                  <a:gd name="connsiteY15" fmla="*/ 5548 h 10000"/>
                  <a:gd name="connsiteX16" fmla="*/ 8952 w 10000"/>
                  <a:gd name="connsiteY16" fmla="*/ 4502 h 10000"/>
                  <a:gd name="connsiteX17" fmla="*/ 9298 w 10000"/>
                  <a:gd name="connsiteY17" fmla="*/ 3399 h 10000"/>
                  <a:gd name="connsiteX18" fmla="*/ 9384 w 10000"/>
                  <a:gd name="connsiteY18" fmla="*/ 2947 h 10000"/>
                  <a:gd name="connsiteX19" fmla="*/ 9557 w 10000"/>
                  <a:gd name="connsiteY19" fmla="*/ 2502 h 10000"/>
                  <a:gd name="connsiteX20" fmla="*/ 9730 w 10000"/>
                  <a:gd name="connsiteY20" fmla="*/ 1746 h 10000"/>
                  <a:gd name="connsiteX21" fmla="*/ 9903 w 10000"/>
                  <a:gd name="connsiteY21" fmla="*/ 1102 h 10000"/>
                  <a:gd name="connsiteX22" fmla="*/ 9903 w 10000"/>
                  <a:gd name="connsiteY22" fmla="*/ 551 h 10000"/>
                  <a:gd name="connsiteX23" fmla="*/ 10000 w 10000"/>
                  <a:gd name="connsiteY23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173" y="10000"/>
                    </a:lnTo>
                    <a:lnTo>
                      <a:pt x="529" y="10000"/>
                    </a:lnTo>
                    <a:lnTo>
                      <a:pt x="1307" y="10000"/>
                    </a:lnTo>
                    <a:lnTo>
                      <a:pt x="2171" y="10000"/>
                    </a:lnTo>
                    <a:cubicBezTo>
                      <a:pt x="2446" y="9984"/>
                      <a:pt x="2745" y="9989"/>
                      <a:pt x="2991" y="9956"/>
                    </a:cubicBezTo>
                    <a:cubicBezTo>
                      <a:pt x="3237" y="9923"/>
                      <a:pt x="3432" y="9844"/>
                      <a:pt x="3650" y="9802"/>
                    </a:cubicBezTo>
                    <a:lnTo>
                      <a:pt x="4266" y="9647"/>
                    </a:lnTo>
                    <a:lnTo>
                      <a:pt x="4957" y="9399"/>
                    </a:lnTo>
                    <a:lnTo>
                      <a:pt x="5562" y="9053"/>
                    </a:lnTo>
                    <a:lnTo>
                      <a:pt x="6263" y="8551"/>
                    </a:lnTo>
                    <a:lnTo>
                      <a:pt x="6868" y="7950"/>
                    </a:lnTo>
                    <a:lnTo>
                      <a:pt x="7473" y="7251"/>
                    </a:lnTo>
                    <a:lnTo>
                      <a:pt x="7991" y="6502"/>
                    </a:lnTo>
                    <a:lnTo>
                      <a:pt x="8261" y="6050"/>
                    </a:lnTo>
                    <a:cubicBezTo>
                      <a:pt x="8348" y="5883"/>
                      <a:pt x="8434" y="5715"/>
                      <a:pt x="8521" y="5548"/>
                    </a:cubicBezTo>
                    <a:lnTo>
                      <a:pt x="8952" y="4502"/>
                    </a:lnTo>
                    <a:cubicBezTo>
                      <a:pt x="9067" y="4134"/>
                      <a:pt x="9183" y="3767"/>
                      <a:pt x="9298" y="3399"/>
                    </a:cubicBezTo>
                    <a:cubicBezTo>
                      <a:pt x="9327" y="3248"/>
                      <a:pt x="9355" y="3098"/>
                      <a:pt x="9384" y="2947"/>
                    </a:cubicBezTo>
                    <a:cubicBezTo>
                      <a:pt x="9442" y="2799"/>
                      <a:pt x="9499" y="2650"/>
                      <a:pt x="9557" y="2502"/>
                    </a:cubicBezTo>
                    <a:cubicBezTo>
                      <a:pt x="9615" y="2250"/>
                      <a:pt x="9672" y="1998"/>
                      <a:pt x="9730" y="1746"/>
                    </a:cubicBezTo>
                    <a:cubicBezTo>
                      <a:pt x="9788" y="1531"/>
                      <a:pt x="9845" y="1317"/>
                      <a:pt x="9903" y="1102"/>
                    </a:cubicBezTo>
                    <a:lnTo>
                      <a:pt x="9903" y="551"/>
                    </a:lnTo>
                    <a:cubicBezTo>
                      <a:pt x="9935" y="367"/>
                      <a:pt x="9968" y="184"/>
                      <a:pt x="10000" y="0"/>
                    </a:cubicBezTo>
                  </a:path>
                </a:pathLst>
              </a:custGeom>
              <a:noFill/>
              <a:ln w="254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1771" y="1372"/>
                <a:ext cx="89" cy="146"/>
              </a:xfrm>
              <a:custGeom>
                <a:avLst/>
                <a:gdLst>
                  <a:gd name="T0" fmla="*/ 40 w 89"/>
                  <a:gd name="T1" fmla="*/ 0 h 146"/>
                  <a:gd name="T2" fmla="*/ 0 w 89"/>
                  <a:gd name="T3" fmla="*/ 25 h 146"/>
                  <a:gd name="T4" fmla="*/ 32 w 89"/>
                  <a:gd name="T5" fmla="*/ 57 h 146"/>
                  <a:gd name="T6" fmla="*/ 24 w 89"/>
                  <a:gd name="T7" fmla="*/ 65 h 146"/>
                  <a:gd name="T8" fmla="*/ 57 w 89"/>
                  <a:gd name="T9" fmla="*/ 97 h 146"/>
                  <a:gd name="T10" fmla="*/ 40 w 89"/>
                  <a:gd name="T11" fmla="*/ 97 h 146"/>
                  <a:gd name="T12" fmla="*/ 89 w 89"/>
                  <a:gd name="T13" fmla="*/ 146 h 146"/>
                  <a:gd name="T14" fmla="*/ 65 w 89"/>
                  <a:gd name="T15" fmla="*/ 89 h 146"/>
                  <a:gd name="T16" fmla="*/ 73 w 89"/>
                  <a:gd name="T17" fmla="*/ 81 h 146"/>
                  <a:gd name="T18" fmla="*/ 49 w 89"/>
                  <a:gd name="T19" fmla="*/ 49 h 146"/>
                  <a:gd name="T20" fmla="*/ 57 w 89"/>
                  <a:gd name="T21" fmla="*/ 41 h 146"/>
                  <a:gd name="T22" fmla="*/ 40 w 89"/>
                  <a:gd name="T2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146">
                    <a:moveTo>
                      <a:pt x="40" y="0"/>
                    </a:moveTo>
                    <a:lnTo>
                      <a:pt x="0" y="25"/>
                    </a:lnTo>
                    <a:lnTo>
                      <a:pt x="32" y="57"/>
                    </a:lnTo>
                    <a:lnTo>
                      <a:pt x="24" y="65"/>
                    </a:lnTo>
                    <a:lnTo>
                      <a:pt x="57" y="97"/>
                    </a:lnTo>
                    <a:lnTo>
                      <a:pt x="40" y="97"/>
                    </a:lnTo>
                    <a:lnTo>
                      <a:pt x="89" y="146"/>
                    </a:lnTo>
                    <a:lnTo>
                      <a:pt x="65" y="89"/>
                    </a:lnTo>
                    <a:lnTo>
                      <a:pt x="73" y="81"/>
                    </a:lnTo>
                    <a:lnTo>
                      <a:pt x="49" y="49"/>
                    </a:lnTo>
                    <a:lnTo>
                      <a:pt x="57" y="41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8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sma_ppt_masque_160526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ensma_ppt_masque_160526</Template>
  <TotalTime>9780</TotalTime>
  <Words>1916</Words>
  <Application>Microsoft Office PowerPoint</Application>
  <PresentationFormat>Affichage à l'écran (4:3)</PresentationFormat>
  <Paragraphs>708</Paragraphs>
  <Slides>78</Slides>
  <Notes>4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5</vt:i4>
      </vt:variant>
      <vt:variant>
        <vt:lpstr>Titres des diapositives</vt:lpstr>
      </vt:variant>
      <vt:variant>
        <vt:i4>78</vt:i4>
      </vt:variant>
    </vt:vector>
  </HeadingPairs>
  <TitlesOfParts>
    <vt:vector size="88" baseType="lpstr">
      <vt:lpstr>Arial</vt:lpstr>
      <vt:lpstr>Calibri</vt:lpstr>
      <vt:lpstr>Symbol</vt:lpstr>
      <vt:lpstr>Times New Roman</vt:lpstr>
      <vt:lpstr>ensma_ppt_masque_160526</vt:lpstr>
      <vt:lpstr>Équation</vt:lpstr>
      <vt:lpstr>Equation</vt:lpstr>
      <vt:lpstr>Clip</vt:lpstr>
      <vt:lpstr>KGPlot</vt:lpstr>
      <vt:lpstr>Document</vt:lpstr>
      <vt:lpstr>Fatigue Design of Structures</vt:lpstr>
      <vt:lpstr>Damage tolerance</vt:lpstr>
      <vt:lpstr>Damage Tolerance</vt:lpstr>
      <vt:lpstr>DT Motivations</vt:lpstr>
      <vt:lpstr>Standard Design</vt:lpstr>
      <vt:lpstr>Standard Design (cont’d)</vt:lpstr>
      <vt:lpstr>Standard Design (cont’d)</vt:lpstr>
      <vt:lpstr>Standard Design (end)</vt:lpstr>
      <vt:lpstr>Motivation</vt:lpstr>
      <vt:lpstr>Damage Tolerance</vt:lpstr>
      <vt:lpstr>Objectives</vt:lpstr>
      <vt:lpstr>Outputs</vt:lpstr>
      <vt:lpstr>Tasks of the DT analysis</vt:lpstr>
      <vt:lpstr>Tasks of the DT analysis (cont’d)</vt:lpstr>
      <vt:lpstr>DT Analysis</vt:lpstr>
      <vt:lpstr>DT assessment</vt:lpstr>
      <vt:lpstr>Damage Tolerance</vt:lpstr>
      <vt:lpstr>Residual strength</vt:lpstr>
      <vt:lpstr>Residual strength</vt:lpstr>
      <vt:lpstr>Residual strength</vt:lpstr>
      <vt:lpstr>Application</vt:lpstr>
      <vt:lpstr>Application</vt:lpstr>
      <vt:lpstr>Toughness data as a function of thickness</vt:lpstr>
      <vt:lpstr>Residual strength of a panel</vt:lpstr>
      <vt:lpstr>Residual strength of a stiffened panel</vt:lpstr>
      <vt:lpstr>Residual strength of a stiffened panel</vt:lpstr>
      <vt:lpstr>Example of residual strength diagram</vt:lpstr>
      <vt:lpstr>Damage Tolerance</vt:lpstr>
      <vt:lpstr>Options</vt:lpstr>
      <vt:lpstr>Periodic inspection</vt:lpstr>
      <vt:lpstr>Fail Safe</vt:lpstr>
      <vt:lpstr>Leak before breakage (LBB)</vt:lpstr>
      <vt:lpstr>Proof test</vt:lpstr>
      <vt:lpstr>Damage Tolerance</vt:lpstr>
      <vt:lpstr>Integration</vt:lpstr>
      <vt:lpstr>Iterative computation</vt:lpstr>
      <vt:lpstr>AFGROW Flowchart</vt:lpstr>
      <vt:lpstr>Walker equation</vt:lpstr>
      <vt:lpstr>Walker equation</vt:lpstr>
      <vt:lpstr>Forman equation</vt:lpstr>
      <vt:lpstr>NASGRO equation</vt:lpstr>
      <vt:lpstr>NASGRO: closure</vt:lpstr>
      <vt:lpstr>NASGRO: Threshold</vt:lpstr>
      <vt:lpstr>NASGRO</vt:lpstr>
      <vt:lpstr>Sources of error</vt:lpstr>
      <vt:lpstr>Example: crack growth in a lug</vt:lpstr>
      <vt:lpstr>Example 2: stiffened panel</vt:lpstr>
      <vt:lpstr>Damage Tolerance</vt:lpstr>
      <vt:lpstr>Load spectrum during a flight</vt:lpstr>
      <vt:lpstr>Spectrum of a F-18 fighter aircraft wing</vt:lpstr>
      <vt:lpstr>Standard load spectra</vt:lpstr>
      <vt:lpstr>FALSTAFF</vt:lpstr>
      <vt:lpstr>TWIST</vt:lpstr>
      <vt:lpstr>HELIX/FELIX</vt:lpstr>
      <vt:lpstr>HELIX</vt:lpstr>
      <vt:lpstr>TURBISTAN</vt:lpstr>
      <vt:lpstr>TURBISTAN</vt:lpstr>
      <vt:lpstr>TURBISTAN</vt:lpstr>
      <vt:lpstr>Load history effects</vt:lpstr>
      <vt:lpstr>Markings on fracture surfaces</vt:lpstr>
      <vt:lpstr>Overload</vt:lpstr>
      <vt:lpstr>Retardation</vt:lpstr>
      <vt:lpstr>Characteristic retardation parameters</vt:lpstr>
      <vt:lpstr>Retardation mechanisms</vt:lpstr>
      <vt:lpstr>Overload/underload</vt:lpstr>
      <vt:lpstr>Wheeler model</vt:lpstr>
      <vt:lpstr>Willenborg model</vt:lpstr>
      <vt:lpstr>PREFFAS</vt:lpstr>
      <vt:lpstr>PREFFAS</vt:lpstr>
      <vt:lpstr>PREFFAS</vt:lpstr>
      <vt:lpstr>PREFFAS</vt:lpstr>
      <vt:lpstr>PREFFAS</vt:lpstr>
      <vt:lpstr>PREFFAS</vt:lpstr>
      <vt:lpstr>PREFFAS</vt:lpstr>
      <vt:lpstr>FASTRAN</vt:lpstr>
      <vt:lpstr>FASTRAN</vt:lpstr>
      <vt:lpstr>FASTRAN</vt:lpstr>
      <vt:lpstr>Présentation PowerPoint</vt:lpstr>
    </vt:vector>
  </TitlesOfParts>
  <Company>ENSMA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Comité Technique d’Etablissement  31 mai 2016</dc:title>
  <dc:creator>BERNARDI Laetitia</dc:creator>
  <cp:lastModifiedBy>HENAFF Gilbert</cp:lastModifiedBy>
  <cp:revision>374</cp:revision>
  <cp:lastPrinted>2017-04-24T20:22:13Z</cp:lastPrinted>
  <dcterms:created xsi:type="dcterms:W3CDTF">2016-05-27T10:09:45Z</dcterms:created>
  <dcterms:modified xsi:type="dcterms:W3CDTF">2017-04-24T20:22:32Z</dcterms:modified>
</cp:coreProperties>
</file>